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sldIdLst>
    <p:sldId id="329" r:id="rId2"/>
    <p:sldId id="447" r:id="rId3"/>
    <p:sldId id="446" r:id="rId4"/>
    <p:sldId id="331" r:id="rId5"/>
    <p:sldId id="426" r:id="rId6"/>
    <p:sldId id="465" r:id="rId7"/>
    <p:sldId id="437" r:id="rId8"/>
    <p:sldId id="445" r:id="rId9"/>
    <p:sldId id="453" r:id="rId10"/>
    <p:sldId id="458" r:id="rId11"/>
    <p:sldId id="401" r:id="rId12"/>
    <p:sldId id="461" r:id="rId13"/>
    <p:sldId id="462" r:id="rId14"/>
    <p:sldId id="464" r:id="rId15"/>
    <p:sldId id="467" r:id="rId16"/>
    <p:sldId id="463" r:id="rId17"/>
    <p:sldId id="469" r:id="rId18"/>
    <p:sldId id="454" r:id="rId19"/>
    <p:sldId id="457" r:id="rId20"/>
    <p:sldId id="455" r:id="rId21"/>
    <p:sldId id="281" r:id="rId22"/>
    <p:sldId id="418" r:id="rId23"/>
    <p:sldId id="419" r:id="rId24"/>
    <p:sldId id="424" r:id="rId25"/>
    <p:sldId id="296" r:id="rId26"/>
    <p:sldId id="397" r:id="rId27"/>
    <p:sldId id="448" r:id="rId28"/>
    <p:sldId id="449" r:id="rId29"/>
    <p:sldId id="450" r:id="rId30"/>
    <p:sldId id="363" r:id="rId31"/>
    <p:sldId id="406" r:id="rId32"/>
    <p:sldId id="407" r:id="rId33"/>
    <p:sldId id="408" r:id="rId34"/>
    <p:sldId id="398" r:id="rId35"/>
    <p:sldId id="468" r:id="rId36"/>
    <p:sldId id="411" r:id="rId37"/>
    <p:sldId id="387" r:id="rId38"/>
    <p:sldId id="423" r:id="rId39"/>
    <p:sldId id="413" r:id="rId40"/>
    <p:sldId id="389" r:id="rId41"/>
    <p:sldId id="376" r:id="rId42"/>
    <p:sldId id="405" r:id="rId43"/>
    <p:sldId id="378" r:id="rId44"/>
    <p:sldId id="394" r:id="rId45"/>
    <p:sldId id="391" r:id="rId46"/>
    <p:sldId id="306" r:id="rId47"/>
    <p:sldId id="308" r:id="rId48"/>
    <p:sldId id="295" r:id="rId4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andsat C2 MODIS_BIIRS Transition Update" id="{8AB10E65-A0B3-4114-BD4D-6B47E8E5382C}">
          <p14:sldIdLst>
            <p14:sldId id="329"/>
            <p14:sldId id="447"/>
            <p14:sldId id="446"/>
            <p14:sldId id="331"/>
            <p14:sldId id="426"/>
            <p14:sldId id="465"/>
            <p14:sldId id="437"/>
            <p14:sldId id="445"/>
            <p14:sldId id="453"/>
            <p14:sldId id="458"/>
            <p14:sldId id="401"/>
            <p14:sldId id="461"/>
            <p14:sldId id="462"/>
            <p14:sldId id="464"/>
          </p14:sldIdLst>
        </p14:section>
        <p14:section name="Backup" id="{B997EA5B-687C-4AD6-9F3C-CCC93047C8C6}">
          <p14:sldIdLst>
            <p14:sldId id="467"/>
            <p14:sldId id="463"/>
            <p14:sldId id="469"/>
            <p14:sldId id="454"/>
            <p14:sldId id="457"/>
            <p14:sldId id="455"/>
            <p14:sldId id="281"/>
            <p14:sldId id="418"/>
            <p14:sldId id="419"/>
            <p14:sldId id="424"/>
            <p14:sldId id="296"/>
            <p14:sldId id="397"/>
            <p14:sldId id="448"/>
            <p14:sldId id="449"/>
            <p14:sldId id="450"/>
            <p14:sldId id="363"/>
            <p14:sldId id="406"/>
            <p14:sldId id="407"/>
            <p14:sldId id="408"/>
            <p14:sldId id="398"/>
            <p14:sldId id="468"/>
            <p14:sldId id="411"/>
            <p14:sldId id="387"/>
            <p14:sldId id="423"/>
            <p14:sldId id="413"/>
            <p14:sldId id="389"/>
            <p14:sldId id="376"/>
            <p14:sldId id="405"/>
            <p14:sldId id="378"/>
            <p14:sldId id="394"/>
            <p14:sldId id="391"/>
            <p14:sldId id="306"/>
            <p14:sldId id="308"/>
            <p14:sldId id="29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ab, Saeed" initials="AS" lastIdx="1" clrIdx="0">
    <p:extLst>
      <p:ext uri="{19B8F6BF-5375-455C-9EA6-DF929625EA0E}">
        <p15:presenceInfo xmlns:p15="http://schemas.microsoft.com/office/powerpoint/2012/main" userId="S::sarab@contractor.usgs.gov::b002be87-c8ba-4729-83db-7e7ec07783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FDFD"/>
    <a:srgbClr val="FE00FE"/>
    <a:srgbClr val="EF5FC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1B9CB6-01EC-4F38-AF00-0772AC05FD1A}" v="23" dt="2023-02-07T19:00:34.610"/>
  </p1510:revLst>
</p1510:revInfo>
</file>

<file path=ppt/tableStyles.xml><?xml version="1.0" encoding="utf-8"?>
<a:tblStyleLst xmlns:a="http://schemas.openxmlformats.org/drawingml/2006/main" def="{5C22544A-7EE6-4342-B048-85BDC9FD1C3A}">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9" autoAdjust="0"/>
    <p:restoredTop sz="83190" autoAdjust="0"/>
  </p:normalViewPr>
  <p:slideViewPr>
    <p:cSldViewPr snapToGrid="0">
      <p:cViewPr varScale="1">
        <p:scale>
          <a:sx n="120" d="100"/>
          <a:sy n="120" d="100"/>
        </p:scale>
        <p:origin x="618" y="96"/>
      </p:cViewPr>
      <p:guideLst/>
    </p:cSldViewPr>
  </p:slideViewPr>
  <p:outlineViewPr>
    <p:cViewPr>
      <p:scale>
        <a:sx n="33" d="100"/>
        <a:sy n="33" d="100"/>
      </p:scale>
      <p:origin x="0" y="-845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ab, Saeed (Contractor)" userId="b002be87-c8ba-4729-83db-7e7ec0778376" providerId="ADAL" clId="{E81B9CB6-01EC-4F38-AF00-0772AC05FD1A}"/>
    <pc:docChg chg="undo custSel addSld delSld modSld sldOrd modSection">
      <pc:chgData name="Arab, Saeed (Contractor)" userId="b002be87-c8ba-4729-83db-7e7ec0778376" providerId="ADAL" clId="{E81B9CB6-01EC-4F38-AF00-0772AC05FD1A}" dt="2023-02-07T19:20:22.938" v="6873" actId="20577"/>
      <pc:docMkLst>
        <pc:docMk/>
      </pc:docMkLst>
      <pc:sldChg chg="modNotesTx">
        <pc:chgData name="Arab, Saeed (Contractor)" userId="b002be87-c8ba-4729-83db-7e7ec0778376" providerId="ADAL" clId="{E81B9CB6-01EC-4F38-AF00-0772AC05FD1A}" dt="2023-02-07T18:43:03.529" v="2183" actId="20577"/>
        <pc:sldMkLst>
          <pc:docMk/>
          <pc:sldMk cId="4126776799" sldId="329"/>
        </pc:sldMkLst>
      </pc:sldChg>
      <pc:sldChg chg="modSp mod modNotesTx">
        <pc:chgData name="Arab, Saeed (Contractor)" userId="b002be87-c8ba-4729-83db-7e7ec0778376" providerId="ADAL" clId="{E81B9CB6-01EC-4F38-AF00-0772AC05FD1A}" dt="2023-02-07T18:51:56.360" v="3614" actId="20577"/>
        <pc:sldMkLst>
          <pc:docMk/>
          <pc:sldMk cId="1449732240" sldId="331"/>
        </pc:sldMkLst>
        <pc:spChg chg="mod">
          <ac:chgData name="Arab, Saeed (Contractor)" userId="b002be87-c8ba-4729-83db-7e7ec0778376" providerId="ADAL" clId="{E81B9CB6-01EC-4F38-AF00-0772AC05FD1A}" dt="2023-02-07T04:11:44.984" v="1414" actId="27636"/>
          <ac:spMkLst>
            <pc:docMk/>
            <pc:sldMk cId="1449732240" sldId="331"/>
            <ac:spMk id="3" creationId="{DDC24558-5470-4660-B67F-10BFE238E557}"/>
          </ac:spMkLst>
        </pc:spChg>
      </pc:sldChg>
      <pc:sldChg chg="modSp mod modNotesTx">
        <pc:chgData name="Arab, Saeed (Contractor)" userId="b002be87-c8ba-4729-83db-7e7ec0778376" providerId="ADAL" clId="{E81B9CB6-01EC-4F38-AF00-0772AC05FD1A}" dt="2023-02-07T19:10:52.853" v="5579" actId="20577"/>
        <pc:sldMkLst>
          <pc:docMk/>
          <pc:sldMk cId="2518579787" sldId="401"/>
        </pc:sldMkLst>
        <pc:spChg chg="mod">
          <ac:chgData name="Arab, Saeed (Contractor)" userId="b002be87-c8ba-4729-83db-7e7ec0778376" providerId="ADAL" clId="{E81B9CB6-01EC-4F38-AF00-0772AC05FD1A}" dt="2023-02-07T15:19:36.139" v="1629" actId="20577"/>
          <ac:spMkLst>
            <pc:docMk/>
            <pc:sldMk cId="2518579787" sldId="401"/>
            <ac:spMk id="3" creationId="{7D7B4378-AC3C-4606-9979-EAF8D8859EEA}"/>
          </ac:spMkLst>
        </pc:spChg>
      </pc:sldChg>
      <pc:sldChg chg="modNotesTx">
        <pc:chgData name="Arab, Saeed (Contractor)" userId="b002be87-c8ba-4729-83db-7e7ec0778376" providerId="ADAL" clId="{E81B9CB6-01EC-4F38-AF00-0772AC05FD1A}" dt="2023-02-07T18:54:52.470" v="3973" actId="20577"/>
        <pc:sldMkLst>
          <pc:docMk/>
          <pc:sldMk cId="394039565" sldId="426"/>
        </pc:sldMkLst>
      </pc:sldChg>
      <pc:sldChg chg="modSp mod modNotesTx">
        <pc:chgData name="Arab, Saeed (Contractor)" userId="b002be87-c8ba-4729-83db-7e7ec0778376" providerId="ADAL" clId="{E81B9CB6-01EC-4F38-AF00-0772AC05FD1A}" dt="2023-02-07T18:58:28.250" v="4416" actId="20577"/>
        <pc:sldMkLst>
          <pc:docMk/>
          <pc:sldMk cId="3879956242" sldId="437"/>
        </pc:sldMkLst>
        <pc:spChg chg="mod">
          <ac:chgData name="Arab, Saeed (Contractor)" userId="b002be87-c8ba-4729-83db-7e7ec0778376" providerId="ADAL" clId="{E81B9CB6-01EC-4F38-AF00-0772AC05FD1A}" dt="2023-02-07T04:14:36.160" v="1448" actId="20577"/>
          <ac:spMkLst>
            <pc:docMk/>
            <pc:sldMk cId="3879956242" sldId="437"/>
            <ac:spMk id="2" creationId="{084A7587-3BEA-4A3C-899B-26F63318423C}"/>
          </ac:spMkLst>
        </pc:spChg>
        <pc:spChg chg="mod">
          <ac:chgData name="Arab, Saeed (Contractor)" userId="b002be87-c8ba-4729-83db-7e7ec0778376" providerId="ADAL" clId="{E81B9CB6-01EC-4F38-AF00-0772AC05FD1A}" dt="2023-02-07T03:33:58.178" v="950" actId="20577"/>
          <ac:spMkLst>
            <pc:docMk/>
            <pc:sldMk cId="3879956242" sldId="437"/>
            <ac:spMk id="3" creationId="{B56BA980-DA12-4954-94BF-7967F49C5918}"/>
          </ac:spMkLst>
        </pc:spChg>
      </pc:sldChg>
      <pc:sldChg chg="modSp modAnim modNotesTx">
        <pc:chgData name="Arab, Saeed (Contractor)" userId="b002be87-c8ba-4729-83db-7e7ec0778376" providerId="ADAL" clId="{E81B9CB6-01EC-4F38-AF00-0772AC05FD1A}" dt="2023-02-07T19:02:28.232" v="4840" actId="20577"/>
        <pc:sldMkLst>
          <pc:docMk/>
          <pc:sldMk cId="2317419739" sldId="445"/>
        </pc:sldMkLst>
        <pc:spChg chg="mod">
          <ac:chgData name="Arab, Saeed (Contractor)" userId="b002be87-c8ba-4729-83db-7e7ec0778376" providerId="ADAL" clId="{E81B9CB6-01EC-4F38-AF00-0772AC05FD1A}" dt="2023-02-07T18:58:54.698" v="4457" actId="20577"/>
          <ac:spMkLst>
            <pc:docMk/>
            <pc:sldMk cId="2317419739" sldId="445"/>
            <ac:spMk id="2" creationId="{7A1B9785-5552-496F-9720-5D7DB79F8FE0}"/>
          </ac:spMkLst>
        </pc:spChg>
        <pc:spChg chg="mod">
          <ac:chgData name="Arab, Saeed (Contractor)" userId="b002be87-c8ba-4729-83db-7e7ec0778376" providerId="ADAL" clId="{E81B9CB6-01EC-4F38-AF00-0772AC05FD1A}" dt="2023-02-07T19:00:34.610" v="4574" actId="20577"/>
          <ac:spMkLst>
            <pc:docMk/>
            <pc:sldMk cId="2317419739" sldId="445"/>
            <ac:spMk id="103" creationId="{C4BA78DC-0A34-B5E9-423E-9A948CBB4FC7}"/>
          </ac:spMkLst>
        </pc:spChg>
      </pc:sldChg>
      <pc:sldChg chg="modSp mod modNotesTx">
        <pc:chgData name="Arab, Saeed (Contractor)" userId="b002be87-c8ba-4729-83db-7e7ec0778376" providerId="ADAL" clId="{E81B9CB6-01EC-4F38-AF00-0772AC05FD1A}" dt="2023-02-07T18:46:24.075" v="2623" actId="20577"/>
        <pc:sldMkLst>
          <pc:docMk/>
          <pc:sldMk cId="2124916309" sldId="446"/>
        </pc:sldMkLst>
        <pc:spChg chg="mod">
          <ac:chgData name="Arab, Saeed (Contractor)" userId="b002be87-c8ba-4729-83db-7e7ec0778376" providerId="ADAL" clId="{E81B9CB6-01EC-4F38-AF00-0772AC05FD1A}" dt="2023-02-07T04:03:04.133" v="1361" actId="20577"/>
          <ac:spMkLst>
            <pc:docMk/>
            <pc:sldMk cId="2124916309" sldId="446"/>
            <ac:spMk id="2" creationId="{26AB52E6-D92B-4FA2-A806-C239D022F990}"/>
          </ac:spMkLst>
        </pc:spChg>
      </pc:sldChg>
      <pc:sldChg chg="modSp mod modNotesTx">
        <pc:chgData name="Arab, Saeed (Contractor)" userId="b002be87-c8ba-4729-83db-7e7ec0778376" providerId="ADAL" clId="{E81B9CB6-01EC-4F38-AF00-0772AC05FD1A}" dt="2023-02-07T18:44:20.415" v="2317" actId="20577"/>
        <pc:sldMkLst>
          <pc:docMk/>
          <pc:sldMk cId="3583241239" sldId="447"/>
        </pc:sldMkLst>
        <pc:spChg chg="mod">
          <ac:chgData name="Arab, Saeed (Contractor)" userId="b002be87-c8ba-4729-83db-7e7ec0778376" providerId="ADAL" clId="{E81B9CB6-01EC-4F38-AF00-0772AC05FD1A}" dt="2023-02-07T03:09:08.825" v="703" actId="20577"/>
          <ac:spMkLst>
            <pc:docMk/>
            <pc:sldMk cId="3583241239" sldId="447"/>
            <ac:spMk id="3" creationId="{288FB92D-B402-47C0-BE92-784AC45769E9}"/>
          </ac:spMkLst>
        </pc:spChg>
      </pc:sldChg>
      <pc:sldChg chg="modSp mod modNotesTx">
        <pc:chgData name="Arab, Saeed (Contractor)" userId="b002be87-c8ba-4729-83db-7e7ec0778376" providerId="ADAL" clId="{E81B9CB6-01EC-4F38-AF00-0772AC05FD1A}" dt="2023-02-07T19:03:33.466" v="5020" actId="20577"/>
        <pc:sldMkLst>
          <pc:docMk/>
          <pc:sldMk cId="1340427925" sldId="453"/>
        </pc:sldMkLst>
        <pc:spChg chg="mod">
          <ac:chgData name="Arab, Saeed (Contractor)" userId="b002be87-c8ba-4729-83db-7e7ec0778376" providerId="ADAL" clId="{E81B9CB6-01EC-4F38-AF00-0772AC05FD1A}" dt="2023-02-07T03:37:03.004" v="997" actId="20577"/>
          <ac:spMkLst>
            <pc:docMk/>
            <pc:sldMk cId="1340427925" sldId="453"/>
            <ac:spMk id="3" creationId="{1A218AAC-3DD3-4BA5-8180-60CCAC786C83}"/>
          </ac:spMkLst>
        </pc:spChg>
      </pc:sldChg>
      <pc:sldChg chg="modSp mod modNotesTx">
        <pc:chgData name="Arab, Saeed (Contractor)" userId="b002be87-c8ba-4729-83db-7e7ec0778376" providerId="ADAL" clId="{E81B9CB6-01EC-4F38-AF00-0772AC05FD1A}" dt="2023-02-07T19:04:28.033" v="5140" actId="20577"/>
        <pc:sldMkLst>
          <pc:docMk/>
          <pc:sldMk cId="2468259458" sldId="458"/>
        </pc:sldMkLst>
        <pc:spChg chg="mod">
          <ac:chgData name="Arab, Saeed (Contractor)" userId="b002be87-c8ba-4729-83db-7e7ec0778376" providerId="ADAL" clId="{E81B9CB6-01EC-4F38-AF00-0772AC05FD1A}" dt="2023-02-07T19:04:28.033" v="5140" actId="20577"/>
          <ac:spMkLst>
            <pc:docMk/>
            <pc:sldMk cId="2468259458" sldId="458"/>
            <ac:spMk id="3" creationId="{BEC0D43C-1504-4C63-9593-EDA8E5403A8C}"/>
          </ac:spMkLst>
        </pc:spChg>
      </pc:sldChg>
      <pc:sldChg chg="modSp mod modNotesTx">
        <pc:chgData name="Arab, Saeed (Contractor)" userId="b002be87-c8ba-4729-83db-7e7ec0778376" providerId="ADAL" clId="{E81B9CB6-01EC-4F38-AF00-0772AC05FD1A}" dt="2023-02-07T19:15:35.290" v="6174" actId="20577"/>
        <pc:sldMkLst>
          <pc:docMk/>
          <pc:sldMk cId="4171766134" sldId="461"/>
        </pc:sldMkLst>
        <pc:spChg chg="mod">
          <ac:chgData name="Arab, Saeed (Contractor)" userId="b002be87-c8ba-4729-83db-7e7ec0778376" providerId="ADAL" clId="{E81B9CB6-01EC-4F38-AF00-0772AC05FD1A}" dt="2023-02-07T19:15:35.290" v="6174" actId="20577"/>
          <ac:spMkLst>
            <pc:docMk/>
            <pc:sldMk cId="4171766134" sldId="461"/>
            <ac:spMk id="3" creationId="{313D8902-A803-4F14-9A05-4F3709C73780}"/>
          </ac:spMkLst>
        </pc:spChg>
      </pc:sldChg>
      <pc:sldChg chg="modSp mod modNotesTx">
        <pc:chgData name="Arab, Saeed (Contractor)" userId="b002be87-c8ba-4729-83db-7e7ec0778376" providerId="ADAL" clId="{E81B9CB6-01EC-4F38-AF00-0772AC05FD1A}" dt="2023-02-07T19:16:46.846" v="6340" actId="20577"/>
        <pc:sldMkLst>
          <pc:docMk/>
          <pc:sldMk cId="1146108417" sldId="462"/>
        </pc:sldMkLst>
        <pc:spChg chg="mod">
          <ac:chgData name="Arab, Saeed (Contractor)" userId="b002be87-c8ba-4729-83db-7e7ec0778376" providerId="ADAL" clId="{E81B9CB6-01EC-4F38-AF00-0772AC05FD1A}" dt="2023-02-07T03:48:35.074" v="1352" actId="6549"/>
          <ac:spMkLst>
            <pc:docMk/>
            <pc:sldMk cId="1146108417" sldId="462"/>
            <ac:spMk id="3" creationId="{64372FCC-B04A-41CA-833C-A81AB86D2947}"/>
          </ac:spMkLst>
        </pc:spChg>
      </pc:sldChg>
      <pc:sldChg chg="modSp mod ord">
        <pc:chgData name="Arab, Saeed (Contractor)" userId="b002be87-c8ba-4729-83db-7e7ec0778376" providerId="ADAL" clId="{E81B9CB6-01EC-4F38-AF00-0772AC05FD1A}" dt="2023-02-07T04:28:04.043" v="1532" actId="20577"/>
        <pc:sldMkLst>
          <pc:docMk/>
          <pc:sldMk cId="44608372" sldId="463"/>
        </pc:sldMkLst>
        <pc:spChg chg="mod">
          <ac:chgData name="Arab, Saeed (Contractor)" userId="b002be87-c8ba-4729-83db-7e7ec0778376" providerId="ADAL" clId="{E81B9CB6-01EC-4F38-AF00-0772AC05FD1A}" dt="2023-02-07T04:28:04.043" v="1532" actId="20577"/>
          <ac:spMkLst>
            <pc:docMk/>
            <pc:sldMk cId="44608372" sldId="463"/>
            <ac:spMk id="2" creationId="{5E118CF6-2306-49D4-BF8B-8D7DEF7A8EB5}"/>
          </ac:spMkLst>
        </pc:spChg>
        <pc:spChg chg="mod">
          <ac:chgData name="Arab, Saeed (Contractor)" userId="b002be87-c8ba-4729-83db-7e7ec0778376" providerId="ADAL" clId="{E81B9CB6-01EC-4F38-AF00-0772AC05FD1A}" dt="2023-02-07T04:27:19.535" v="1494" actId="20577"/>
          <ac:spMkLst>
            <pc:docMk/>
            <pc:sldMk cId="44608372" sldId="463"/>
            <ac:spMk id="3" creationId="{B8F7AD39-CC61-41AD-95B4-73E6229AB531}"/>
          </ac:spMkLst>
        </pc:spChg>
        <pc:spChg chg="mod">
          <ac:chgData name="Arab, Saeed (Contractor)" userId="b002be87-c8ba-4729-83db-7e7ec0778376" providerId="ADAL" clId="{E81B9CB6-01EC-4F38-AF00-0772AC05FD1A}" dt="2023-02-07T04:22:33.179" v="1461" actId="1076"/>
          <ac:spMkLst>
            <pc:docMk/>
            <pc:sldMk cId="44608372" sldId="463"/>
            <ac:spMk id="4" creationId="{BE1B4F0C-97D2-6EBD-207C-BC1ADD5A3ED6}"/>
          </ac:spMkLst>
        </pc:spChg>
        <pc:spChg chg="mod">
          <ac:chgData name="Arab, Saeed (Contractor)" userId="b002be87-c8ba-4729-83db-7e7ec0778376" providerId="ADAL" clId="{E81B9CB6-01EC-4F38-AF00-0772AC05FD1A}" dt="2023-02-07T04:24:13.276" v="1479" actId="1038"/>
          <ac:spMkLst>
            <pc:docMk/>
            <pc:sldMk cId="44608372" sldId="463"/>
            <ac:spMk id="8" creationId="{482BE043-A28D-4F6C-87ED-2767DC1AE895}"/>
          </ac:spMkLst>
        </pc:spChg>
        <pc:spChg chg="mod">
          <ac:chgData name="Arab, Saeed (Contractor)" userId="b002be87-c8ba-4729-83db-7e7ec0778376" providerId="ADAL" clId="{E81B9CB6-01EC-4F38-AF00-0772AC05FD1A}" dt="2023-02-07T04:26:05.006" v="1489" actId="1035"/>
          <ac:spMkLst>
            <pc:docMk/>
            <pc:sldMk cId="44608372" sldId="463"/>
            <ac:spMk id="9" creationId="{17C83667-EEF8-4232-85C8-0BAE1D2D3A9F}"/>
          </ac:spMkLst>
        </pc:spChg>
        <pc:picChg chg="mod">
          <ac:chgData name="Arab, Saeed (Contractor)" userId="b002be87-c8ba-4729-83db-7e7ec0778376" providerId="ADAL" clId="{E81B9CB6-01EC-4F38-AF00-0772AC05FD1A}" dt="2023-02-07T04:22:54.762" v="1465" actId="1076"/>
          <ac:picMkLst>
            <pc:docMk/>
            <pc:sldMk cId="44608372" sldId="463"/>
            <ac:picMk id="11" creationId="{E818D215-BFEF-4AEE-AE97-730AEF7F9CE1}"/>
          </ac:picMkLst>
        </pc:picChg>
        <pc:picChg chg="mod">
          <ac:chgData name="Arab, Saeed (Contractor)" userId="b002be87-c8ba-4729-83db-7e7ec0778376" providerId="ADAL" clId="{E81B9CB6-01EC-4F38-AF00-0772AC05FD1A}" dt="2023-02-07T04:22:48.059" v="1464" actId="14100"/>
          <ac:picMkLst>
            <pc:docMk/>
            <pc:sldMk cId="44608372" sldId="463"/>
            <ac:picMk id="13" creationId="{B8838CFE-E19D-4605-A66E-5B8EE834155C}"/>
          </ac:picMkLst>
        </pc:picChg>
      </pc:sldChg>
      <pc:sldChg chg="modSp mod modNotesTx">
        <pc:chgData name="Arab, Saeed (Contractor)" userId="b002be87-c8ba-4729-83db-7e7ec0778376" providerId="ADAL" clId="{E81B9CB6-01EC-4F38-AF00-0772AC05FD1A}" dt="2023-02-07T19:20:22.938" v="6873" actId="20577"/>
        <pc:sldMkLst>
          <pc:docMk/>
          <pc:sldMk cId="3263236379" sldId="464"/>
        </pc:sldMkLst>
        <pc:spChg chg="mod">
          <ac:chgData name="Arab, Saeed (Contractor)" userId="b002be87-c8ba-4729-83db-7e7ec0778376" providerId="ADAL" clId="{E81B9CB6-01EC-4F38-AF00-0772AC05FD1A}" dt="2023-02-07T15:22:44.829" v="1683" actId="20577"/>
          <ac:spMkLst>
            <pc:docMk/>
            <pc:sldMk cId="3263236379" sldId="464"/>
            <ac:spMk id="2" creationId="{37E3EA7A-182A-4366-91DD-746BBAB1764F}"/>
          </ac:spMkLst>
        </pc:spChg>
        <pc:spChg chg="mod">
          <ac:chgData name="Arab, Saeed (Contractor)" userId="b002be87-c8ba-4729-83db-7e7ec0778376" providerId="ADAL" clId="{E81B9CB6-01EC-4F38-AF00-0772AC05FD1A}" dt="2023-02-07T19:20:22.938" v="6873" actId="20577"/>
          <ac:spMkLst>
            <pc:docMk/>
            <pc:sldMk cId="3263236379" sldId="464"/>
            <ac:spMk id="3" creationId="{94A87637-A70C-45BC-8A40-1A29396CD7D0}"/>
          </ac:spMkLst>
        </pc:spChg>
      </pc:sldChg>
      <pc:sldChg chg="modSp mod modNotesTx">
        <pc:chgData name="Arab, Saeed (Contractor)" userId="b002be87-c8ba-4729-83db-7e7ec0778376" providerId="ADAL" clId="{E81B9CB6-01EC-4F38-AF00-0772AC05FD1A}" dt="2023-02-07T18:57:48.375" v="4332" actId="20577"/>
        <pc:sldMkLst>
          <pc:docMk/>
          <pc:sldMk cId="3963169684" sldId="465"/>
        </pc:sldMkLst>
        <pc:graphicFrameChg chg="mod">
          <ac:chgData name="Arab, Saeed (Contractor)" userId="b002be87-c8ba-4729-83db-7e7ec0778376" providerId="ADAL" clId="{E81B9CB6-01EC-4F38-AF00-0772AC05FD1A}" dt="2023-02-07T18:55:35.432" v="3989" actId="1076"/>
          <ac:graphicFrameMkLst>
            <pc:docMk/>
            <pc:sldMk cId="3963169684" sldId="465"/>
            <ac:graphicFrameMk id="4" creationId="{581DCD1B-A971-104C-1D17-6BB40FBF499F}"/>
          </ac:graphicFrameMkLst>
        </pc:graphicFrameChg>
        <pc:graphicFrameChg chg="mod">
          <ac:chgData name="Arab, Saeed (Contractor)" userId="b002be87-c8ba-4729-83db-7e7ec0778376" providerId="ADAL" clId="{E81B9CB6-01EC-4F38-AF00-0772AC05FD1A}" dt="2023-02-07T18:55:29.612" v="3988" actId="1076"/>
          <ac:graphicFrameMkLst>
            <pc:docMk/>
            <pc:sldMk cId="3963169684" sldId="465"/>
            <ac:graphicFrameMk id="5" creationId="{9E834AE9-0572-C1FB-2A00-29226087237D}"/>
          </ac:graphicFrameMkLst>
        </pc:graphicFrameChg>
      </pc:sldChg>
      <pc:sldChg chg="modSp mod ord">
        <pc:chgData name="Arab, Saeed (Contractor)" userId="b002be87-c8ba-4729-83db-7e7ec0778376" providerId="ADAL" clId="{E81B9CB6-01EC-4F38-AF00-0772AC05FD1A}" dt="2023-02-07T15:18:06.778" v="1606"/>
        <pc:sldMkLst>
          <pc:docMk/>
          <pc:sldMk cId="310254920" sldId="467"/>
        </pc:sldMkLst>
        <pc:spChg chg="mod">
          <ac:chgData name="Arab, Saeed (Contractor)" userId="b002be87-c8ba-4729-83db-7e7ec0778376" providerId="ADAL" clId="{E81B9CB6-01EC-4F38-AF00-0772AC05FD1A}" dt="2023-02-07T03:38:07.946" v="1002" actId="20577"/>
          <ac:spMkLst>
            <pc:docMk/>
            <pc:sldMk cId="310254920" sldId="467"/>
            <ac:spMk id="3" creationId="{55D722BB-F8C2-F40D-766C-DEAA9006B634}"/>
          </ac:spMkLst>
        </pc:spChg>
      </pc:sldChg>
      <pc:sldChg chg="modSp new mod">
        <pc:chgData name="Arab, Saeed (Contractor)" userId="b002be87-c8ba-4729-83db-7e7ec0778376" providerId="ADAL" clId="{E81B9CB6-01EC-4F38-AF00-0772AC05FD1A}" dt="2023-02-07T03:12:59.971" v="723" actId="27636"/>
        <pc:sldMkLst>
          <pc:docMk/>
          <pc:sldMk cId="3070007355" sldId="469"/>
        </pc:sldMkLst>
        <pc:spChg chg="mod">
          <ac:chgData name="Arab, Saeed (Contractor)" userId="b002be87-c8ba-4729-83db-7e7ec0778376" providerId="ADAL" clId="{E81B9CB6-01EC-4F38-AF00-0772AC05FD1A}" dt="2023-02-07T03:12:59.971" v="723" actId="27636"/>
          <ac:spMkLst>
            <pc:docMk/>
            <pc:sldMk cId="3070007355" sldId="469"/>
            <ac:spMk id="2" creationId="{7419DE60-EACE-A326-EDAC-4DAC14B759E5}"/>
          </ac:spMkLst>
        </pc:spChg>
        <pc:spChg chg="mod">
          <ac:chgData name="Arab, Saeed (Contractor)" userId="b002be87-c8ba-4729-83db-7e7ec0778376" providerId="ADAL" clId="{E81B9CB6-01EC-4F38-AF00-0772AC05FD1A}" dt="2023-02-07T00:49:13.097" v="7" actId="20577"/>
          <ac:spMkLst>
            <pc:docMk/>
            <pc:sldMk cId="3070007355" sldId="469"/>
            <ac:spMk id="3" creationId="{502D50DC-C161-4F24-A59C-E93DEEB4AC4F}"/>
          </ac:spMkLst>
        </pc:spChg>
      </pc:sldChg>
      <pc:sldChg chg="new del">
        <pc:chgData name="Arab, Saeed (Contractor)" userId="b002be87-c8ba-4729-83db-7e7ec0778376" providerId="ADAL" clId="{E81B9CB6-01EC-4F38-AF00-0772AC05FD1A}" dt="2023-02-07T03:15:36.465" v="763" actId="680"/>
        <pc:sldMkLst>
          <pc:docMk/>
          <pc:sldMk cId="2012612948" sldId="47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D:\07%20Science%20Projects\02%20Surface%20Reflectance\08%20Alternative%20LaSRC%20Aux\06%20Water%20Vapor%20Scale%20Factor\06%20Center%20Values\modisViiRS_SA_new.csv"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D:\07%20Science%20Projects\02%20Surface%20Reflectance\08%20Alternative%20LaSRC%20Aux\05%20Science%20IPT\02%20Verification\c2_sr_aux_diff_stats_ver2_empirical.csv" TargetMode="External"/><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oleObject" Target="file:///D:\07%20Science%20Projects\02%20Surface%20Reflectance\08%20Alternative%20LaSRC%20Aux\06%20Water%20Vapor%20Scale%20Factor\06%20Center%20Values\modisViiRS_SA_new.csv"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07%20Science%20Projects\02%20Surface%20Reflectance\08%20Alternative%20LaSRC%20Aux\05%20Science%20IPT\02%20Verification\c2_sr_aux_diff_stats_ver2_empirical.csv"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D:\07%20Science%20Projects\02%20Surface%20Reflectance\08%20Alternative%20LaSRC%20Aux\05%20Science%20IPT\02%20Verification\c2_sr_aux_diff_stats_ver2_empirical.csv"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07%20Science%20Projects\02%20Surface%20Reflectance\08%20Alternative%20LaSRC%20Aux\05%20Science%20IPT\02%20Verification\c2_sr_aux_diff_stats_ver2_empirical.csv"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07%20Science%20Projects\02%20Surface%20Reflectance\08%20Alternative%20LaSRC%20Aux\05%20Science%20IPT\02%20Verification\c2_sr_aux_diff_stats_ver2_empirical.csv"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D:\07%20Science%20Projects\02%20Surface%20Reflectance\08%20Alternative%20LaSRC%20Aux\05%20Science%20IPT\02%20Verification\c2_sr_aux_diff_stats_ver2_empirical.csv"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D:\07%20Science%20Projects\02%20Surface%20Reflectance\08%20Alternative%20LaSRC%20Aux\05%20Science%20IPT\02%20Verification\c2_sr_aux_diff_stats_ver2_empirical.csv"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D:\07%20Science%20Projects\02%20Surface%20Reflectance\08%20Alternative%20LaSRC%20Aux\05%20Science%20IPT\02%20Verification\c2_sr_aux_diff_stats_ver2_empirical.csv"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dirty="0"/>
              <a:t>Water Vapor</a:t>
            </a:r>
          </a:p>
        </c:rich>
      </c:tx>
      <c:layout>
        <c:manualLayout>
          <c:xMode val="edge"/>
          <c:yMode val="edge"/>
          <c:x val="0.87458289651467358"/>
          <c:y val="0.13489575500809264"/>
        </c:manualLayout>
      </c:layout>
      <c:overlay val="0"/>
      <c:spPr>
        <a:solidFill>
          <a:schemeClr val="bg1"/>
        </a:solidFill>
        <a:ln>
          <a:solidFill>
            <a:schemeClr val="bg1">
              <a:lumMod val="75000"/>
            </a:schemeClr>
          </a:solid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2170742458241765E-2"/>
          <c:y val="0.11952351776477817"/>
          <c:w val="0.92099084590659663"/>
          <c:h val="0.61936443153111465"/>
        </c:manualLayout>
      </c:layout>
      <c:lineChart>
        <c:grouping val="standard"/>
        <c:varyColors val="0"/>
        <c:ser>
          <c:idx val="0"/>
          <c:order val="0"/>
          <c:tx>
            <c:strRef>
              <c:f>modisViiRS_SA_new!$D$1</c:f>
              <c:strCache>
                <c:ptCount val="1"/>
                <c:pt idx="0">
                  <c:v>MODIS</c:v>
                </c:pt>
              </c:strCache>
            </c:strRef>
          </c:tx>
          <c:spPr>
            <a:ln w="28575" cap="rnd">
              <a:solidFill>
                <a:schemeClr val="accent1"/>
              </a:solidFill>
              <a:round/>
            </a:ln>
            <a:effectLst/>
          </c:spPr>
          <c:marker>
            <c:symbol val="none"/>
          </c:marker>
          <c:cat>
            <c:numRef>
              <c:f>modisViiRS_SA_new!$C$2:$C$39</c:f>
              <c:numCache>
                <c:formatCode>m/d/yyyy</c:formatCode>
                <c:ptCount val="38"/>
                <c:pt idx="0">
                  <c:v>44353</c:v>
                </c:pt>
                <c:pt idx="1">
                  <c:v>44369</c:v>
                </c:pt>
                <c:pt idx="2">
                  <c:v>44385</c:v>
                </c:pt>
                <c:pt idx="3">
                  <c:v>44401</c:v>
                </c:pt>
                <c:pt idx="4">
                  <c:v>44417</c:v>
                </c:pt>
                <c:pt idx="5">
                  <c:v>44433</c:v>
                </c:pt>
                <c:pt idx="6">
                  <c:v>44449</c:v>
                </c:pt>
                <c:pt idx="7">
                  <c:v>44465</c:v>
                </c:pt>
                <c:pt idx="8">
                  <c:v>44481</c:v>
                </c:pt>
                <c:pt idx="9">
                  <c:v>44497</c:v>
                </c:pt>
                <c:pt idx="10">
                  <c:v>44513</c:v>
                </c:pt>
                <c:pt idx="11">
                  <c:v>44529</c:v>
                </c:pt>
                <c:pt idx="12">
                  <c:v>44545</c:v>
                </c:pt>
                <c:pt idx="13">
                  <c:v>44561</c:v>
                </c:pt>
                <c:pt idx="14">
                  <c:v>44577</c:v>
                </c:pt>
                <c:pt idx="15">
                  <c:v>44593</c:v>
                </c:pt>
                <c:pt idx="16">
                  <c:v>44609</c:v>
                </c:pt>
                <c:pt idx="17">
                  <c:v>44625</c:v>
                </c:pt>
                <c:pt idx="18">
                  <c:v>44641</c:v>
                </c:pt>
                <c:pt idx="19">
                  <c:v>44657</c:v>
                </c:pt>
                <c:pt idx="20">
                  <c:v>44673</c:v>
                </c:pt>
                <c:pt idx="21">
                  <c:v>44689</c:v>
                </c:pt>
                <c:pt idx="22">
                  <c:v>44705</c:v>
                </c:pt>
                <c:pt idx="23">
                  <c:v>44721</c:v>
                </c:pt>
                <c:pt idx="24">
                  <c:v>44737</c:v>
                </c:pt>
                <c:pt idx="25">
                  <c:v>44503</c:v>
                </c:pt>
                <c:pt idx="26">
                  <c:v>44508</c:v>
                </c:pt>
                <c:pt idx="27">
                  <c:v>44553</c:v>
                </c:pt>
                <c:pt idx="28">
                  <c:v>44569</c:v>
                </c:pt>
                <c:pt idx="29">
                  <c:v>44601</c:v>
                </c:pt>
                <c:pt idx="30">
                  <c:v>44617</c:v>
                </c:pt>
                <c:pt idx="31">
                  <c:v>44649</c:v>
                </c:pt>
                <c:pt idx="32">
                  <c:v>44665</c:v>
                </c:pt>
                <c:pt idx="33">
                  <c:v>44681</c:v>
                </c:pt>
                <c:pt idx="34">
                  <c:v>44697</c:v>
                </c:pt>
                <c:pt idx="35">
                  <c:v>44713</c:v>
                </c:pt>
                <c:pt idx="36">
                  <c:v>44729</c:v>
                </c:pt>
                <c:pt idx="37">
                  <c:v>44633</c:v>
                </c:pt>
              </c:numCache>
            </c:numRef>
          </c:cat>
          <c:val>
            <c:numRef>
              <c:f>modisViiRS_SA_new!$D$2:$D$39</c:f>
              <c:numCache>
                <c:formatCode>General</c:formatCode>
                <c:ptCount val="38"/>
                <c:pt idx="0">
                  <c:v>1.29</c:v>
                </c:pt>
                <c:pt idx="1">
                  <c:v>0.36</c:v>
                </c:pt>
                <c:pt idx="2">
                  <c:v>3.14</c:v>
                </c:pt>
                <c:pt idx="3">
                  <c:v>0.59</c:v>
                </c:pt>
                <c:pt idx="4">
                  <c:v>4.24</c:v>
                </c:pt>
                <c:pt idx="5">
                  <c:v>3.47</c:v>
                </c:pt>
                <c:pt idx="6">
                  <c:v>3.78</c:v>
                </c:pt>
                <c:pt idx="7">
                  <c:v>0.75</c:v>
                </c:pt>
                <c:pt idx="8">
                  <c:v>0.81</c:v>
                </c:pt>
                <c:pt idx="9">
                  <c:v>1.73</c:v>
                </c:pt>
                <c:pt idx="10">
                  <c:v>1.17</c:v>
                </c:pt>
                <c:pt idx="11">
                  <c:v>0.96</c:v>
                </c:pt>
                <c:pt idx="12">
                  <c:v>1.02</c:v>
                </c:pt>
                <c:pt idx="13">
                  <c:v>2.41</c:v>
                </c:pt>
                <c:pt idx="14">
                  <c:v>0.72</c:v>
                </c:pt>
                <c:pt idx="15">
                  <c:v>0.36</c:v>
                </c:pt>
                <c:pt idx="16">
                  <c:v>0.53</c:v>
                </c:pt>
                <c:pt idx="17">
                  <c:v>0.71</c:v>
                </c:pt>
                <c:pt idx="18">
                  <c:v>0.61</c:v>
                </c:pt>
                <c:pt idx="19">
                  <c:v>0.84</c:v>
                </c:pt>
                <c:pt idx="20">
                  <c:v>1.1399999999999999</c:v>
                </c:pt>
                <c:pt idx="21">
                  <c:v>1.1399999999999999</c:v>
                </c:pt>
                <c:pt idx="22">
                  <c:v>1.9</c:v>
                </c:pt>
                <c:pt idx="23">
                  <c:v>2.85</c:v>
                </c:pt>
                <c:pt idx="24">
                  <c:v>2.44</c:v>
                </c:pt>
                <c:pt idx="25">
                  <c:v>1.59</c:v>
                </c:pt>
                <c:pt idx="26">
                  <c:v>1.28</c:v>
                </c:pt>
                <c:pt idx="27">
                  <c:v>1.52</c:v>
                </c:pt>
                <c:pt idx="28">
                  <c:v>1.04</c:v>
                </c:pt>
                <c:pt idx="29">
                  <c:v>0.46</c:v>
                </c:pt>
                <c:pt idx="30">
                  <c:v>0.6</c:v>
                </c:pt>
                <c:pt idx="31">
                  <c:v>1.57</c:v>
                </c:pt>
                <c:pt idx="32">
                  <c:v>0.77</c:v>
                </c:pt>
                <c:pt idx="33">
                  <c:v>0.59</c:v>
                </c:pt>
                <c:pt idx="34">
                  <c:v>1.07</c:v>
                </c:pt>
                <c:pt idx="35">
                  <c:v>1.18</c:v>
                </c:pt>
                <c:pt idx="36">
                  <c:v>1.45</c:v>
                </c:pt>
                <c:pt idx="37">
                  <c:v>0.52</c:v>
                </c:pt>
              </c:numCache>
            </c:numRef>
          </c:val>
          <c:smooth val="0"/>
          <c:extLst>
            <c:ext xmlns:c16="http://schemas.microsoft.com/office/drawing/2014/chart" uri="{C3380CC4-5D6E-409C-BE32-E72D297353CC}">
              <c16:uniqueId val="{00000000-AAFA-4B98-8858-9583EDA8082D}"/>
            </c:ext>
          </c:extLst>
        </c:ser>
        <c:ser>
          <c:idx val="1"/>
          <c:order val="1"/>
          <c:tx>
            <c:strRef>
              <c:f>modisViiRS_SA_new!$J$1</c:f>
              <c:strCache>
                <c:ptCount val="1"/>
                <c:pt idx="0">
                  <c:v>VIIRS</c:v>
                </c:pt>
              </c:strCache>
            </c:strRef>
          </c:tx>
          <c:spPr>
            <a:ln w="28575" cap="rnd">
              <a:solidFill>
                <a:srgbClr val="FF0000"/>
              </a:solidFill>
              <a:round/>
            </a:ln>
            <a:effectLst/>
          </c:spPr>
          <c:marker>
            <c:symbol val="none"/>
          </c:marker>
          <c:cat>
            <c:numRef>
              <c:f>modisViiRS_SA_new!$C$2:$C$39</c:f>
              <c:numCache>
                <c:formatCode>m/d/yyyy</c:formatCode>
                <c:ptCount val="38"/>
                <c:pt idx="0">
                  <c:v>44353</c:v>
                </c:pt>
                <c:pt idx="1">
                  <c:v>44369</c:v>
                </c:pt>
                <c:pt idx="2">
                  <c:v>44385</c:v>
                </c:pt>
                <c:pt idx="3">
                  <c:v>44401</c:v>
                </c:pt>
                <c:pt idx="4">
                  <c:v>44417</c:v>
                </c:pt>
                <c:pt idx="5">
                  <c:v>44433</c:v>
                </c:pt>
                <c:pt idx="6">
                  <c:v>44449</c:v>
                </c:pt>
                <c:pt idx="7">
                  <c:v>44465</c:v>
                </c:pt>
                <c:pt idx="8">
                  <c:v>44481</c:v>
                </c:pt>
                <c:pt idx="9">
                  <c:v>44497</c:v>
                </c:pt>
                <c:pt idx="10">
                  <c:v>44513</c:v>
                </c:pt>
                <c:pt idx="11">
                  <c:v>44529</c:v>
                </c:pt>
                <c:pt idx="12">
                  <c:v>44545</c:v>
                </c:pt>
                <c:pt idx="13">
                  <c:v>44561</c:v>
                </c:pt>
                <c:pt idx="14">
                  <c:v>44577</c:v>
                </c:pt>
                <c:pt idx="15">
                  <c:v>44593</c:v>
                </c:pt>
                <c:pt idx="16">
                  <c:v>44609</c:v>
                </c:pt>
                <c:pt idx="17">
                  <c:v>44625</c:v>
                </c:pt>
                <c:pt idx="18">
                  <c:v>44641</c:v>
                </c:pt>
                <c:pt idx="19">
                  <c:v>44657</c:v>
                </c:pt>
                <c:pt idx="20">
                  <c:v>44673</c:v>
                </c:pt>
                <c:pt idx="21">
                  <c:v>44689</c:v>
                </c:pt>
                <c:pt idx="22">
                  <c:v>44705</c:v>
                </c:pt>
                <c:pt idx="23">
                  <c:v>44721</c:v>
                </c:pt>
                <c:pt idx="24">
                  <c:v>44737</c:v>
                </c:pt>
                <c:pt idx="25">
                  <c:v>44503</c:v>
                </c:pt>
                <c:pt idx="26">
                  <c:v>44508</c:v>
                </c:pt>
                <c:pt idx="27">
                  <c:v>44553</c:v>
                </c:pt>
                <c:pt idx="28">
                  <c:v>44569</c:v>
                </c:pt>
                <c:pt idx="29">
                  <c:v>44601</c:v>
                </c:pt>
                <c:pt idx="30">
                  <c:v>44617</c:v>
                </c:pt>
                <c:pt idx="31">
                  <c:v>44649</c:v>
                </c:pt>
                <c:pt idx="32">
                  <c:v>44665</c:v>
                </c:pt>
                <c:pt idx="33">
                  <c:v>44681</c:v>
                </c:pt>
                <c:pt idx="34">
                  <c:v>44697</c:v>
                </c:pt>
                <c:pt idx="35">
                  <c:v>44713</c:v>
                </c:pt>
                <c:pt idx="36">
                  <c:v>44729</c:v>
                </c:pt>
                <c:pt idx="37">
                  <c:v>44633</c:v>
                </c:pt>
              </c:numCache>
            </c:numRef>
          </c:cat>
          <c:val>
            <c:numRef>
              <c:f>modisViiRS_SA_new!$J$2:$J$39</c:f>
              <c:numCache>
                <c:formatCode>General</c:formatCode>
                <c:ptCount val="38"/>
                <c:pt idx="0">
                  <c:v>1.19</c:v>
                </c:pt>
                <c:pt idx="1">
                  <c:v>3.22</c:v>
                </c:pt>
                <c:pt idx="2">
                  <c:v>4.2300000000000004</c:v>
                </c:pt>
                <c:pt idx="3">
                  <c:v>3.5</c:v>
                </c:pt>
                <c:pt idx="4">
                  <c:v>3.89</c:v>
                </c:pt>
                <c:pt idx="5">
                  <c:v>2.94</c:v>
                </c:pt>
                <c:pt idx="6">
                  <c:v>3.5</c:v>
                </c:pt>
                <c:pt idx="7">
                  <c:v>3.09</c:v>
                </c:pt>
                <c:pt idx="8">
                  <c:v>0.56000000000000005</c:v>
                </c:pt>
                <c:pt idx="9">
                  <c:v>1.43</c:v>
                </c:pt>
                <c:pt idx="10">
                  <c:v>1</c:v>
                </c:pt>
                <c:pt idx="11">
                  <c:v>0.66</c:v>
                </c:pt>
                <c:pt idx="12">
                  <c:v>1.1599999999999999</c:v>
                </c:pt>
                <c:pt idx="13">
                  <c:v>1.66</c:v>
                </c:pt>
                <c:pt idx="14">
                  <c:v>1.29</c:v>
                </c:pt>
                <c:pt idx="15">
                  <c:v>1.01</c:v>
                </c:pt>
                <c:pt idx="16">
                  <c:v>0.33</c:v>
                </c:pt>
                <c:pt idx="17">
                  <c:v>0.68</c:v>
                </c:pt>
                <c:pt idx="18">
                  <c:v>0.87</c:v>
                </c:pt>
                <c:pt idx="19">
                  <c:v>0.99</c:v>
                </c:pt>
                <c:pt idx="20">
                  <c:v>1.05</c:v>
                </c:pt>
                <c:pt idx="21">
                  <c:v>1.03</c:v>
                </c:pt>
                <c:pt idx="22">
                  <c:v>1.82</c:v>
                </c:pt>
                <c:pt idx="23">
                  <c:v>2.91</c:v>
                </c:pt>
                <c:pt idx="24">
                  <c:v>1.83</c:v>
                </c:pt>
                <c:pt idx="25">
                  <c:v>1.51</c:v>
                </c:pt>
                <c:pt idx="26">
                  <c:v>1.08</c:v>
                </c:pt>
                <c:pt idx="27">
                  <c:v>2.75</c:v>
                </c:pt>
                <c:pt idx="28">
                  <c:v>0.83</c:v>
                </c:pt>
                <c:pt idx="29">
                  <c:v>0.42</c:v>
                </c:pt>
                <c:pt idx="30">
                  <c:v>0.52</c:v>
                </c:pt>
                <c:pt idx="31">
                  <c:v>1.41</c:v>
                </c:pt>
                <c:pt idx="32">
                  <c:v>0.77</c:v>
                </c:pt>
                <c:pt idx="33">
                  <c:v>0.75</c:v>
                </c:pt>
                <c:pt idx="34">
                  <c:v>1.18</c:v>
                </c:pt>
                <c:pt idx="35">
                  <c:v>0.92</c:v>
                </c:pt>
                <c:pt idx="36">
                  <c:v>1.46</c:v>
                </c:pt>
                <c:pt idx="37">
                  <c:v>0.6</c:v>
                </c:pt>
              </c:numCache>
            </c:numRef>
          </c:val>
          <c:smooth val="0"/>
          <c:extLst>
            <c:ext xmlns:c16="http://schemas.microsoft.com/office/drawing/2014/chart" uri="{C3380CC4-5D6E-409C-BE32-E72D297353CC}">
              <c16:uniqueId val="{00000001-AAFA-4B98-8858-9583EDA8082D}"/>
            </c:ext>
          </c:extLst>
        </c:ser>
        <c:dLbls>
          <c:showLegendKey val="0"/>
          <c:showVal val="0"/>
          <c:showCatName val="0"/>
          <c:showSerName val="0"/>
          <c:showPercent val="0"/>
          <c:showBubbleSize val="0"/>
        </c:dLbls>
        <c:smooth val="0"/>
        <c:axId val="598138480"/>
        <c:axId val="598141104"/>
      </c:lineChart>
      <c:dateAx>
        <c:axId val="598138480"/>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8141104"/>
        <c:crosses val="autoZero"/>
        <c:auto val="1"/>
        <c:lblOffset val="100"/>
        <c:baseTimeUnit val="days"/>
      </c:dateAx>
      <c:valAx>
        <c:axId val="5981411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dirty="0"/>
                  <a:t>WV (</a:t>
                </a:r>
                <a:r>
                  <a:rPr lang="en-US" sz="1000" b="1" i="0" u="none" strike="noStrike" baseline="0" dirty="0">
                    <a:effectLst/>
                  </a:rPr>
                  <a:t>g/cm</a:t>
                </a:r>
                <a:r>
                  <a:rPr lang="en-US" sz="1000" b="1" i="0" u="none" strike="noStrike" baseline="30000" dirty="0">
                    <a:effectLst/>
                  </a:rPr>
                  <a:t>2</a:t>
                </a:r>
                <a:r>
                  <a:rPr lang="en-US" b="1" dirty="0"/>
                  <a:t>)</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81384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Mean Absolute Difference (MAD)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MAE!$B$1</c:f>
              <c:strCache>
                <c:ptCount val="1"/>
                <c:pt idx="0">
                  <c:v>MAD</c:v>
                </c:pt>
              </c:strCache>
            </c:strRef>
          </c:tx>
          <c:spPr>
            <a:solidFill>
              <a:schemeClr val="accent1"/>
            </a:solidFill>
            <a:ln>
              <a:noFill/>
            </a:ln>
            <a:effectLst/>
          </c:spPr>
          <c:invertIfNegative val="0"/>
          <c:cat>
            <c:strRef>
              <c:f>MAE!$A$2:$A$8</c:f>
              <c:strCache>
                <c:ptCount val="7"/>
                <c:pt idx="0">
                  <c:v>Band 01</c:v>
                </c:pt>
                <c:pt idx="1">
                  <c:v>band 02</c:v>
                </c:pt>
                <c:pt idx="2">
                  <c:v>Band 03</c:v>
                </c:pt>
                <c:pt idx="3">
                  <c:v>Band 04</c:v>
                </c:pt>
                <c:pt idx="4">
                  <c:v>Band 05</c:v>
                </c:pt>
                <c:pt idx="5">
                  <c:v>Band 06</c:v>
                </c:pt>
                <c:pt idx="6">
                  <c:v>Band 07</c:v>
                </c:pt>
              </c:strCache>
            </c:strRef>
          </c:cat>
          <c:val>
            <c:numRef>
              <c:f>MAE!$B$2:$B$8</c:f>
              <c:numCache>
                <c:formatCode>General</c:formatCode>
                <c:ptCount val="7"/>
                <c:pt idx="0">
                  <c:v>3.6423304547318896E-4</c:v>
                </c:pt>
                <c:pt idx="1">
                  <c:v>3.7958497323421861E-4</c:v>
                </c:pt>
                <c:pt idx="2">
                  <c:v>7.9791945035050105E-4</c:v>
                </c:pt>
                <c:pt idx="3">
                  <c:v>1.3265315879456762E-3</c:v>
                </c:pt>
                <c:pt idx="4">
                  <c:v>5.7223891790792727E-4</c:v>
                </c:pt>
                <c:pt idx="5">
                  <c:v>3.8515458268033163E-4</c:v>
                </c:pt>
                <c:pt idx="6">
                  <c:v>3.3249961501312015E-3</c:v>
                </c:pt>
              </c:numCache>
            </c:numRef>
          </c:val>
          <c:extLst>
            <c:ext xmlns:c16="http://schemas.microsoft.com/office/drawing/2014/chart" uri="{C3380CC4-5D6E-409C-BE32-E72D297353CC}">
              <c16:uniqueId val="{00000000-4B5B-45DA-B0D3-0C17E4F4E6BD}"/>
            </c:ext>
          </c:extLst>
        </c:ser>
        <c:ser>
          <c:idx val="1"/>
          <c:order val="1"/>
          <c:tx>
            <c:strRef>
              <c:f>MAE!$C$1</c:f>
              <c:strCache>
                <c:ptCount val="1"/>
                <c:pt idx="0">
                  <c:v>Pad1</c:v>
                </c:pt>
              </c:strCache>
            </c:strRef>
          </c:tx>
          <c:spPr>
            <a:solidFill>
              <a:schemeClr val="accent2"/>
            </a:solidFill>
            <a:ln>
              <a:noFill/>
            </a:ln>
            <a:effectLst/>
          </c:spPr>
          <c:invertIfNegative val="0"/>
          <c:cat>
            <c:strRef>
              <c:f>MAE!$A$2:$A$8</c:f>
              <c:strCache>
                <c:ptCount val="7"/>
                <c:pt idx="0">
                  <c:v>Band 01</c:v>
                </c:pt>
                <c:pt idx="1">
                  <c:v>band 02</c:v>
                </c:pt>
                <c:pt idx="2">
                  <c:v>Band 03</c:v>
                </c:pt>
                <c:pt idx="3">
                  <c:v>Band 04</c:v>
                </c:pt>
                <c:pt idx="4">
                  <c:v>Band 05</c:v>
                </c:pt>
                <c:pt idx="5">
                  <c:v>Band 06</c:v>
                </c:pt>
                <c:pt idx="6">
                  <c:v>Band 07</c:v>
                </c:pt>
              </c:strCache>
            </c:strRef>
          </c:cat>
          <c:val>
            <c:numRef>
              <c:f>MAE!$C$2:$C$8</c:f>
              <c:numCache>
                <c:formatCode>General</c:formatCode>
                <c:ptCount val="7"/>
              </c:numCache>
            </c:numRef>
          </c:val>
          <c:extLst>
            <c:ext xmlns:c16="http://schemas.microsoft.com/office/drawing/2014/chart" uri="{C3380CC4-5D6E-409C-BE32-E72D297353CC}">
              <c16:uniqueId val="{00000001-4B5B-45DA-B0D3-0C17E4F4E6BD}"/>
            </c:ext>
          </c:extLst>
        </c:ser>
        <c:dLbls>
          <c:showLegendKey val="0"/>
          <c:showVal val="0"/>
          <c:showCatName val="0"/>
          <c:showSerName val="0"/>
          <c:showPercent val="0"/>
          <c:showBubbleSize val="0"/>
        </c:dLbls>
        <c:gapWidth val="219"/>
        <c:overlap val="-27"/>
        <c:axId val="735438024"/>
        <c:axId val="735438352"/>
      </c:barChart>
      <c:barChart>
        <c:barDir val="col"/>
        <c:grouping val="clustered"/>
        <c:varyColors val="0"/>
        <c:ser>
          <c:idx val="2"/>
          <c:order val="2"/>
          <c:tx>
            <c:strRef>
              <c:f>MAE!$D$1</c:f>
              <c:strCache>
                <c:ptCount val="1"/>
                <c:pt idx="0">
                  <c:v>Pad2</c:v>
                </c:pt>
              </c:strCache>
            </c:strRef>
          </c:tx>
          <c:spPr>
            <a:solidFill>
              <a:schemeClr val="accent3"/>
            </a:solidFill>
            <a:ln>
              <a:noFill/>
            </a:ln>
            <a:effectLst/>
          </c:spPr>
          <c:invertIfNegative val="0"/>
          <c:cat>
            <c:strRef>
              <c:f>MAE!$A$2:$A$8</c:f>
              <c:strCache>
                <c:ptCount val="7"/>
                <c:pt idx="0">
                  <c:v>Band 01</c:v>
                </c:pt>
                <c:pt idx="1">
                  <c:v>band 02</c:v>
                </c:pt>
                <c:pt idx="2">
                  <c:v>Band 03</c:v>
                </c:pt>
                <c:pt idx="3">
                  <c:v>Band 04</c:v>
                </c:pt>
                <c:pt idx="4">
                  <c:v>Band 05</c:v>
                </c:pt>
                <c:pt idx="5">
                  <c:v>Band 06</c:v>
                </c:pt>
                <c:pt idx="6">
                  <c:v>Band 07</c:v>
                </c:pt>
              </c:strCache>
            </c:strRef>
          </c:cat>
          <c:val>
            <c:numRef>
              <c:f>MAE!$D$2:$D$8</c:f>
              <c:numCache>
                <c:formatCode>General</c:formatCode>
                <c:ptCount val="7"/>
              </c:numCache>
            </c:numRef>
          </c:val>
          <c:extLst>
            <c:ext xmlns:c16="http://schemas.microsoft.com/office/drawing/2014/chart" uri="{C3380CC4-5D6E-409C-BE32-E72D297353CC}">
              <c16:uniqueId val="{00000002-4B5B-45DA-B0D3-0C17E4F4E6BD}"/>
            </c:ext>
          </c:extLst>
        </c:ser>
        <c:ser>
          <c:idx val="3"/>
          <c:order val="3"/>
          <c:tx>
            <c:strRef>
              <c:f>MAE!$E$1</c:f>
              <c:strCache>
                <c:ptCount val="1"/>
                <c:pt idx="0">
                  <c:v>MAPD</c:v>
                </c:pt>
              </c:strCache>
            </c:strRef>
          </c:tx>
          <c:spPr>
            <a:solidFill>
              <a:schemeClr val="accent4"/>
            </a:solidFill>
            <a:ln>
              <a:noFill/>
            </a:ln>
            <a:effectLst/>
          </c:spPr>
          <c:invertIfNegative val="0"/>
          <c:cat>
            <c:strRef>
              <c:f>MAE!$A$2:$A$8</c:f>
              <c:strCache>
                <c:ptCount val="7"/>
                <c:pt idx="0">
                  <c:v>Band 01</c:v>
                </c:pt>
                <c:pt idx="1">
                  <c:v>band 02</c:v>
                </c:pt>
                <c:pt idx="2">
                  <c:v>Band 03</c:v>
                </c:pt>
                <c:pt idx="3">
                  <c:v>Band 04</c:v>
                </c:pt>
                <c:pt idx="4">
                  <c:v>Band 05</c:v>
                </c:pt>
                <c:pt idx="5">
                  <c:v>Band 06</c:v>
                </c:pt>
                <c:pt idx="6">
                  <c:v>Band 07</c:v>
                </c:pt>
              </c:strCache>
            </c:strRef>
          </c:cat>
          <c:val>
            <c:numRef>
              <c:f>MAE!$E$2:$E$8</c:f>
              <c:numCache>
                <c:formatCode>General</c:formatCode>
                <c:ptCount val="7"/>
                <c:pt idx="0">
                  <c:v>3.2565865372551914</c:v>
                </c:pt>
                <c:pt idx="1">
                  <c:v>2.7425523221879451</c:v>
                </c:pt>
                <c:pt idx="2">
                  <c:v>3.7350318303227192</c:v>
                </c:pt>
                <c:pt idx="3">
                  <c:v>6.1835130693745857</c:v>
                </c:pt>
                <c:pt idx="4">
                  <c:v>0.88382247740827891</c:v>
                </c:pt>
                <c:pt idx="5">
                  <c:v>0.30800863145940377</c:v>
                </c:pt>
                <c:pt idx="6">
                  <c:v>2.1603983315979582</c:v>
                </c:pt>
              </c:numCache>
            </c:numRef>
          </c:val>
          <c:extLst>
            <c:ext xmlns:c16="http://schemas.microsoft.com/office/drawing/2014/chart" uri="{C3380CC4-5D6E-409C-BE32-E72D297353CC}">
              <c16:uniqueId val="{00000003-4B5B-45DA-B0D3-0C17E4F4E6BD}"/>
            </c:ext>
          </c:extLst>
        </c:ser>
        <c:dLbls>
          <c:showLegendKey val="0"/>
          <c:showVal val="0"/>
          <c:showCatName val="0"/>
          <c:showSerName val="0"/>
          <c:showPercent val="0"/>
          <c:showBubbleSize val="0"/>
        </c:dLbls>
        <c:gapWidth val="219"/>
        <c:overlap val="-27"/>
        <c:axId val="707391920"/>
        <c:axId val="707384048"/>
      </c:barChart>
      <c:catAx>
        <c:axId val="735438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35438352"/>
        <c:crosses val="autoZero"/>
        <c:auto val="1"/>
        <c:lblAlgn val="ctr"/>
        <c:lblOffset val="100"/>
        <c:noMultiLvlLbl val="0"/>
      </c:catAx>
      <c:valAx>
        <c:axId val="7354383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MAD [Reflectance]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35438024"/>
        <c:crosses val="autoZero"/>
        <c:crossBetween val="between"/>
      </c:valAx>
      <c:valAx>
        <c:axId val="707384048"/>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MAPD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7391920"/>
        <c:crosses val="max"/>
        <c:crossBetween val="between"/>
      </c:valAx>
      <c:catAx>
        <c:axId val="707391920"/>
        <c:scaling>
          <c:orientation val="minMax"/>
        </c:scaling>
        <c:delete val="1"/>
        <c:axPos val="b"/>
        <c:numFmt formatCode="General" sourceLinked="1"/>
        <c:majorTickMark val="out"/>
        <c:minorTickMark val="none"/>
        <c:tickLblPos val="nextTo"/>
        <c:crossAx val="707384048"/>
        <c:crosses val="autoZero"/>
        <c:auto val="1"/>
        <c:lblAlgn val="ctr"/>
        <c:lblOffset val="100"/>
        <c:noMultiLvlLbl val="0"/>
      </c:catAx>
      <c:spPr>
        <a:noFill/>
        <a:ln>
          <a:noFill/>
        </a:ln>
        <a:effectLst/>
      </c:spPr>
    </c:plotArea>
    <c:legend>
      <c:legendPos val="b"/>
      <c:legendEntry>
        <c:idx val="1"/>
        <c:delete val="1"/>
      </c:legendEntry>
      <c:legendEntry>
        <c:idx val="2"/>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Ozone</a:t>
            </a:r>
          </a:p>
        </c:rich>
      </c:tx>
      <c:layout>
        <c:manualLayout>
          <c:xMode val="edge"/>
          <c:yMode val="edge"/>
          <c:x val="0.91948348862383511"/>
          <c:y val="8.8347049092231011E-2"/>
        </c:manualLayout>
      </c:layout>
      <c:overlay val="1"/>
      <c:spPr>
        <a:solidFill>
          <a:schemeClr val="bg1"/>
        </a:solidFill>
        <a:ln>
          <a:solidFill>
            <a:schemeClr val="bg1">
              <a:lumMod val="75000"/>
            </a:schemeClr>
          </a:solid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modisViiRS_SA_new!$E$1</c:f>
              <c:strCache>
                <c:ptCount val="1"/>
                <c:pt idx="0">
                  <c:v>rerun_modis_fixed_scale_uoz</c:v>
                </c:pt>
              </c:strCache>
            </c:strRef>
          </c:tx>
          <c:spPr>
            <a:ln w="28575" cap="rnd">
              <a:solidFill>
                <a:schemeClr val="accent1"/>
              </a:solidFill>
              <a:round/>
            </a:ln>
            <a:effectLst/>
          </c:spPr>
          <c:marker>
            <c:symbol val="none"/>
          </c:marker>
          <c:cat>
            <c:numRef>
              <c:f>modisViiRS_SA_new!$C$2:$C$39</c:f>
              <c:numCache>
                <c:formatCode>m/d/yyyy</c:formatCode>
                <c:ptCount val="38"/>
                <c:pt idx="0">
                  <c:v>44353</c:v>
                </c:pt>
                <c:pt idx="1">
                  <c:v>44369</c:v>
                </c:pt>
                <c:pt idx="2">
                  <c:v>44385</c:v>
                </c:pt>
                <c:pt idx="3">
                  <c:v>44401</c:v>
                </c:pt>
                <c:pt idx="4">
                  <c:v>44417</c:v>
                </c:pt>
                <c:pt idx="5">
                  <c:v>44433</c:v>
                </c:pt>
                <c:pt idx="6">
                  <c:v>44449</c:v>
                </c:pt>
                <c:pt idx="7">
                  <c:v>44465</c:v>
                </c:pt>
                <c:pt idx="8">
                  <c:v>44481</c:v>
                </c:pt>
                <c:pt idx="9">
                  <c:v>44497</c:v>
                </c:pt>
                <c:pt idx="10">
                  <c:v>44513</c:v>
                </c:pt>
                <c:pt idx="11">
                  <c:v>44529</c:v>
                </c:pt>
                <c:pt idx="12">
                  <c:v>44545</c:v>
                </c:pt>
                <c:pt idx="13">
                  <c:v>44561</c:v>
                </c:pt>
                <c:pt idx="14">
                  <c:v>44577</c:v>
                </c:pt>
                <c:pt idx="15">
                  <c:v>44593</c:v>
                </c:pt>
                <c:pt idx="16">
                  <c:v>44609</c:v>
                </c:pt>
                <c:pt idx="17">
                  <c:v>44625</c:v>
                </c:pt>
                <c:pt idx="18">
                  <c:v>44641</c:v>
                </c:pt>
                <c:pt idx="19">
                  <c:v>44657</c:v>
                </c:pt>
                <c:pt idx="20">
                  <c:v>44673</c:v>
                </c:pt>
                <c:pt idx="21">
                  <c:v>44689</c:v>
                </c:pt>
                <c:pt idx="22">
                  <c:v>44705</c:v>
                </c:pt>
                <c:pt idx="23">
                  <c:v>44721</c:v>
                </c:pt>
                <c:pt idx="24">
                  <c:v>44737</c:v>
                </c:pt>
                <c:pt idx="25">
                  <c:v>44503</c:v>
                </c:pt>
                <c:pt idx="26">
                  <c:v>44508</c:v>
                </c:pt>
                <c:pt idx="27">
                  <c:v>44553</c:v>
                </c:pt>
                <c:pt idx="28">
                  <c:v>44569</c:v>
                </c:pt>
                <c:pt idx="29">
                  <c:v>44601</c:v>
                </c:pt>
                <c:pt idx="30">
                  <c:v>44617</c:v>
                </c:pt>
                <c:pt idx="31">
                  <c:v>44649</c:v>
                </c:pt>
                <c:pt idx="32">
                  <c:v>44665</c:v>
                </c:pt>
                <c:pt idx="33">
                  <c:v>44681</c:v>
                </c:pt>
                <c:pt idx="34">
                  <c:v>44697</c:v>
                </c:pt>
                <c:pt idx="35">
                  <c:v>44713</c:v>
                </c:pt>
                <c:pt idx="36">
                  <c:v>44729</c:v>
                </c:pt>
                <c:pt idx="37">
                  <c:v>44633</c:v>
                </c:pt>
              </c:numCache>
            </c:numRef>
          </c:cat>
          <c:val>
            <c:numRef>
              <c:f>modisViiRS_SA_new!$E$2:$E$39</c:f>
              <c:numCache>
                <c:formatCode>General</c:formatCode>
                <c:ptCount val="38"/>
                <c:pt idx="0">
                  <c:v>0.3175</c:v>
                </c:pt>
                <c:pt idx="1">
                  <c:v>0.29749999999999999</c:v>
                </c:pt>
                <c:pt idx="2">
                  <c:v>0.29499999999999998</c:v>
                </c:pt>
                <c:pt idx="3">
                  <c:v>0.3</c:v>
                </c:pt>
                <c:pt idx="4">
                  <c:v>0.28999999999999998</c:v>
                </c:pt>
                <c:pt idx="5">
                  <c:v>0.28749999999999998</c:v>
                </c:pt>
                <c:pt idx="6">
                  <c:v>0.28249999999999997</c:v>
                </c:pt>
                <c:pt idx="7">
                  <c:v>0.29749999999999999</c:v>
                </c:pt>
                <c:pt idx="8">
                  <c:v>0.30249999999999999</c:v>
                </c:pt>
                <c:pt idx="9">
                  <c:v>0.25750000000000001</c:v>
                </c:pt>
                <c:pt idx="10">
                  <c:v>0.28000000000000003</c:v>
                </c:pt>
                <c:pt idx="11">
                  <c:v>0.26750000000000002</c:v>
                </c:pt>
                <c:pt idx="12">
                  <c:v>0.32</c:v>
                </c:pt>
                <c:pt idx="13">
                  <c:v>0.3</c:v>
                </c:pt>
                <c:pt idx="14">
                  <c:v>0.27</c:v>
                </c:pt>
                <c:pt idx="15">
                  <c:v>0.315</c:v>
                </c:pt>
                <c:pt idx="16">
                  <c:v>0.27250000000000002</c:v>
                </c:pt>
                <c:pt idx="17">
                  <c:v>0.3075</c:v>
                </c:pt>
                <c:pt idx="18">
                  <c:v>0.34250000000000003</c:v>
                </c:pt>
                <c:pt idx="19">
                  <c:v>0.32250000000000001</c:v>
                </c:pt>
                <c:pt idx="20">
                  <c:v>0.35249999999999998</c:v>
                </c:pt>
                <c:pt idx="21">
                  <c:v>0.3125</c:v>
                </c:pt>
                <c:pt idx="22">
                  <c:v>0.315</c:v>
                </c:pt>
                <c:pt idx="23">
                  <c:v>0.30499999999999999</c:v>
                </c:pt>
                <c:pt idx="24">
                  <c:v>0.29499999999999998</c:v>
                </c:pt>
                <c:pt idx="25">
                  <c:v>0.26750000000000002</c:v>
                </c:pt>
                <c:pt idx="26">
                  <c:v>0.26250000000000001</c:v>
                </c:pt>
                <c:pt idx="27">
                  <c:v>0.26</c:v>
                </c:pt>
                <c:pt idx="28">
                  <c:v>0.29249999999999998</c:v>
                </c:pt>
                <c:pt idx="29">
                  <c:v>0.3075</c:v>
                </c:pt>
                <c:pt idx="30">
                  <c:v>0.33250000000000002</c:v>
                </c:pt>
                <c:pt idx="31">
                  <c:v>0.37</c:v>
                </c:pt>
                <c:pt idx="32">
                  <c:v>0.3075</c:v>
                </c:pt>
                <c:pt idx="33">
                  <c:v>0.3175</c:v>
                </c:pt>
                <c:pt idx="34">
                  <c:v>0.3075</c:v>
                </c:pt>
                <c:pt idx="35">
                  <c:v>0.3075</c:v>
                </c:pt>
                <c:pt idx="36">
                  <c:v>0.29249999999999998</c:v>
                </c:pt>
                <c:pt idx="37">
                  <c:v>0.33250000000000002</c:v>
                </c:pt>
              </c:numCache>
            </c:numRef>
          </c:val>
          <c:smooth val="0"/>
          <c:extLst>
            <c:ext xmlns:c16="http://schemas.microsoft.com/office/drawing/2014/chart" uri="{C3380CC4-5D6E-409C-BE32-E72D297353CC}">
              <c16:uniqueId val="{00000000-4BAE-4695-B05B-1C8F6E2E585D}"/>
            </c:ext>
          </c:extLst>
        </c:ser>
        <c:ser>
          <c:idx val="1"/>
          <c:order val="1"/>
          <c:tx>
            <c:strRef>
              <c:f>modisViiRS_SA_new!$K$1</c:f>
              <c:strCache>
                <c:ptCount val="1"/>
                <c:pt idx="0">
                  <c:v>viirs_fixed_scale_uoz</c:v>
                </c:pt>
              </c:strCache>
            </c:strRef>
          </c:tx>
          <c:spPr>
            <a:ln w="28575" cap="rnd">
              <a:solidFill>
                <a:srgbClr val="FF0000"/>
              </a:solidFill>
              <a:round/>
            </a:ln>
            <a:effectLst/>
          </c:spPr>
          <c:marker>
            <c:symbol val="none"/>
          </c:marker>
          <c:cat>
            <c:numRef>
              <c:f>modisViiRS_SA_new!$C$2:$C$39</c:f>
              <c:numCache>
                <c:formatCode>m/d/yyyy</c:formatCode>
                <c:ptCount val="38"/>
                <c:pt idx="0">
                  <c:v>44353</c:v>
                </c:pt>
                <c:pt idx="1">
                  <c:v>44369</c:v>
                </c:pt>
                <c:pt idx="2">
                  <c:v>44385</c:v>
                </c:pt>
                <c:pt idx="3">
                  <c:v>44401</c:v>
                </c:pt>
                <c:pt idx="4">
                  <c:v>44417</c:v>
                </c:pt>
                <c:pt idx="5">
                  <c:v>44433</c:v>
                </c:pt>
                <c:pt idx="6">
                  <c:v>44449</c:v>
                </c:pt>
                <c:pt idx="7">
                  <c:v>44465</c:v>
                </c:pt>
                <c:pt idx="8">
                  <c:v>44481</c:v>
                </c:pt>
                <c:pt idx="9">
                  <c:v>44497</c:v>
                </c:pt>
                <c:pt idx="10">
                  <c:v>44513</c:v>
                </c:pt>
                <c:pt idx="11">
                  <c:v>44529</c:v>
                </c:pt>
                <c:pt idx="12">
                  <c:v>44545</c:v>
                </c:pt>
                <c:pt idx="13">
                  <c:v>44561</c:v>
                </c:pt>
                <c:pt idx="14">
                  <c:v>44577</c:v>
                </c:pt>
                <c:pt idx="15">
                  <c:v>44593</c:v>
                </c:pt>
                <c:pt idx="16">
                  <c:v>44609</c:v>
                </c:pt>
                <c:pt idx="17">
                  <c:v>44625</c:v>
                </c:pt>
                <c:pt idx="18">
                  <c:v>44641</c:v>
                </c:pt>
                <c:pt idx="19">
                  <c:v>44657</c:v>
                </c:pt>
                <c:pt idx="20">
                  <c:v>44673</c:v>
                </c:pt>
                <c:pt idx="21">
                  <c:v>44689</c:v>
                </c:pt>
                <c:pt idx="22">
                  <c:v>44705</c:v>
                </c:pt>
                <c:pt idx="23">
                  <c:v>44721</c:v>
                </c:pt>
                <c:pt idx="24">
                  <c:v>44737</c:v>
                </c:pt>
                <c:pt idx="25">
                  <c:v>44503</c:v>
                </c:pt>
                <c:pt idx="26">
                  <c:v>44508</c:v>
                </c:pt>
                <c:pt idx="27">
                  <c:v>44553</c:v>
                </c:pt>
                <c:pt idx="28">
                  <c:v>44569</c:v>
                </c:pt>
                <c:pt idx="29">
                  <c:v>44601</c:v>
                </c:pt>
                <c:pt idx="30">
                  <c:v>44617</c:v>
                </c:pt>
                <c:pt idx="31">
                  <c:v>44649</c:v>
                </c:pt>
                <c:pt idx="32">
                  <c:v>44665</c:v>
                </c:pt>
                <c:pt idx="33">
                  <c:v>44681</c:v>
                </c:pt>
                <c:pt idx="34">
                  <c:v>44697</c:v>
                </c:pt>
                <c:pt idx="35">
                  <c:v>44713</c:v>
                </c:pt>
                <c:pt idx="36">
                  <c:v>44729</c:v>
                </c:pt>
                <c:pt idx="37">
                  <c:v>44633</c:v>
                </c:pt>
              </c:numCache>
            </c:numRef>
          </c:cat>
          <c:val>
            <c:numRef>
              <c:f>modisViiRS_SA_new!$K$2:$K$39</c:f>
              <c:numCache>
                <c:formatCode>General</c:formatCode>
                <c:ptCount val="38"/>
                <c:pt idx="0">
                  <c:v>0.3175</c:v>
                </c:pt>
                <c:pt idx="1">
                  <c:v>0.29499999999999998</c:v>
                </c:pt>
                <c:pt idx="2">
                  <c:v>0.29499999999999998</c:v>
                </c:pt>
                <c:pt idx="3">
                  <c:v>0.30499999999999999</c:v>
                </c:pt>
                <c:pt idx="4">
                  <c:v>0.28749999999999998</c:v>
                </c:pt>
                <c:pt idx="5">
                  <c:v>0.28749999999999998</c:v>
                </c:pt>
                <c:pt idx="6">
                  <c:v>0.28499999999999998</c:v>
                </c:pt>
                <c:pt idx="7">
                  <c:v>0.29249999999999998</c:v>
                </c:pt>
                <c:pt idx="8">
                  <c:v>0.28749999999999998</c:v>
                </c:pt>
                <c:pt idx="9">
                  <c:v>0.25750000000000001</c:v>
                </c:pt>
                <c:pt idx="10">
                  <c:v>0.27750000000000002</c:v>
                </c:pt>
                <c:pt idx="11">
                  <c:v>0.28000000000000003</c:v>
                </c:pt>
                <c:pt idx="12">
                  <c:v>0.32250000000000001</c:v>
                </c:pt>
                <c:pt idx="13">
                  <c:v>0.28749999999999998</c:v>
                </c:pt>
                <c:pt idx="14">
                  <c:v>0.27250000000000002</c:v>
                </c:pt>
                <c:pt idx="15">
                  <c:v>0.315</c:v>
                </c:pt>
                <c:pt idx="16">
                  <c:v>0.27</c:v>
                </c:pt>
                <c:pt idx="17">
                  <c:v>0.3175</c:v>
                </c:pt>
                <c:pt idx="18">
                  <c:v>0.33</c:v>
                </c:pt>
                <c:pt idx="19">
                  <c:v>0.32250000000000001</c:v>
                </c:pt>
                <c:pt idx="20">
                  <c:v>0.35249999999999998</c:v>
                </c:pt>
                <c:pt idx="21">
                  <c:v>0.315</c:v>
                </c:pt>
                <c:pt idx="22">
                  <c:v>0.31</c:v>
                </c:pt>
                <c:pt idx="23">
                  <c:v>0.30499999999999999</c:v>
                </c:pt>
                <c:pt idx="24">
                  <c:v>0.29499999999999998</c:v>
                </c:pt>
                <c:pt idx="25">
                  <c:v>0.27</c:v>
                </c:pt>
                <c:pt idx="26">
                  <c:v>0.27</c:v>
                </c:pt>
                <c:pt idx="27">
                  <c:v>0.26</c:v>
                </c:pt>
                <c:pt idx="28">
                  <c:v>0.28999999999999998</c:v>
                </c:pt>
                <c:pt idx="29">
                  <c:v>0.315</c:v>
                </c:pt>
                <c:pt idx="30">
                  <c:v>0.33750000000000002</c:v>
                </c:pt>
                <c:pt idx="31">
                  <c:v>0.36749999999999999</c:v>
                </c:pt>
                <c:pt idx="32">
                  <c:v>0.30499999999999999</c:v>
                </c:pt>
                <c:pt idx="33">
                  <c:v>0.315</c:v>
                </c:pt>
                <c:pt idx="34">
                  <c:v>0.32500000000000001</c:v>
                </c:pt>
                <c:pt idx="35">
                  <c:v>0.31</c:v>
                </c:pt>
                <c:pt idx="36">
                  <c:v>0.29499999999999998</c:v>
                </c:pt>
                <c:pt idx="37">
                  <c:v>0.34</c:v>
                </c:pt>
              </c:numCache>
            </c:numRef>
          </c:val>
          <c:smooth val="0"/>
          <c:extLst>
            <c:ext xmlns:c16="http://schemas.microsoft.com/office/drawing/2014/chart" uri="{C3380CC4-5D6E-409C-BE32-E72D297353CC}">
              <c16:uniqueId val="{00000001-4BAE-4695-B05B-1C8F6E2E585D}"/>
            </c:ext>
          </c:extLst>
        </c:ser>
        <c:dLbls>
          <c:showLegendKey val="0"/>
          <c:showVal val="0"/>
          <c:showCatName val="0"/>
          <c:showSerName val="0"/>
          <c:showPercent val="0"/>
          <c:showBubbleSize val="0"/>
        </c:dLbls>
        <c:smooth val="0"/>
        <c:axId val="467476568"/>
        <c:axId val="467468368"/>
      </c:lineChart>
      <c:dateAx>
        <c:axId val="467476568"/>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7468368"/>
        <c:crosses val="autoZero"/>
        <c:auto val="1"/>
        <c:lblOffset val="100"/>
        <c:baseTimeUnit val="days"/>
      </c:dateAx>
      <c:valAx>
        <c:axId val="467468368"/>
        <c:scaling>
          <c:orientation val="minMax"/>
          <c:min val="0.22000000000000003"/>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dirty="0"/>
                  <a:t>O3 (</a:t>
                </a:r>
                <a:r>
                  <a:rPr lang="en-US" sz="1000" b="1" i="0" u="none" strike="noStrike" baseline="0" dirty="0">
                    <a:effectLst/>
                  </a:rPr>
                  <a:t>atm-cm</a:t>
                </a:r>
                <a:r>
                  <a:rPr lang="en-US" b="1" dirty="0"/>
                  <a:t>)</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74765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Band 01</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5"/>
          <c:order val="5"/>
          <c:tx>
            <c:strRef>
              <c:f>SR_B1!$N$1</c:f>
              <c:strCache>
                <c:ptCount val="1"/>
                <c:pt idx="0">
                  <c:v>Dummy</c:v>
                </c:pt>
              </c:strCache>
            </c:strRef>
          </c:tx>
          <c:spPr>
            <a:noFill/>
            <a:ln>
              <a:noFill/>
            </a:ln>
            <a:effectLst/>
          </c:spPr>
          <c:invertIfNegative val="0"/>
          <c:cat>
            <c:strRef>
              <c:f>SR_B1!$B$2:$B$18</c:f>
              <c:strCache>
                <c:ptCount val="17"/>
                <c:pt idx="0">
                  <c:v>LC08_008062_20210528</c:v>
                </c:pt>
                <c:pt idx="1">
                  <c:v>LC08_016026_20180512</c:v>
                </c:pt>
                <c:pt idx="2">
                  <c:v>LC08_028027_20191026</c:v>
                </c:pt>
                <c:pt idx="3">
                  <c:v>LC08_039037_20170611</c:v>
                </c:pt>
                <c:pt idx="4">
                  <c:v>LC08_039037_20170729</c:v>
                </c:pt>
                <c:pt idx="5">
                  <c:v>LC08_039037_20180817</c:v>
                </c:pt>
                <c:pt idx="6">
                  <c:v>LC08_041036_20190106</c:v>
                </c:pt>
                <c:pt idx="7">
                  <c:v>LC08_045032_20200901</c:v>
                </c:pt>
                <c:pt idx="8">
                  <c:v>LC08_113060_20210528</c:v>
                </c:pt>
                <c:pt idx="9">
                  <c:v>LC08_121013_20180512</c:v>
                </c:pt>
                <c:pt idx="10">
                  <c:v>LC08_125061_20190916</c:v>
                </c:pt>
                <c:pt idx="11">
                  <c:v>LC08_134011_20210531</c:v>
                </c:pt>
                <c:pt idx="12">
                  <c:v>LC08_144039_20180513</c:v>
                </c:pt>
                <c:pt idx="13">
                  <c:v>LC08_181058_20180516</c:v>
                </c:pt>
                <c:pt idx="14">
                  <c:v>LC09_006022_20220306</c:v>
                </c:pt>
                <c:pt idx="15">
                  <c:v>LC09_008062_20211230</c:v>
                </c:pt>
                <c:pt idx="16">
                  <c:v>LC09_172039_20220301</c:v>
                </c:pt>
              </c:strCache>
            </c:strRef>
          </c:cat>
          <c:val>
            <c:numRef>
              <c:f>SR_B1!$N$2:$N$18</c:f>
              <c:numCache>
                <c:formatCode>General</c:formatCode>
                <c:ptCount val="17"/>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numCache>
            </c:numRef>
          </c:val>
          <c:extLst>
            <c:ext xmlns:c16="http://schemas.microsoft.com/office/drawing/2014/chart" uri="{C3380CC4-5D6E-409C-BE32-E72D297353CC}">
              <c16:uniqueId val="{00000000-420D-434E-B2B4-F86915E3CB12}"/>
            </c:ext>
          </c:extLst>
        </c:ser>
        <c:dLbls>
          <c:showLegendKey val="0"/>
          <c:showVal val="0"/>
          <c:showCatName val="0"/>
          <c:showSerName val="0"/>
          <c:showPercent val="0"/>
          <c:showBubbleSize val="0"/>
        </c:dLbls>
        <c:gapWidth val="150"/>
        <c:overlap val="100"/>
        <c:axId val="599775464"/>
        <c:axId val="599772840"/>
      </c:barChart>
      <c:barChart>
        <c:barDir val="col"/>
        <c:grouping val="stacked"/>
        <c:varyColors val="0"/>
        <c:ser>
          <c:idx val="0"/>
          <c:order val="0"/>
          <c:tx>
            <c:strRef>
              <c:f>SR_B1!$I$1</c:f>
              <c:strCache>
                <c:ptCount val="1"/>
                <c:pt idx="0">
                  <c:v>.02+MIN</c:v>
                </c:pt>
              </c:strCache>
            </c:strRef>
          </c:tx>
          <c:spPr>
            <a:noFill/>
            <a:ln>
              <a:noFill/>
            </a:ln>
            <a:effectLst/>
          </c:spPr>
          <c:invertIfNegative val="0"/>
          <c:cat>
            <c:strRef>
              <c:f>SR_B1!$B$2:$B$18</c:f>
              <c:strCache>
                <c:ptCount val="17"/>
                <c:pt idx="0">
                  <c:v>LC08_008062_20210528</c:v>
                </c:pt>
                <c:pt idx="1">
                  <c:v>LC08_016026_20180512</c:v>
                </c:pt>
                <c:pt idx="2">
                  <c:v>LC08_028027_20191026</c:v>
                </c:pt>
                <c:pt idx="3">
                  <c:v>LC08_039037_20170611</c:v>
                </c:pt>
                <c:pt idx="4">
                  <c:v>LC08_039037_20170729</c:v>
                </c:pt>
                <c:pt idx="5">
                  <c:v>LC08_039037_20180817</c:v>
                </c:pt>
                <c:pt idx="6">
                  <c:v>LC08_041036_20190106</c:v>
                </c:pt>
                <c:pt idx="7">
                  <c:v>LC08_045032_20200901</c:v>
                </c:pt>
                <c:pt idx="8">
                  <c:v>LC08_113060_20210528</c:v>
                </c:pt>
                <c:pt idx="9">
                  <c:v>LC08_121013_20180512</c:v>
                </c:pt>
                <c:pt idx="10">
                  <c:v>LC08_125061_20190916</c:v>
                </c:pt>
                <c:pt idx="11">
                  <c:v>LC08_134011_20210531</c:v>
                </c:pt>
                <c:pt idx="12">
                  <c:v>LC08_144039_20180513</c:v>
                </c:pt>
                <c:pt idx="13">
                  <c:v>LC08_181058_20180516</c:v>
                </c:pt>
                <c:pt idx="14">
                  <c:v>LC09_006022_20220306</c:v>
                </c:pt>
                <c:pt idx="15">
                  <c:v>LC09_008062_20211230</c:v>
                </c:pt>
                <c:pt idx="16">
                  <c:v>LC09_172039_20220301</c:v>
                </c:pt>
              </c:strCache>
            </c:strRef>
          </c:cat>
          <c:val>
            <c:numRef>
              <c:f>SR_B1!$I$2:$I$18</c:f>
              <c:numCache>
                <c:formatCode>General</c:formatCode>
                <c:ptCount val="17"/>
                <c:pt idx="0">
                  <c:v>1.9284999999999979E-2</c:v>
                </c:pt>
                <c:pt idx="1">
                  <c:v>1.1557499999999981E-2</c:v>
                </c:pt>
                <c:pt idx="2">
                  <c:v>6.2225000000000006E-3</c:v>
                </c:pt>
                <c:pt idx="3">
                  <c:v>1.9752499999999989E-2</c:v>
                </c:pt>
                <c:pt idx="4">
                  <c:v>1.9669999999999948E-2</c:v>
                </c:pt>
                <c:pt idx="5">
                  <c:v>1.6452499999999971E-2</c:v>
                </c:pt>
                <c:pt idx="6">
                  <c:v>7.3774999999998009E-3</c:v>
                </c:pt>
                <c:pt idx="7">
                  <c:v>1.417E-2</c:v>
                </c:pt>
                <c:pt idx="8">
                  <c:v>9.1649999999999007E-3</c:v>
                </c:pt>
                <c:pt idx="9">
                  <c:v>1.631499999999984E-2</c:v>
                </c:pt>
                <c:pt idx="10">
                  <c:v>0.02</c:v>
                </c:pt>
                <c:pt idx="11">
                  <c:v>4.4625000000001001E-3</c:v>
                </c:pt>
                <c:pt idx="12">
                  <c:v>1.284999999999979E-2</c:v>
                </c:pt>
                <c:pt idx="13">
                  <c:v>1.9339999999999951E-2</c:v>
                </c:pt>
                <c:pt idx="14">
                  <c:v>1.730499999999989E-2</c:v>
                </c:pt>
                <c:pt idx="15">
                  <c:v>0.02</c:v>
                </c:pt>
                <c:pt idx="16">
                  <c:v>0.02</c:v>
                </c:pt>
              </c:numCache>
            </c:numRef>
          </c:val>
          <c:extLst>
            <c:ext xmlns:c16="http://schemas.microsoft.com/office/drawing/2014/chart" uri="{C3380CC4-5D6E-409C-BE32-E72D297353CC}">
              <c16:uniqueId val="{00000001-420D-434E-B2B4-F86915E3CB12}"/>
            </c:ext>
          </c:extLst>
        </c:ser>
        <c:ser>
          <c:idx val="1"/>
          <c:order val="1"/>
          <c:tx>
            <c:strRef>
              <c:f>SR_B1!$J$1</c:f>
              <c:strCache>
                <c:ptCount val="1"/>
                <c:pt idx="0">
                  <c:v>Q1-MIN_All</c:v>
                </c:pt>
              </c:strCache>
            </c:strRef>
          </c:tx>
          <c:spPr>
            <a:noFill/>
            <a:ln>
              <a:noFill/>
            </a:ln>
            <a:effectLst/>
          </c:spPr>
          <c:invertIfNegative val="0"/>
          <c:errBars>
            <c:errBarType val="minus"/>
            <c:errValType val="cust"/>
            <c:noEndCap val="0"/>
            <c:plus>
              <c:numLit>
                <c:formatCode>General</c:formatCode>
                <c:ptCount val="1"/>
                <c:pt idx="0">
                  <c:v>1</c:v>
                </c:pt>
              </c:numLit>
            </c:plus>
            <c:minus>
              <c:numRef>
                <c:f>SR_B1!$J$2:$J$18</c:f>
                <c:numCache>
                  <c:formatCode>General</c:formatCode>
                  <c:ptCount val="17"/>
                  <c:pt idx="0">
                    <c:v>7.1500000000002096E-4</c:v>
                  </c:pt>
                  <c:pt idx="1">
                    <c:v>8.3875000000000997E-3</c:v>
                  </c:pt>
                  <c:pt idx="2">
                    <c:v>1.3695000000000001E-2</c:v>
                  </c:pt>
                  <c:pt idx="3">
                    <c:v>2.47500000000011E-4</c:v>
                  </c:pt>
                  <c:pt idx="4">
                    <c:v>3.3000000000005199E-4</c:v>
                  </c:pt>
                  <c:pt idx="5">
                    <c:v>3.5475000000000298E-3</c:v>
                  </c:pt>
                  <c:pt idx="6">
                    <c:v>1.25400000000002E-2</c:v>
                  </c:pt>
                  <c:pt idx="7">
                    <c:v>5.8300000000000001E-3</c:v>
                  </c:pt>
                  <c:pt idx="8">
                    <c:v>1.08075000000001E-2</c:v>
                  </c:pt>
                  <c:pt idx="9">
                    <c:v>3.6850000000001599E-3</c:v>
                  </c:pt>
                  <c:pt idx="10">
                    <c:v>0</c:v>
                  </c:pt>
                  <c:pt idx="11">
                    <c:v>1.55374999999999E-2</c:v>
                  </c:pt>
                  <c:pt idx="12">
                    <c:v>7.1225000000001903E-3</c:v>
                  </c:pt>
                  <c:pt idx="13">
                    <c:v>6.60000000000049E-4</c:v>
                  </c:pt>
                  <c:pt idx="14">
                    <c:v>2.6675000000000401E-3</c:v>
                  </c:pt>
                  <c:pt idx="15">
                    <c:v>0</c:v>
                  </c:pt>
                  <c:pt idx="16">
                    <c:v>0</c:v>
                  </c:pt>
                </c:numCache>
              </c:numRef>
            </c:minus>
            <c:spPr>
              <a:noFill/>
              <a:ln w="9525" cap="flat" cmpd="sng" algn="ctr">
                <a:solidFill>
                  <a:schemeClr val="tx1">
                    <a:lumMod val="65000"/>
                    <a:lumOff val="35000"/>
                  </a:schemeClr>
                </a:solidFill>
                <a:round/>
              </a:ln>
              <a:effectLst/>
            </c:spPr>
          </c:errBars>
          <c:cat>
            <c:strRef>
              <c:f>SR_B1!$B$2:$B$18</c:f>
              <c:strCache>
                <c:ptCount val="17"/>
                <c:pt idx="0">
                  <c:v>LC08_008062_20210528</c:v>
                </c:pt>
                <c:pt idx="1">
                  <c:v>LC08_016026_20180512</c:v>
                </c:pt>
                <c:pt idx="2">
                  <c:v>LC08_028027_20191026</c:v>
                </c:pt>
                <c:pt idx="3">
                  <c:v>LC08_039037_20170611</c:v>
                </c:pt>
                <c:pt idx="4">
                  <c:v>LC08_039037_20170729</c:v>
                </c:pt>
                <c:pt idx="5">
                  <c:v>LC08_039037_20180817</c:v>
                </c:pt>
                <c:pt idx="6">
                  <c:v>LC08_041036_20190106</c:v>
                </c:pt>
                <c:pt idx="7">
                  <c:v>LC08_045032_20200901</c:v>
                </c:pt>
                <c:pt idx="8">
                  <c:v>LC08_113060_20210528</c:v>
                </c:pt>
                <c:pt idx="9">
                  <c:v>LC08_121013_20180512</c:v>
                </c:pt>
                <c:pt idx="10">
                  <c:v>LC08_125061_20190916</c:v>
                </c:pt>
                <c:pt idx="11">
                  <c:v>LC08_134011_20210531</c:v>
                </c:pt>
                <c:pt idx="12">
                  <c:v>LC08_144039_20180513</c:v>
                </c:pt>
                <c:pt idx="13">
                  <c:v>LC08_181058_20180516</c:v>
                </c:pt>
                <c:pt idx="14">
                  <c:v>LC09_006022_20220306</c:v>
                </c:pt>
                <c:pt idx="15">
                  <c:v>LC09_008062_20211230</c:v>
                </c:pt>
                <c:pt idx="16">
                  <c:v>LC09_172039_20220301</c:v>
                </c:pt>
              </c:strCache>
            </c:strRef>
          </c:cat>
          <c:val>
            <c:numRef>
              <c:f>SR_B1!$J$2:$J$18</c:f>
              <c:numCache>
                <c:formatCode>General</c:formatCode>
                <c:ptCount val="17"/>
                <c:pt idx="0">
                  <c:v>7.1500000000002096E-4</c:v>
                </c:pt>
                <c:pt idx="1">
                  <c:v>8.3875000000000997E-3</c:v>
                </c:pt>
                <c:pt idx="2">
                  <c:v>1.3695000000000001E-2</c:v>
                </c:pt>
                <c:pt idx="3">
                  <c:v>2.47500000000011E-4</c:v>
                </c:pt>
                <c:pt idx="4">
                  <c:v>3.3000000000005199E-4</c:v>
                </c:pt>
                <c:pt idx="5">
                  <c:v>3.5475000000000298E-3</c:v>
                </c:pt>
                <c:pt idx="6">
                  <c:v>1.25400000000002E-2</c:v>
                </c:pt>
                <c:pt idx="7">
                  <c:v>5.8300000000000001E-3</c:v>
                </c:pt>
                <c:pt idx="8">
                  <c:v>1.08075000000001E-2</c:v>
                </c:pt>
                <c:pt idx="9">
                  <c:v>3.6850000000001599E-3</c:v>
                </c:pt>
                <c:pt idx="10">
                  <c:v>0</c:v>
                </c:pt>
                <c:pt idx="11">
                  <c:v>1.55374999999999E-2</c:v>
                </c:pt>
                <c:pt idx="12">
                  <c:v>7.1225000000001903E-3</c:v>
                </c:pt>
                <c:pt idx="13">
                  <c:v>6.60000000000049E-4</c:v>
                </c:pt>
                <c:pt idx="14">
                  <c:v>2.6675000000000401E-3</c:v>
                </c:pt>
                <c:pt idx="15">
                  <c:v>0</c:v>
                </c:pt>
                <c:pt idx="16">
                  <c:v>0</c:v>
                </c:pt>
              </c:numCache>
            </c:numRef>
          </c:val>
          <c:extLst>
            <c:ext xmlns:c16="http://schemas.microsoft.com/office/drawing/2014/chart" uri="{C3380CC4-5D6E-409C-BE32-E72D297353CC}">
              <c16:uniqueId val="{00000002-420D-434E-B2B4-F86915E3CB12}"/>
            </c:ext>
          </c:extLst>
        </c:ser>
        <c:ser>
          <c:idx val="2"/>
          <c:order val="2"/>
          <c:tx>
            <c:strRef>
              <c:f>SR_B1!$K$1</c:f>
              <c:strCache>
                <c:ptCount val="1"/>
                <c:pt idx="0">
                  <c:v>Q2-Q1_All</c:v>
                </c:pt>
              </c:strCache>
            </c:strRef>
          </c:tx>
          <c:spPr>
            <a:solidFill>
              <a:schemeClr val="accent3"/>
            </a:solidFill>
            <a:ln>
              <a:noFill/>
            </a:ln>
            <a:effectLst/>
          </c:spPr>
          <c:invertIfNegative val="0"/>
          <c:cat>
            <c:strRef>
              <c:f>SR_B1!$B$2:$B$18</c:f>
              <c:strCache>
                <c:ptCount val="17"/>
                <c:pt idx="0">
                  <c:v>LC08_008062_20210528</c:v>
                </c:pt>
                <c:pt idx="1">
                  <c:v>LC08_016026_20180512</c:v>
                </c:pt>
                <c:pt idx="2">
                  <c:v>LC08_028027_20191026</c:v>
                </c:pt>
                <c:pt idx="3">
                  <c:v>LC08_039037_20170611</c:v>
                </c:pt>
                <c:pt idx="4">
                  <c:v>LC08_039037_20170729</c:v>
                </c:pt>
                <c:pt idx="5">
                  <c:v>LC08_039037_20180817</c:v>
                </c:pt>
                <c:pt idx="6">
                  <c:v>LC08_041036_20190106</c:v>
                </c:pt>
                <c:pt idx="7">
                  <c:v>LC08_045032_20200901</c:v>
                </c:pt>
                <c:pt idx="8">
                  <c:v>LC08_113060_20210528</c:v>
                </c:pt>
                <c:pt idx="9">
                  <c:v>LC08_121013_20180512</c:v>
                </c:pt>
                <c:pt idx="10">
                  <c:v>LC08_125061_20190916</c:v>
                </c:pt>
                <c:pt idx="11">
                  <c:v>LC08_134011_20210531</c:v>
                </c:pt>
                <c:pt idx="12">
                  <c:v>LC08_144039_20180513</c:v>
                </c:pt>
                <c:pt idx="13">
                  <c:v>LC08_181058_20180516</c:v>
                </c:pt>
                <c:pt idx="14">
                  <c:v>LC09_006022_20220306</c:v>
                </c:pt>
                <c:pt idx="15">
                  <c:v>LC09_008062_20211230</c:v>
                </c:pt>
                <c:pt idx="16">
                  <c:v>LC09_172039_20220301</c:v>
                </c:pt>
              </c:strCache>
            </c:strRef>
          </c:cat>
          <c:val>
            <c:numRef>
              <c:f>SR_B1!$K$2:$K$18</c:f>
              <c:numCache>
                <c:formatCode>0.00E+00</c:formatCode>
                <c:ptCount val="17"/>
                <c:pt idx="0" formatCode="General">
                  <c:v>0</c:v>
                </c:pt>
                <c:pt idx="1">
                  <c:v>2.7499999999902599E-5</c:v>
                </c:pt>
                <c:pt idx="2">
                  <c:v>8.2500000000013105E-5</c:v>
                </c:pt>
                <c:pt idx="3" formatCode="General">
                  <c:v>0</c:v>
                </c:pt>
                <c:pt idx="4" formatCode="General">
                  <c:v>0</c:v>
                </c:pt>
                <c:pt idx="5" formatCode="General">
                  <c:v>0</c:v>
                </c:pt>
                <c:pt idx="6">
                  <c:v>5.4999999999971698E-5</c:v>
                </c:pt>
                <c:pt idx="7" formatCode="General">
                  <c:v>0</c:v>
                </c:pt>
                <c:pt idx="8">
                  <c:v>2.7499999999985801E-5</c:v>
                </c:pt>
                <c:pt idx="9">
                  <c:v>2.7499999999847E-5</c:v>
                </c:pt>
                <c:pt idx="10" formatCode="General">
                  <c:v>0</c:v>
                </c:pt>
                <c:pt idx="11" formatCode="General">
                  <c:v>0</c:v>
                </c:pt>
                <c:pt idx="12">
                  <c:v>2.7500000000013601E-5</c:v>
                </c:pt>
                <c:pt idx="13" formatCode="General">
                  <c:v>0</c:v>
                </c:pt>
                <c:pt idx="14">
                  <c:v>8.3266726846886704E-17</c:v>
                </c:pt>
                <c:pt idx="15" formatCode="General">
                  <c:v>0</c:v>
                </c:pt>
                <c:pt idx="16" formatCode="General">
                  <c:v>0</c:v>
                </c:pt>
              </c:numCache>
            </c:numRef>
          </c:val>
          <c:extLst>
            <c:ext xmlns:c16="http://schemas.microsoft.com/office/drawing/2014/chart" uri="{C3380CC4-5D6E-409C-BE32-E72D297353CC}">
              <c16:uniqueId val="{00000003-420D-434E-B2B4-F86915E3CB12}"/>
            </c:ext>
          </c:extLst>
        </c:ser>
        <c:ser>
          <c:idx val="3"/>
          <c:order val="3"/>
          <c:tx>
            <c:strRef>
              <c:f>SR_B1!$L$1</c:f>
              <c:strCache>
                <c:ptCount val="1"/>
                <c:pt idx="0">
                  <c:v>Q3-Q2_All</c:v>
                </c:pt>
              </c:strCache>
            </c:strRef>
          </c:tx>
          <c:spPr>
            <a:solidFill>
              <a:schemeClr val="accent4"/>
            </a:solidFill>
            <a:ln>
              <a:noFill/>
            </a:ln>
            <a:effectLst/>
          </c:spPr>
          <c:invertIfNegative val="0"/>
          <c:errBars>
            <c:errBarType val="plus"/>
            <c:errValType val="cust"/>
            <c:noEndCap val="0"/>
            <c:plus>
              <c:numRef>
                <c:f>SR_B1!$M$2:$M$18</c:f>
                <c:numCache>
                  <c:formatCode>General</c:formatCode>
                  <c:ptCount val="17"/>
                  <c:pt idx="0">
                    <c:v>6.3250000000003505E-4</c:v>
                  </c:pt>
                  <c:pt idx="1">
                    <c:v>8.3600000000000306E-3</c:v>
                  </c:pt>
                  <c:pt idx="2">
                    <c:v>1.4080000000000001E-2</c:v>
                  </c:pt>
                  <c:pt idx="3">
                    <c:v>2.7500000000002501E-4</c:v>
                  </c:pt>
                  <c:pt idx="4">
                    <c:v>3.3000000000016301E-4</c:v>
                  </c:pt>
                  <c:pt idx="5">
                    <c:v>3.6850000000001599E-3</c:v>
                  </c:pt>
                  <c:pt idx="6">
                    <c:v>1.3254999999999999E-2</c:v>
                  </c:pt>
                  <c:pt idx="7">
                    <c:v>6.5450000000000204E-3</c:v>
                  </c:pt>
                  <c:pt idx="8">
                    <c:v>1.1082500000000099E-2</c:v>
                  </c:pt>
                  <c:pt idx="9">
                    <c:v>3.6025000000002301E-3</c:v>
                  </c:pt>
                  <c:pt idx="10">
                    <c:v>0</c:v>
                  </c:pt>
                  <c:pt idx="11">
                    <c:v>1.9057500000000002E-2</c:v>
                  </c:pt>
                  <c:pt idx="12">
                    <c:v>7.09500000000007E-3</c:v>
                  </c:pt>
                  <c:pt idx="13">
                    <c:v>6.0500000000018796E-4</c:v>
                  </c:pt>
                  <c:pt idx="14">
                    <c:v>2.6125000000001199E-3</c:v>
                  </c:pt>
                  <c:pt idx="15">
                    <c:v>0</c:v>
                  </c:pt>
                  <c:pt idx="16">
                    <c:v>0</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SR_B1!$B$2:$B$18</c:f>
              <c:strCache>
                <c:ptCount val="17"/>
                <c:pt idx="0">
                  <c:v>LC08_008062_20210528</c:v>
                </c:pt>
                <c:pt idx="1">
                  <c:v>LC08_016026_20180512</c:v>
                </c:pt>
                <c:pt idx="2">
                  <c:v>LC08_028027_20191026</c:v>
                </c:pt>
                <c:pt idx="3">
                  <c:v>LC08_039037_20170611</c:v>
                </c:pt>
                <c:pt idx="4">
                  <c:v>LC08_039037_20170729</c:v>
                </c:pt>
                <c:pt idx="5">
                  <c:v>LC08_039037_20180817</c:v>
                </c:pt>
                <c:pt idx="6">
                  <c:v>LC08_041036_20190106</c:v>
                </c:pt>
                <c:pt idx="7">
                  <c:v>LC08_045032_20200901</c:v>
                </c:pt>
                <c:pt idx="8">
                  <c:v>LC08_113060_20210528</c:v>
                </c:pt>
                <c:pt idx="9">
                  <c:v>LC08_121013_20180512</c:v>
                </c:pt>
                <c:pt idx="10">
                  <c:v>LC08_125061_20190916</c:v>
                </c:pt>
                <c:pt idx="11">
                  <c:v>LC08_134011_20210531</c:v>
                </c:pt>
                <c:pt idx="12">
                  <c:v>LC08_144039_20180513</c:v>
                </c:pt>
                <c:pt idx="13">
                  <c:v>LC08_181058_20180516</c:v>
                </c:pt>
                <c:pt idx="14">
                  <c:v>LC09_006022_20220306</c:v>
                </c:pt>
                <c:pt idx="15">
                  <c:v>LC09_008062_20211230</c:v>
                </c:pt>
                <c:pt idx="16">
                  <c:v>LC09_172039_20220301</c:v>
                </c:pt>
              </c:strCache>
            </c:strRef>
          </c:cat>
          <c:val>
            <c:numRef>
              <c:f>SR_B1!$L$2:$L$18</c:f>
              <c:numCache>
                <c:formatCode>0.00E+00</c:formatCode>
                <c:ptCount val="17"/>
                <c:pt idx="0" formatCode="General">
                  <c:v>0</c:v>
                </c:pt>
                <c:pt idx="1">
                  <c:v>2.7500000000013601E-5</c:v>
                </c:pt>
                <c:pt idx="2">
                  <c:v>2.7500000000013601E-5</c:v>
                </c:pt>
                <c:pt idx="3" formatCode="General">
                  <c:v>0</c:v>
                </c:pt>
                <c:pt idx="4" formatCode="General">
                  <c:v>0</c:v>
                </c:pt>
                <c:pt idx="5" formatCode="General">
                  <c:v>0</c:v>
                </c:pt>
                <c:pt idx="6">
                  <c:v>2.7500000000013601E-5</c:v>
                </c:pt>
                <c:pt idx="7" formatCode="General">
                  <c:v>0</c:v>
                </c:pt>
                <c:pt idx="8" formatCode="General">
                  <c:v>0</c:v>
                </c:pt>
                <c:pt idx="9">
                  <c:v>1.6653345369377299E-16</c:v>
                </c:pt>
                <c:pt idx="10" formatCode="General">
                  <c:v>0</c:v>
                </c:pt>
                <c:pt idx="11">
                  <c:v>2.7500000000013601E-5</c:v>
                </c:pt>
                <c:pt idx="12" formatCode="General">
                  <c:v>0</c:v>
                </c:pt>
                <c:pt idx="13" formatCode="General">
                  <c:v>0</c:v>
                </c:pt>
                <c:pt idx="14">
                  <c:v>2.7499999999985801E-5</c:v>
                </c:pt>
                <c:pt idx="15" formatCode="General">
                  <c:v>0</c:v>
                </c:pt>
                <c:pt idx="16" formatCode="General">
                  <c:v>0</c:v>
                </c:pt>
              </c:numCache>
            </c:numRef>
          </c:val>
          <c:extLst>
            <c:ext xmlns:c16="http://schemas.microsoft.com/office/drawing/2014/chart" uri="{C3380CC4-5D6E-409C-BE32-E72D297353CC}">
              <c16:uniqueId val="{00000004-420D-434E-B2B4-F86915E3CB12}"/>
            </c:ext>
          </c:extLst>
        </c:ser>
        <c:ser>
          <c:idx val="4"/>
          <c:order val="4"/>
          <c:tx>
            <c:strRef>
              <c:f>SR_B1!$M$1</c:f>
              <c:strCache>
                <c:ptCount val="1"/>
                <c:pt idx="0">
                  <c:v>MAX-Q3_All</c:v>
                </c:pt>
              </c:strCache>
            </c:strRef>
          </c:tx>
          <c:spPr>
            <a:noFill/>
            <a:ln>
              <a:noFill/>
            </a:ln>
            <a:effectLst/>
          </c:spPr>
          <c:invertIfNegative val="0"/>
          <c:cat>
            <c:strRef>
              <c:f>SR_B1!$B$2:$B$18</c:f>
              <c:strCache>
                <c:ptCount val="17"/>
                <c:pt idx="0">
                  <c:v>LC08_008062_20210528</c:v>
                </c:pt>
                <c:pt idx="1">
                  <c:v>LC08_016026_20180512</c:v>
                </c:pt>
                <c:pt idx="2">
                  <c:v>LC08_028027_20191026</c:v>
                </c:pt>
                <c:pt idx="3">
                  <c:v>LC08_039037_20170611</c:v>
                </c:pt>
                <c:pt idx="4">
                  <c:v>LC08_039037_20170729</c:v>
                </c:pt>
                <c:pt idx="5">
                  <c:v>LC08_039037_20180817</c:v>
                </c:pt>
                <c:pt idx="6">
                  <c:v>LC08_041036_20190106</c:v>
                </c:pt>
                <c:pt idx="7">
                  <c:v>LC08_045032_20200901</c:v>
                </c:pt>
                <c:pt idx="8">
                  <c:v>LC08_113060_20210528</c:v>
                </c:pt>
                <c:pt idx="9">
                  <c:v>LC08_121013_20180512</c:v>
                </c:pt>
                <c:pt idx="10">
                  <c:v>LC08_125061_20190916</c:v>
                </c:pt>
                <c:pt idx="11">
                  <c:v>LC08_134011_20210531</c:v>
                </c:pt>
                <c:pt idx="12">
                  <c:v>LC08_144039_20180513</c:v>
                </c:pt>
                <c:pt idx="13">
                  <c:v>LC08_181058_20180516</c:v>
                </c:pt>
                <c:pt idx="14">
                  <c:v>LC09_006022_20220306</c:v>
                </c:pt>
                <c:pt idx="15">
                  <c:v>LC09_008062_20211230</c:v>
                </c:pt>
                <c:pt idx="16">
                  <c:v>LC09_172039_20220301</c:v>
                </c:pt>
              </c:strCache>
            </c:strRef>
          </c:cat>
          <c:val>
            <c:numRef>
              <c:f>SR_B1!$M$2:$M$18</c:f>
              <c:numCache>
                <c:formatCode>General</c:formatCode>
                <c:ptCount val="17"/>
                <c:pt idx="0">
                  <c:v>6.3250000000003505E-4</c:v>
                </c:pt>
                <c:pt idx="1">
                  <c:v>8.3600000000000306E-3</c:v>
                </c:pt>
                <c:pt idx="2">
                  <c:v>1.4080000000000001E-2</c:v>
                </c:pt>
                <c:pt idx="3">
                  <c:v>2.7500000000002501E-4</c:v>
                </c:pt>
                <c:pt idx="4">
                  <c:v>3.3000000000016301E-4</c:v>
                </c:pt>
                <c:pt idx="5">
                  <c:v>3.6850000000001599E-3</c:v>
                </c:pt>
                <c:pt idx="6">
                  <c:v>1.3254999999999999E-2</c:v>
                </c:pt>
                <c:pt idx="7">
                  <c:v>6.5450000000000204E-3</c:v>
                </c:pt>
                <c:pt idx="8">
                  <c:v>1.1082500000000099E-2</c:v>
                </c:pt>
                <c:pt idx="9">
                  <c:v>3.6025000000002301E-3</c:v>
                </c:pt>
                <c:pt idx="10">
                  <c:v>0</c:v>
                </c:pt>
                <c:pt idx="11">
                  <c:v>1.9057500000000002E-2</c:v>
                </c:pt>
                <c:pt idx="12">
                  <c:v>7.09500000000007E-3</c:v>
                </c:pt>
                <c:pt idx="13">
                  <c:v>6.0500000000018796E-4</c:v>
                </c:pt>
                <c:pt idx="14">
                  <c:v>2.6125000000001199E-3</c:v>
                </c:pt>
                <c:pt idx="15">
                  <c:v>0</c:v>
                </c:pt>
                <c:pt idx="16">
                  <c:v>0</c:v>
                </c:pt>
              </c:numCache>
            </c:numRef>
          </c:val>
          <c:extLst>
            <c:ext xmlns:c16="http://schemas.microsoft.com/office/drawing/2014/chart" uri="{C3380CC4-5D6E-409C-BE32-E72D297353CC}">
              <c16:uniqueId val="{00000005-420D-434E-B2B4-F86915E3CB12}"/>
            </c:ext>
          </c:extLst>
        </c:ser>
        <c:dLbls>
          <c:showLegendKey val="0"/>
          <c:showVal val="0"/>
          <c:showCatName val="0"/>
          <c:showSerName val="0"/>
          <c:showPercent val="0"/>
          <c:showBubbleSize val="0"/>
        </c:dLbls>
        <c:gapWidth val="150"/>
        <c:overlap val="100"/>
        <c:axId val="598406000"/>
        <c:axId val="598407640"/>
      </c:barChart>
      <c:lineChart>
        <c:grouping val="standard"/>
        <c:varyColors val="0"/>
        <c:ser>
          <c:idx val="6"/>
          <c:order val="6"/>
          <c:tx>
            <c:v>mean</c:v>
          </c:tx>
          <c:spPr>
            <a:ln w="28575" cap="rnd">
              <a:noFill/>
              <a:round/>
            </a:ln>
            <a:effectLst/>
          </c:spPr>
          <c:marker>
            <c:symbol val="x"/>
            <c:size val="5"/>
            <c:spPr>
              <a:noFill/>
              <a:ln w="9525">
                <a:solidFill>
                  <a:schemeClr val="accent1">
                    <a:lumMod val="60000"/>
                  </a:schemeClr>
                </a:solidFill>
              </a:ln>
              <a:effectLst/>
            </c:spPr>
          </c:marker>
          <c:val>
            <c:numRef>
              <c:f>SR_B1!$F$2:$F$18</c:f>
              <c:numCache>
                <c:formatCode>0.00E+00</c:formatCode>
                <c:ptCount val="17"/>
                <c:pt idx="0">
                  <c:v>-4.9238702351215902E-5</c:v>
                </c:pt>
                <c:pt idx="1">
                  <c:v>-4.6262534452981801E-5</c:v>
                </c:pt>
                <c:pt idx="2" formatCode="General">
                  <c:v>1.5409001308661299E-4</c:v>
                </c:pt>
                <c:pt idx="3">
                  <c:v>1.85343018863607E-5</c:v>
                </c:pt>
                <c:pt idx="4">
                  <c:v>-8.9891854355009692E-6</c:v>
                </c:pt>
                <c:pt idx="5">
                  <c:v>6.5323365012206398E-5</c:v>
                </c:pt>
                <c:pt idx="6" formatCode="General">
                  <c:v>3.2159290797790602E-4</c:v>
                </c:pt>
                <c:pt idx="7" formatCode="General">
                  <c:v>3.5408380958687903E-4</c:v>
                </c:pt>
                <c:pt idx="8" formatCode="General">
                  <c:v>1.2080040932562301E-4</c:v>
                </c:pt>
                <c:pt idx="9">
                  <c:v>-2.9121180202801799E-5</c:v>
                </c:pt>
                <c:pt idx="10" formatCode="General">
                  <c:v>0</c:v>
                </c:pt>
                <c:pt idx="11" formatCode="General">
                  <c:v>1.78595228215731E-3</c:v>
                </c:pt>
                <c:pt idx="12">
                  <c:v>-3.3683428923231001E-5</c:v>
                </c:pt>
                <c:pt idx="13">
                  <c:v>-3.3513819346910803E-5</c:v>
                </c:pt>
                <c:pt idx="14">
                  <c:v>-3.2891219112799201E-5</c:v>
                </c:pt>
                <c:pt idx="15" formatCode="General">
                  <c:v>0</c:v>
                </c:pt>
                <c:pt idx="16" formatCode="General">
                  <c:v>0</c:v>
                </c:pt>
              </c:numCache>
            </c:numRef>
          </c:val>
          <c:smooth val="0"/>
          <c:extLst>
            <c:ext xmlns:c16="http://schemas.microsoft.com/office/drawing/2014/chart" uri="{C3380CC4-5D6E-409C-BE32-E72D297353CC}">
              <c16:uniqueId val="{00000006-420D-434E-B2B4-F86915E3CB12}"/>
            </c:ext>
          </c:extLst>
        </c:ser>
        <c:dLbls>
          <c:showLegendKey val="0"/>
          <c:showVal val="0"/>
          <c:showCatName val="0"/>
          <c:showSerName val="0"/>
          <c:showPercent val="0"/>
          <c:showBubbleSize val="0"/>
        </c:dLbls>
        <c:marker val="1"/>
        <c:smooth val="0"/>
        <c:axId val="599775464"/>
        <c:axId val="599772840"/>
      </c:lineChart>
      <c:catAx>
        <c:axId val="59977546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9772840"/>
        <c:crosses val="autoZero"/>
        <c:auto val="1"/>
        <c:lblAlgn val="ctr"/>
        <c:lblOffset val="100"/>
        <c:noMultiLvlLbl val="0"/>
      </c:catAx>
      <c:valAx>
        <c:axId val="599772840"/>
        <c:scaling>
          <c:orientation val="minMax"/>
          <c:max val="2.5000000000000005E-2"/>
          <c:min val="-2.0000000000000004E-2"/>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9775464"/>
        <c:crosses val="autoZero"/>
        <c:crossBetween val="between"/>
      </c:valAx>
      <c:valAx>
        <c:axId val="598407640"/>
        <c:scaling>
          <c:orientation val="minMax"/>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8406000"/>
        <c:crosses val="max"/>
        <c:crossBetween val="between"/>
      </c:valAx>
      <c:catAx>
        <c:axId val="598406000"/>
        <c:scaling>
          <c:orientation val="minMax"/>
        </c:scaling>
        <c:delete val="1"/>
        <c:axPos val="b"/>
        <c:numFmt formatCode="General" sourceLinked="1"/>
        <c:majorTickMark val="out"/>
        <c:minorTickMark val="none"/>
        <c:tickLblPos val="nextTo"/>
        <c:crossAx val="598407640"/>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Band 02</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5"/>
          <c:order val="5"/>
          <c:tx>
            <c:strRef>
              <c:f>SR_B2!$N$1</c:f>
              <c:strCache>
                <c:ptCount val="1"/>
                <c:pt idx="0">
                  <c:v>Dummy</c:v>
                </c:pt>
              </c:strCache>
            </c:strRef>
          </c:tx>
          <c:spPr>
            <a:noFill/>
            <a:ln>
              <a:noFill/>
            </a:ln>
            <a:effectLst/>
          </c:spPr>
          <c:invertIfNegative val="0"/>
          <c:cat>
            <c:strRef>
              <c:f>SR_B2!$B$2:$B$18</c:f>
              <c:strCache>
                <c:ptCount val="17"/>
                <c:pt idx="0">
                  <c:v>LC08_008062_20210528</c:v>
                </c:pt>
                <c:pt idx="1">
                  <c:v>LC08_016026_20180512</c:v>
                </c:pt>
                <c:pt idx="2">
                  <c:v>LC08_028027_20191026</c:v>
                </c:pt>
                <c:pt idx="3">
                  <c:v>LC08_039037_20170611</c:v>
                </c:pt>
                <c:pt idx="4">
                  <c:v>LC08_039037_20170729</c:v>
                </c:pt>
                <c:pt idx="5">
                  <c:v>LC08_039037_20180817</c:v>
                </c:pt>
                <c:pt idx="6">
                  <c:v>LC08_041036_20190106</c:v>
                </c:pt>
                <c:pt idx="7">
                  <c:v>LC08_045032_20200901</c:v>
                </c:pt>
                <c:pt idx="8">
                  <c:v>LC08_113060_20210528</c:v>
                </c:pt>
                <c:pt idx="9">
                  <c:v>LC08_121013_20180512</c:v>
                </c:pt>
                <c:pt idx="10">
                  <c:v>LC08_125061_20190916</c:v>
                </c:pt>
                <c:pt idx="11">
                  <c:v>LC08_134011_20210531</c:v>
                </c:pt>
                <c:pt idx="12">
                  <c:v>LC08_144039_20180513</c:v>
                </c:pt>
                <c:pt idx="13">
                  <c:v>LC08_181058_20180516</c:v>
                </c:pt>
                <c:pt idx="14">
                  <c:v>LC09_006022_20220306</c:v>
                </c:pt>
                <c:pt idx="15">
                  <c:v>LC09_008062_20211230</c:v>
                </c:pt>
                <c:pt idx="16">
                  <c:v>LC09_172039_20220301</c:v>
                </c:pt>
              </c:strCache>
            </c:strRef>
          </c:cat>
          <c:val>
            <c:numRef>
              <c:f>SR_B2!$N$2:$N$18</c:f>
              <c:numCache>
                <c:formatCode>General</c:formatCode>
                <c:ptCount val="17"/>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numCache>
            </c:numRef>
          </c:val>
          <c:extLst>
            <c:ext xmlns:c16="http://schemas.microsoft.com/office/drawing/2014/chart" uri="{C3380CC4-5D6E-409C-BE32-E72D297353CC}">
              <c16:uniqueId val="{00000000-985B-4FE6-AE7B-05C3696B4765}"/>
            </c:ext>
          </c:extLst>
        </c:ser>
        <c:dLbls>
          <c:showLegendKey val="0"/>
          <c:showVal val="0"/>
          <c:showCatName val="0"/>
          <c:showSerName val="0"/>
          <c:showPercent val="0"/>
          <c:showBubbleSize val="0"/>
        </c:dLbls>
        <c:gapWidth val="150"/>
        <c:overlap val="100"/>
        <c:axId val="602518744"/>
        <c:axId val="602519072"/>
      </c:barChart>
      <c:barChart>
        <c:barDir val="col"/>
        <c:grouping val="stacked"/>
        <c:varyColors val="0"/>
        <c:ser>
          <c:idx val="0"/>
          <c:order val="0"/>
          <c:tx>
            <c:strRef>
              <c:f>SR_B2!$I$1</c:f>
              <c:strCache>
                <c:ptCount val="1"/>
                <c:pt idx="0">
                  <c:v>.02+MIN</c:v>
                </c:pt>
              </c:strCache>
            </c:strRef>
          </c:tx>
          <c:spPr>
            <a:noFill/>
            <a:ln>
              <a:noFill/>
            </a:ln>
            <a:effectLst/>
          </c:spPr>
          <c:invertIfNegative val="0"/>
          <c:cat>
            <c:strRef>
              <c:f>SR_B2!$B$2:$B$18</c:f>
              <c:strCache>
                <c:ptCount val="17"/>
                <c:pt idx="0">
                  <c:v>LC08_008062_20210528</c:v>
                </c:pt>
                <c:pt idx="1">
                  <c:v>LC08_016026_20180512</c:v>
                </c:pt>
                <c:pt idx="2">
                  <c:v>LC08_028027_20191026</c:v>
                </c:pt>
                <c:pt idx="3">
                  <c:v>LC08_039037_20170611</c:v>
                </c:pt>
                <c:pt idx="4">
                  <c:v>LC08_039037_20170729</c:v>
                </c:pt>
                <c:pt idx="5">
                  <c:v>LC08_039037_20180817</c:v>
                </c:pt>
                <c:pt idx="6">
                  <c:v>LC08_041036_20190106</c:v>
                </c:pt>
                <c:pt idx="7">
                  <c:v>LC08_045032_20200901</c:v>
                </c:pt>
                <c:pt idx="8">
                  <c:v>LC08_113060_20210528</c:v>
                </c:pt>
                <c:pt idx="9">
                  <c:v>LC08_121013_20180512</c:v>
                </c:pt>
                <c:pt idx="10">
                  <c:v>LC08_125061_20190916</c:v>
                </c:pt>
                <c:pt idx="11">
                  <c:v>LC08_134011_20210531</c:v>
                </c:pt>
                <c:pt idx="12">
                  <c:v>LC08_144039_20180513</c:v>
                </c:pt>
                <c:pt idx="13">
                  <c:v>LC08_181058_20180516</c:v>
                </c:pt>
                <c:pt idx="14">
                  <c:v>LC09_006022_20220306</c:v>
                </c:pt>
                <c:pt idx="15">
                  <c:v>LC09_008062_20211230</c:v>
                </c:pt>
                <c:pt idx="16">
                  <c:v>LC09_172039_20220301</c:v>
                </c:pt>
              </c:strCache>
            </c:strRef>
          </c:cat>
          <c:val>
            <c:numRef>
              <c:f>SR_B2!$I$2:$I$18</c:f>
              <c:numCache>
                <c:formatCode>General</c:formatCode>
                <c:ptCount val="17"/>
                <c:pt idx="0">
                  <c:v>1.9422499999999992E-2</c:v>
                </c:pt>
                <c:pt idx="1">
                  <c:v>1.147499999999997E-2</c:v>
                </c:pt>
                <c:pt idx="2">
                  <c:v>6.6625E-3</c:v>
                </c:pt>
                <c:pt idx="3">
                  <c:v>1.9779999999999891E-2</c:v>
                </c:pt>
                <c:pt idx="4">
                  <c:v>1.9697499999999962E-2</c:v>
                </c:pt>
                <c:pt idx="5">
                  <c:v>1.689249999999996E-2</c:v>
                </c:pt>
                <c:pt idx="6">
                  <c:v>7.4049999999999012E-3</c:v>
                </c:pt>
                <c:pt idx="7">
                  <c:v>1.477499999999997E-2</c:v>
                </c:pt>
                <c:pt idx="8">
                  <c:v>9.4675000000000002E-3</c:v>
                </c:pt>
                <c:pt idx="9">
                  <c:v>1.6149999999999869E-2</c:v>
                </c:pt>
                <c:pt idx="10">
                  <c:v>0.02</c:v>
                </c:pt>
                <c:pt idx="11">
                  <c:v>6.5800000000000997E-3</c:v>
                </c:pt>
                <c:pt idx="12">
                  <c:v>1.2272499999999902E-2</c:v>
                </c:pt>
                <c:pt idx="13">
                  <c:v>1.9422499999999992E-2</c:v>
                </c:pt>
                <c:pt idx="14">
                  <c:v>1.7277499999999821E-2</c:v>
                </c:pt>
                <c:pt idx="15">
                  <c:v>0.02</c:v>
                </c:pt>
                <c:pt idx="16">
                  <c:v>0.02</c:v>
                </c:pt>
              </c:numCache>
            </c:numRef>
          </c:val>
          <c:extLst>
            <c:ext xmlns:c16="http://schemas.microsoft.com/office/drawing/2014/chart" uri="{C3380CC4-5D6E-409C-BE32-E72D297353CC}">
              <c16:uniqueId val="{00000001-985B-4FE6-AE7B-05C3696B4765}"/>
            </c:ext>
          </c:extLst>
        </c:ser>
        <c:ser>
          <c:idx val="1"/>
          <c:order val="1"/>
          <c:tx>
            <c:strRef>
              <c:f>SR_B2!$J$1</c:f>
              <c:strCache>
                <c:ptCount val="1"/>
                <c:pt idx="0">
                  <c:v>Q1-MIN_All</c:v>
                </c:pt>
              </c:strCache>
            </c:strRef>
          </c:tx>
          <c:spPr>
            <a:noFill/>
            <a:ln>
              <a:noFill/>
            </a:ln>
            <a:effectLst/>
          </c:spPr>
          <c:invertIfNegative val="0"/>
          <c:errBars>
            <c:errBarType val="minus"/>
            <c:errValType val="cust"/>
            <c:noEndCap val="0"/>
            <c:plus>
              <c:numLit>
                <c:formatCode>General</c:formatCode>
                <c:ptCount val="1"/>
                <c:pt idx="0">
                  <c:v>1</c:v>
                </c:pt>
              </c:numLit>
            </c:plus>
            <c:minus>
              <c:numRef>
                <c:f>SR_B2!$J$2:$J$18</c:f>
                <c:numCache>
                  <c:formatCode>General</c:formatCode>
                  <c:ptCount val="17"/>
                  <c:pt idx="0">
                    <c:v>5.7750000000000802E-4</c:v>
                  </c:pt>
                  <c:pt idx="1">
                    <c:v>8.3050000000000294E-3</c:v>
                  </c:pt>
                  <c:pt idx="2">
                    <c:v>1.3199999999999899E-2</c:v>
                  </c:pt>
                  <c:pt idx="3">
                    <c:v>1.9250000000009499E-4</c:v>
                  </c:pt>
                  <c:pt idx="4">
                    <c:v>2.7500000000002501E-4</c:v>
                  </c:pt>
                  <c:pt idx="5">
                    <c:v>3.1075000000000399E-3</c:v>
                  </c:pt>
                  <c:pt idx="6">
                    <c:v>1.21825000000002E-2</c:v>
                  </c:pt>
                  <c:pt idx="7">
                    <c:v>5.1975000000000198E-3</c:v>
                  </c:pt>
                  <c:pt idx="8">
                    <c:v>1.04775000000001E-2</c:v>
                  </c:pt>
                  <c:pt idx="9">
                    <c:v>3.9325000000001104E-3</c:v>
                  </c:pt>
                  <c:pt idx="10">
                    <c:v>0</c:v>
                  </c:pt>
                  <c:pt idx="11">
                    <c:v>1.3419999999999901E-2</c:v>
                  </c:pt>
                  <c:pt idx="12">
                    <c:v>7.5900000000001999E-3</c:v>
                  </c:pt>
                  <c:pt idx="13">
                    <c:v>5.2250000000009201E-4</c:v>
                  </c:pt>
                  <c:pt idx="14">
                    <c:v>2.5850000000000499E-3</c:v>
                  </c:pt>
                  <c:pt idx="15">
                    <c:v>0</c:v>
                  </c:pt>
                  <c:pt idx="16">
                    <c:v>0</c:v>
                  </c:pt>
                </c:numCache>
              </c:numRef>
            </c:minus>
            <c:spPr>
              <a:noFill/>
              <a:ln w="9525" cap="flat" cmpd="sng" algn="ctr">
                <a:solidFill>
                  <a:schemeClr val="tx1">
                    <a:lumMod val="65000"/>
                    <a:lumOff val="35000"/>
                  </a:schemeClr>
                </a:solidFill>
                <a:round/>
              </a:ln>
              <a:effectLst/>
            </c:spPr>
          </c:errBars>
          <c:cat>
            <c:strRef>
              <c:f>SR_B2!$B$2:$B$18</c:f>
              <c:strCache>
                <c:ptCount val="17"/>
                <c:pt idx="0">
                  <c:v>LC08_008062_20210528</c:v>
                </c:pt>
                <c:pt idx="1">
                  <c:v>LC08_016026_20180512</c:v>
                </c:pt>
                <c:pt idx="2">
                  <c:v>LC08_028027_20191026</c:v>
                </c:pt>
                <c:pt idx="3">
                  <c:v>LC08_039037_20170611</c:v>
                </c:pt>
                <c:pt idx="4">
                  <c:v>LC08_039037_20170729</c:v>
                </c:pt>
                <c:pt idx="5">
                  <c:v>LC08_039037_20180817</c:v>
                </c:pt>
                <c:pt idx="6">
                  <c:v>LC08_041036_20190106</c:v>
                </c:pt>
                <c:pt idx="7">
                  <c:v>LC08_045032_20200901</c:v>
                </c:pt>
                <c:pt idx="8">
                  <c:v>LC08_113060_20210528</c:v>
                </c:pt>
                <c:pt idx="9">
                  <c:v>LC08_121013_20180512</c:v>
                </c:pt>
                <c:pt idx="10">
                  <c:v>LC08_125061_20190916</c:v>
                </c:pt>
                <c:pt idx="11">
                  <c:v>LC08_134011_20210531</c:v>
                </c:pt>
                <c:pt idx="12">
                  <c:v>LC08_144039_20180513</c:v>
                </c:pt>
                <c:pt idx="13">
                  <c:v>LC08_181058_20180516</c:v>
                </c:pt>
                <c:pt idx="14">
                  <c:v>LC09_006022_20220306</c:v>
                </c:pt>
                <c:pt idx="15">
                  <c:v>LC09_008062_20211230</c:v>
                </c:pt>
                <c:pt idx="16">
                  <c:v>LC09_172039_20220301</c:v>
                </c:pt>
              </c:strCache>
            </c:strRef>
          </c:cat>
          <c:val>
            <c:numRef>
              <c:f>SR_B2!$J$2:$J$18</c:f>
              <c:numCache>
                <c:formatCode>General</c:formatCode>
                <c:ptCount val="17"/>
                <c:pt idx="0">
                  <c:v>5.7750000000000802E-4</c:v>
                </c:pt>
                <c:pt idx="1">
                  <c:v>8.3050000000000294E-3</c:v>
                </c:pt>
                <c:pt idx="2">
                  <c:v>1.3199999999999899E-2</c:v>
                </c:pt>
                <c:pt idx="3">
                  <c:v>1.9250000000009499E-4</c:v>
                </c:pt>
                <c:pt idx="4">
                  <c:v>2.7500000000002501E-4</c:v>
                </c:pt>
                <c:pt idx="5">
                  <c:v>3.1075000000000399E-3</c:v>
                </c:pt>
                <c:pt idx="6">
                  <c:v>1.21825000000002E-2</c:v>
                </c:pt>
                <c:pt idx="7">
                  <c:v>5.1975000000000198E-3</c:v>
                </c:pt>
                <c:pt idx="8">
                  <c:v>1.04775000000001E-2</c:v>
                </c:pt>
                <c:pt idx="9">
                  <c:v>3.9325000000001104E-3</c:v>
                </c:pt>
                <c:pt idx="10">
                  <c:v>0</c:v>
                </c:pt>
                <c:pt idx="11">
                  <c:v>1.3419999999999901E-2</c:v>
                </c:pt>
                <c:pt idx="12">
                  <c:v>7.5900000000001999E-3</c:v>
                </c:pt>
                <c:pt idx="13">
                  <c:v>5.2250000000009201E-4</c:v>
                </c:pt>
                <c:pt idx="14">
                  <c:v>2.5850000000000499E-3</c:v>
                </c:pt>
                <c:pt idx="15">
                  <c:v>0</c:v>
                </c:pt>
                <c:pt idx="16">
                  <c:v>0</c:v>
                </c:pt>
              </c:numCache>
            </c:numRef>
          </c:val>
          <c:extLst>
            <c:ext xmlns:c16="http://schemas.microsoft.com/office/drawing/2014/chart" uri="{C3380CC4-5D6E-409C-BE32-E72D297353CC}">
              <c16:uniqueId val="{00000002-985B-4FE6-AE7B-05C3696B4765}"/>
            </c:ext>
          </c:extLst>
        </c:ser>
        <c:ser>
          <c:idx val="2"/>
          <c:order val="2"/>
          <c:tx>
            <c:strRef>
              <c:f>SR_B2!$K$1</c:f>
              <c:strCache>
                <c:ptCount val="1"/>
                <c:pt idx="0">
                  <c:v>Q2-Q1_All</c:v>
                </c:pt>
              </c:strCache>
            </c:strRef>
          </c:tx>
          <c:spPr>
            <a:solidFill>
              <a:schemeClr val="accent3"/>
            </a:solidFill>
            <a:ln>
              <a:noFill/>
            </a:ln>
            <a:effectLst/>
          </c:spPr>
          <c:invertIfNegative val="0"/>
          <c:cat>
            <c:strRef>
              <c:f>SR_B2!$B$2:$B$18</c:f>
              <c:strCache>
                <c:ptCount val="17"/>
                <c:pt idx="0">
                  <c:v>LC08_008062_20210528</c:v>
                </c:pt>
                <c:pt idx="1">
                  <c:v>LC08_016026_20180512</c:v>
                </c:pt>
                <c:pt idx="2">
                  <c:v>LC08_028027_20191026</c:v>
                </c:pt>
                <c:pt idx="3">
                  <c:v>LC08_039037_20170611</c:v>
                </c:pt>
                <c:pt idx="4">
                  <c:v>LC08_039037_20170729</c:v>
                </c:pt>
                <c:pt idx="5">
                  <c:v>LC08_039037_20180817</c:v>
                </c:pt>
                <c:pt idx="6">
                  <c:v>LC08_041036_20190106</c:v>
                </c:pt>
                <c:pt idx="7">
                  <c:v>LC08_045032_20200901</c:v>
                </c:pt>
                <c:pt idx="8">
                  <c:v>LC08_113060_20210528</c:v>
                </c:pt>
                <c:pt idx="9">
                  <c:v>LC08_121013_20180512</c:v>
                </c:pt>
                <c:pt idx="10">
                  <c:v>LC08_125061_20190916</c:v>
                </c:pt>
                <c:pt idx="11">
                  <c:v>LC08_134011_20210531</c:v>
                </c:pt>
                <c:pt idx="12">
                  <c:v>LC08_144039_20180513</c:v>
                </c:pt>
                <c:pt idx="13">
                  <c:v>LC08_181058_20180516</c:v>
                </c:pt>
                <c:pt idx="14">
                  <c:v>LC09_006022_20220306</c:v>
                </c:pt>
                <c:pt idx="15">
                  <c:v>LC09_008062_20211230</c:v>
                </c:pt>
                <c:pt idx="16">
                  <c:v>LC09_172039_20220301</c:v>
                </c:pt>
              </c:strCache>
            </c:strRef>
          </c:cat>
          <c:val>
            <c:numRef>
              <c:f>SR_B2!$K$2:$K$18</c:f>
              <c:numCache>
                <c:formatCode>0.00E+00</c:formatCode>
                <c:ptCount val="17"/>
                <c:pt idx="0" formatCode="General">
                  <c:v>0</c:v>
                </c:pt>
                <c:pt idx="1">
                  <c:v>8.2499999999985295E-5</c:v>
                </c:pt>
                <c:pt idx="2" formatCode="General">
                  <c:v>1.1000000000011E-4</c:v>
                </c:pt>
                <c:pt idx="3" formatCode="General">
                  <c:v>0</c:v>
                </c:pt>
                <c:pt idx="4" formatCode="General">
                  <c:v>0</c:v>
                </c:pt>
                <c:pt idx="5" formatCode="General">
                  <c:v>0</c:v>
                </c:pt>
                <c:pt idx="6" formatCode="General">
                  <c:v>2.7499999999991399E-4</c:v>
                </c:pt>
                <c:pt idx="7">
                  <c:v>2.7500000000013601E-5</c:v>
                </c:pt>
                <c:pt idx="8">
                  <c:v>2.74999999999303E-5</c:v>
                </c:pt>
                <c:pt idx="9">
                  <c:v>5.5511151231257802E-17</c:v>
                </c:pt>
                <c:pt idx="10" formatCode="General">
                  <c:v>0</c:v>
                </c:pt>
                <c:pt idx="11">
                  <c:v>2.7499999999985801E-5</c:v>
                </c:pt>
                <c:pt idx="12">
                  <c:v>8.24999999998743E-5</c:v>
                </c:pt>
                <c:pt idx="13">
                  <c:v>2.7499999999902599E-5</c:v>
                </c:pt>
                <c:pt idx="14">
                  <c:v>1.11022302462515E-16</c:v>
                </c:pt>
                <c:pt idx="15" formatCode="General">
                  <c:v>0</c:v>
                </c:pt>
                <c:pt idx="16" formatCode="General">
                  <c:v>0</c:v>
                </c:pt>
              </c:numCache>
            </c:numRef>
          </c:val>
          <c:extLst>
            <c:ext xmlns:c16="http://schemas.microsoft.com/office/drawing/2014/chart" uri="{C3380CC4-5D6E-409C-BE32-E72D297353CC}">
              <c16:uniqueId val="{00000003-985B-4FE6-AE7B-05C3696B4765}"/>
            </c:ext>
          </c:extLst>
        </c:ser>
        <c:ser>
          <c:idx val="3"/>
          <c:order val="3"/>
          <c:tx>
            <c:strRef>
              <c:f>SR_B2!$L$1</c:f>
              <c:strCache>
                <c:ptCount val="1"/>
                <c:pt idx="0">
                  <c:v>Q3-Q2_All</c:v>
                </c:pt>
              </c:strCache>
            </c:strRef>
          </c:tx>
          <c:spPr>
            <a:solidFill>
              <a:schemeClr val="accent4"/>
            </a:solidFill>
            <a:ln>
              <a:noFill/>
            </a:ln>
            <a:effectLst/>
          </c:spPr>
          <c:invertIfNegative val="0"/>
          <c:errBars>
            <c:errBarType val="plus"/>
            <c:errValType val="cust"/>
            <c:noEndCap val="0"/>
            <c:plus>
              <c:numRef>
                <c:f>SR_B2!$M$2:$M$18</c:f>
                <c:numCache>
                  <c:formatCode>General</c:formatCode>
                  <c:ptCount val="17"/>
                  <c:pt idx="0">
                    <c:v>4.95000000000134E-4</c:v>
                  </c:pt>
                  <c:pt idx="1">
                    <c:v>8.3050000000000294E-3</c:v>
                  </c:pt>
                  <c:pt idx="2">
                    <c:v>1.36125E-2</c:v>
                  </c:pt>
                  <c:pt idx="3">
                    <c:v>1.9250000000003899E-4</c:v>
                  </c:pt>
                  <c:pt idx="4">
                    <c:v>2.7500000000013598E-4</c:v>
                  </c:pt>
                  <c:pt idx="5">
                    <c:v>3.1900000000000201E-3</c:v>
                  </c:pt>
                  <c:pt idx="6">
                    <c:v>1.29800000000002E-2</c:v>
                  </c:pt>
                  <c:pt idx="7">
                    <c:v>5.8300000000000504E-3</c:v>
                  </c:pt>
                  <c:pt idx="8">
                    <c:v>1.078E-2</c:v>
                  </c:pt>
                  <c:pt idx="9">
                    <c:v>3.8225000000000598E-3</c:v>
                  </c:pt>
                  <c:pt idx="10">
                    <c:v>0</c:v>
                  </c:pt>
                  <c:pt idx="11">
                    <c:v>1.661E-2</c:v>
                  </c:pt>
                  <c:pt idx="12">
                    <c:v>7.6450000000000597E-3</c:v>
                  </c:pt>
                  <c:pt idx="13">
                    <c:v>5.2250000000009201E-4</c:v>
                  </c:pt>
                  <c:pt idx="14">
                    <c:v>2.5850000000000499E-3</c:v>
                  </c:pt>
                  <c:pt idx="15">
                    <c:v>0</c:v>
                  </c:pt>
                  <c:pt idx="16">
                    <c:v>0</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SR_B2!$B$2:$B$18</c:f>
              <c:strCache>
                <c:ptCount val="17"/>
                <c:pt idx="0">
                  <c:v>LC08_008062_20210528</c:v>
                </c:pt>
                <c:pt idx="1">
                  <c:v>LC08_016026_20180512</c:v>
                </c:pt>
                <c:pt idx="2">
                  <c:v>LC08_028027_20191026</c:v>
                </c:pt>
                <c:pt idx="3">
                  <c:v>LC08_039037_20170611</c:v>
                </c:pt>
                <c:pt idx="4">
                  <c:v>LC08_039037_20170729</c:v>
                </c:pt>
                <c:pt idx="5">
                  <c:v>LC08_039037_20180817</c:v>
                </c:pt>
                <c:pt idx="6">
                  <c:v>LC08_041036_20190106</c:v>
                </c:pt>
                <c:pt idx="7">
                  <c:v>LC08_045032_20200901</c:v>
                </c:pt>
                <c:pt idx="8">
                  <c:v>LC08_113060_20210528</c:v>
                </c:pt>
                <c:pt idx="9">
                  <c:v>LC08_121013_20180512</c:v>
                </c:pt>
                <c:pt idx="10">
                  <c:v>LC08_125061_20190916</c:v>
                </c:pt>
                <c:pt idx="11">
                  <c:v>LC08_134011_20210531</c:v>
                </c:pt>
                <c:pt idx="12">
                  <c:v>LC08_144039_20180513</c:v>
                </c:pt>
                <c:pt idx="13">
                  <c:v>LC08_181058_20180516</c:v>
                </c:pt>
                <c:pt idx="14">
                  <c:v>LC09_006022_20220306</c:v>
                </c:pt>
                <c:pt idx="15">
                  <c:v>LC09_008062_20211230</c:v>
                </c:pt>
                <c:pt idx="16">
                  <c:v>LC09_172039_20220301</c:v>
                </c:pt>
              </c:strCache>
            </c:strRef>
          </c:cat>
          <c:val>
            <c:numRef>
              <c:f>SR_B2!$L$2:$L$18</c:f>
              <c:numCache>
                <c:formatCode>0.00E+00</c:formatCode>
                <c:ptCount val="17"/>
                <c:pt idx="0" formatCode="General">
                  <c:v>0</c:v>
                </c:pt>
                <c:pt idx="1">
                  <c:v>2.7500000000013601E-5</c:v>
                </c:pt>
                <c:pt idx="2">
                  <c:v>5.4999999999971698E-5</c:v>
                </c:pt>
                <c:pt idx="3">
                  <c:v>2.7500000000013601E-5</c:v>
                </c:pt>
                <c:pt idx="4">
                  <c:v>5.5511151231257802E-17</c:v>
                </c:pt>
                <c:pt idx="5" formatCode="General">
                  <c:v>0</c:v>
                </c:pt>
                <c:pt idx="6">
                  <c:v>5.5000000000027202E-5</c:v>
                </c:pt>
                <c:pt idx="7" formatCode="General">
                  <c:v>0</c:v>
                </c:pt>
                <c:pt idx="8">
                  <c:v>2.7499999999985801E-5</c:v>
                </c:pt>
                <c:pt idx="9">
                  <c:v>2.7500000000013601E-5</c:v>
                </c:pt>
                <c:pt idx="10" formatCode="General">
                  <c:v>0</c:v>
                </c:pt>
                <c:pt idx="11">
                  <c:v>2.7499999999985801E-5</c:v>
                </c:pt>
                <c:pt idx="12">
                  <c:v>2.7500000000013601E-5</c:v>
                </c:pt>
                <c:pt idx="13">
                  <c:v>5.5511151231257802E-17</c:v>
                </c:pt>
                <c:pt idx="14">
                  <c:v>1.11022302462515E-16</c:v>
                </c:pt>
                <c:pt idx="15" formatCode="General">
                  <c:v>0</c:v>
                </c:pt>
                <c:pt idx="16" formatCode="General">
                  <c:v>0</c:v>
                </c:pt>
              </c:numCache>
            </c:numRef>
          </c:val>
          <c:extLst>
            <c:ext xmlns:c16="http://schemas.microsoft.com/office/drawing/2014/chart" uri="{C3380CC4-5D6E-409C-BE32-E72D297353CC}">
              <c16:uniqueId val="{00000004-985B-4FE6-AE7B-05C3696B4765}"/>
            </c:ext>
          </c:extLst>
        </c:ser>
        <c:ser>
          <c:idx val="4"/>
          <c:order val="4"/>
          <c:tx>
            <c:strRef>
              <c:f>SR_B2!$M$1</c:f>
              <c:strCache>
                <c:ptCount val="1"/>
                <c:pt idx="0">
                  <c:v>MAX-Q3_All</c:v>
                </c:pt>
              </c:strCache>
            </c:strRef>
          </c:tx>
          <c:spPr>
            <a:noFill/>
            <a:ln>
              <a:noFill/>
            </a:ln>
            <a:effectLst/>
          </c:spPr>
          <c:invertIfNegative val="0"/>
          <c:cat>
            <c:strRef>
              <c:f>SR_B2!$B$2:$B$18</c:f>
              <c:strCache>
                <c:ptCount val="17"/>
                <c:pt idx="0">
                  <c:v>LC08_008062_20210528</c:v>
                </c:pt>
                <c:pt idx="1">
                  <c:v>LC08_016026_20180512</c:v>
                </c:pt>
                <c:pt idx="2">
                  <c:v>LC08_028027_20191026</c:v>
                </c:pt>
                <c:pt idx="3">
                  <c:v>LC08_039037_20170611</c:v>
                </c:pt>
                <c:pt idx="4">
                  <c:v>LC08_039037_20170729</c:v>
                </c:pt>
                <c:pt idx="5">
                  <c:v>LC08_039037_20180817</c:v>
                </c:pt>
                <c:pt idx="6">
                  <c:v>LC08_041036_20190106</c:v>
                </c:pt>
                <c:pt idx="7">
                  <c:v>LC08_045032_20200901</c:v>
                </c:pt>
                <c:pt idx="8">
                  <c:v>LC08_113060_20210528</c:v>
                </c:pt>
                <c:pt idx="9">
                  <c:v>LC08_121013_20180512</c:v>
                </c:pt>
                <c:pt idx="10">
                  <c:v>LC08_125061_20190916</c:v>
                </c:pt>
                <c:pt idx="11">
                  <c:v>LC08_134011_20210531</c:v>
                </c:pt>
                <c:pt idx="12">
                  <c:v>LC08_144039_20180513</c:v>
                </c:pt>
                <c:pt idx="13">
                  <c:v>LC08_181058_20180516</c:v>
                </c:pt>
                <c:pt idx="14">
                  <c:v>LC09_006022_20220306</c:v>
                </c:pt>
                <c:pt idx="15">
                  <c:v>LC09_008062_20211230</c:v>
                </c:pt>
                <c:pt idx="16">
                  <c:v>LC09_172039_20220301</c:v>
                </c:pt>
              </c:strCache>
            </c:strRef>
          </c:cat>
          <c:val>
            <c:numRef>
              <c:f>SR_B2!$M$2:$M$18</c:f>
              <c:numCache>
                <c:formatCode>General</c:formatCode>
                <c:ptCount val="17"/>
                <c:pt idx="0">
                  <c:v>4.95000000000134E-4</c:v>
                </c:pt>
                <c:pt idx="1">
                  <c:v>8.3050000000000294E-3</c:v>
                </c:pt>
                <c:pt idx="2">
                  <c:v>1.36125E-2</c:v>
                </c:pt>
                <c:pt idx="3">
                  <c:v>1.9250000000003899E-4</c:v>
                </c:pt>
                <c:pt idx="4">
                  <c:v>2.7500000000013598E-4</c:v>
                </c:pt>
                <c:pt idx="5">
                  <c:v>3.1900000000000201E-3</c:v>
                </c:pt>
                <c:pt idx="6">
                  <c:v>1.29800000000002E-2</c:v>
                </c:pt>
                <c:pt idx="7">
                  <c:v>5.8300000000000504E-3</c:v>
                </c:pt>
                <c:pt idx="8">
                  <c:v>1.078E-2</c:v>
                </c:pt>
                <c:pt idx="9">
                  <c:v>3.8225000000000598E-3</c:v>
                </c:pt>
                <c:pt idx="10">
                  <c:v>0</c:v>
                </c:pt>
                <c:pt idx="11">
                  <c:v>1.661E-2</c:v>
                </c:pt>
                <c:pt idx="12">
                  <c:v>7.6450000000000597E-3</c:v>
                </c:pt>
                <c:pt idx="13">
                  <c:v>5.2250000000009201E-4</c:v>
                </c:pt>
                <c:pt idx="14">
                  <c:v>2.5850000000000499E-3</c:v>
                </c:pt>
                <c:pt idx="15">
                  <c:v>0</c:v>
                </c:pt>
                <c:pt idx="16">
                  <c:v>0</c:v>
                </c:pt>
              </c:numCache>
            </c:numRef>
          </c:val>
          <c:extLst>
            <c:ext xmlns:c16="http://schemas.microsoft.com/office/drawing/2014/chart" uri="{C3380CC4-5D6E-409C-BE32-E72D297353CC}">
              <c16:uniqueId val="{00000005-985B-4FE6-AE7B-05C3696B4765}"/>
            </c:ext>
          </c:extLst>
        </c:ser>
        <c:dLbls>
          <c:showLegendKey val="0"/>
          <c:showVal val="0"/>
          <c:showCatName val="0"/>
          <c:showSerName val="0"/>
          <c:showPercent val="0"/>
          <c:showBubbleSize val="0"/>
        </c:dLbls>
        <c:gapWidth val="150"/>
        <c:overlap val="100"/>
        <c:axId val="612231144"/>
        <c:axId val="612234096"/>
      </c:barChart>
      <c:lineChart>
        <c:grouping val="standard"/>
        <c:varyColors val="0"/>
        <c:ser>
          <c:idx val="6"/>
          <c:order val="6"/>
          <c:tx>
            <c:v>mean</c:v>
          </c:tx>
          <c:spPr>
            <a:ln w="28575" cap="rnd">
              <a:noFill/>
              <a:round/>
            </a:ln>
            <a:effectLst/>
          </c:spPr>
          <c:marker>
            <c:symbol val="x"/>
            <c:size val="5"/>
            <c:spPr>
              <a:noFill/>
              <a:ln w="9525">
                <a:solidFill>
                  <a:schemeClr val="accent1">
                    <a:lumMod val="60000"/>
                  </a:schemeClr>
                </a:solidFill>
              </a:ln>
              <a:effectLst/>
            </c:spPr>
          </c:marker>
          <c:val>
            <c:numRef>
              <c:f>SR_B2!$F$2:$F$18</c:f>
              <c:numCache>
                <c:formatCode>General</c:formatCode>
                <c:ptCount val="17"/>
                <c:pt idx="0" formatCode="0.00E+00">
                  <c:v>-4.00258400965454E-5</c:v>
                </c:pt>
                <c:pt idx="1">
                  <c:v>-1.60409001429426E-4</c:v>
                </c:pt>
                <c:pt idx="2">
                  <c:v>1.5746997253043599E-4</c:v>
                </c:pt>
                <c:pt idx="3" formatCode="0.00E+00">
                  <c:v>-7.22830180369049E-6</c:v>
                </c:pt>
                <c:pt idx="4" formatCode="0.00E+00">
                  <c:v>-2.72970369569709E-5</c:v>
                </c:pt>
                <c:pt idx="5" formatCode="0.00E+00">
                  <c:v>4.7827426205926002E-5</c:v>
                </c:pt>
                <c:pt idx="6">
                  <c:v>1.4984500409605801E-4</c:v>
                </c:pt>
                <c:pt idx="7">
                  <c:v>3.0014556311269702E-4</c:v>
                </c:pt>
                <c:pt idx="8">
                  <c:v>1.2078521859635E-4</c:v>
                </c:pt>
                <c:pt idx="9" formatCode="0.00E+00">
                  <c:v>4.1945351721306803E-5</c:v>
                </c:pt>
                <c:pt idx="10">
                  <c:v>0</c:v>
                </c:pt>
                <c:pt idx="11">
                  <c:v>1.60142172869183E-3</c:v>
                </c:pt>
                <c:pt idx="12" formatCode="0.00E+00">
                  <c:v>-6.0273645758772902E-5</c:v>
                </c:pt>
                <c:pt idx="13" formatCode="0.00E+00">
                  <c:v>-5.3606953347809802E-5</c:v>
                </c:pt>
                <c:pt idx="14">
                  <c:v>-1.4874208185405399E-4</c:v>
                </c:pt>
                <c:pt idx="15">
                  <c:v>0</c:v>
                </c:pt>
                <c:pt idx="16">
                  <c:v>0</c:v>
                </c:pt>
              </c:numCache>
            </c:numRef>
          </c:val>
          <c:smooth val="0"/>
          <c:extLst>
            <c:ext xmlns:c16="http://schemas.microsoft.com/office/drawing/2014/chart" uri="{C3380CC4-5D6E-409C-BE32-E72D297353CC}">
              <c16:uniqueId val="{00000006-985B-4FE6-AE7B-05C3696B4765}"/>
            </c:ext>
          </c:extLst>
        </c:ser>
        <c:dLbls>
          <c:showLegendKey val="0"/>
          <c:showVal val="0"/>
          <c:showCatName val="0"/>
          <c:showSerName val="0"/>
          <c:showPercent val="0"/>
          <c:showBubbleSize val="0"/>
        </c:dLbls>
        <c:marker val="1"/>
        <c:smooth val="0"/>
        <c:axId val="602518744"/>
        <c:axId val="602519072"/>
      </c:lineChart>
      <c:catAx>
        <c:axId val="60251874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2519072"/>
        <c:crosses val="autoZero"/>
        <c:auto val="1"/>
        <c:lblAlgn val="ctr"/>
        <c:lblOffset val="100"/>
        <c:noMultiLvlLbl val="0"/>
      </c:catAx>
      <c:valAx>
        <c:axId val="602519072"/>
        <c:scaling>
          <c:orientation val="minMax"/>
          <c:max val="2.0000000000000004E-2"/>
          <c:min val="-2.0000000000000004E-2"/>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2518744"/>
        <c:crosses val="autoZero"/>
        <c:crossBetween val="between"/>
      </c:valAx>
      <c:valAx>
        <c:axId val="612234096"/>
        <c:scaling>
          <c:orientation val="minMax"/>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2231144"/>
        <c:crosses val="max"/>
        <c:crossBetween val="between"/>
      </c:valAx>
      <c:catAx>
        <c:axId val="612231144"/>
        <c:scaling>
          <c:orientation val="minMax"/>
        </c:scaling>
        <c:delete val="1"/>
        <c:axPos val="b"/>
        <c:numFmt formatCode="General" sourceLinked="1"/>
        <c:majorTickMark val="out"/>
        <c:minorTickMark val="none"/>
        <c:tickLblPos val="nextTo"/>
        <c:crossAx val="612234096"/>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Band 03</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5"/>
          <c:order val="5"/>
          <c:tx>
            <c:strRef>
              <c:f>SR_B3!$N$1</c:f>
              <c:strCache>
                <c:ptCount val="1"/>
                <c:pt idx="0">
                  <c:v>Dummy</c:v>
                </c:pt>
              </c:strCache>
            </c:strRef>
          </c:tx>
          <c:spPr>
            <a:noFill/>
            <a:ln>
              <a:noFill/>
            </a:ln>
            <a:effectLst/>
          </c:spPr>
          <c:invertIfNegative val="0"/>
          <c:cat>
            <c:strRef>
              <c:f>SR_B3!$B$2:$B$18</c:f>
              <c:strCache>
                <c:ptCount val="17"/>
                <c:pt idx="0">
                  <c:v>LC08_008062_20210528</c:v>
                </c:pt>
                <c:pt idx="1">
                  <c:v>LC08_016026_20180512</c:v>
                </c:pt>
                <c:pt idx="2">
                  <c:v>LC08_028027_20191026</c:v>
                </c:pt>
                <c:pt idx="3">
                  <c:v>LC08_039037_20170611</c:v>
                </c:pt>
                <c:pt idx="4">
                  <c:v>LC08_039037_20170729</c:v>
                </c:pt>
                <c:pt idx="5">
                  <c:v>LC08_039037_20180817</c:v>
                </c:pt>
                <c:pt idx="6">
                  <c:v>LC08_041036_20190106</c:v>
                </c:pt>
                <c:pt idx="7">
                  <c:v>LC08_045032_20200901</c:v>
                </c:pt>
                <c:pt idx="8">
                  <c:v>LC08_113060_20210528</c:v>
                </c:pt>
                <c:pt idx="9">
                  <c:v>LC08_121013_20180512</c:v>
                </c:pt>
                <c:pt idx="10">
                  <c:v>LC08_125061_20190916</c:v>
                </c:pt>
                <c:pt idx="11">
                  <c:v>LC08_134011_20210531</c:v>
                </c:pt>
                <c:pt idx="12">
                  <c:v>LC08_144039_20180513</c:v>
                </c:pt>
                <c:pt idx="13">
                  <c:v>LC08_181058_20180516</c:v>
                </c:pt>
                <c:pt idx="14">
                  <c:v>LC09_006022_20220306</c:v>
                </c:pt>
                <c:pt idx="15">
                  <c:v>LC09_008062_20211230</c:v>
                </c:pt>
                <c:pt idx="16">
                  <c:v>LC09_172039_20220301</c:v>
                </c:pt>
              </c:strCache>
            </c:strRef>
          </c:cat>
          <c:val>
            <c:numRef>
              <c:f>SR_B3!$N$2:$N$18</c:f>
              <c:numCache>
                <c:formatCode>General</c:formatCode>
                <c:ptCount val="17"/>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numCache>
            </c:numRef>
          </c:val>
          <c:extLst>
            <c:ext xmlns:c16="http://schemas.microsoft.com/office/drawing/2014/chart" uri="{C3380CC4-5D6E-409C-BE32-E72D297353CC}">
              <c16:uniqueId val="{00000000-3A9A-4E92-8C66-0745AC511251}"/>
            </c:ext>
          </c:extLst>
        </c:ser>
        <c:dLbls>
          <c:showLegendKey val="0"/>
          <c:showVal val="0"/>
          <c:showCatName val="0"/>
          <c:showSerName val="0"/>
          <c:showPercent val="0"/>
          <c:showBubbleSize val="0"/>
        </c:dLbls>
        <c:gapWidth val="150"/>
        <c:overlap val="100"/>
        <c:axId val="506797680"/>
        <c:axId val="506799648"/>
      </c:barChart>
      <c:barChart>
        <c:barDir val="col"/>
        <c:grouping val="stacked"/>
        <c:varyColors val="0"/>
        <c:ser>
          <c:idx val="0"/>
          <c:order val="0"/>
          <c:tx>
            <c:strRef>
              <c:f>SR_B3!$I$1</c:f>
              <c:strCache>
                <c:ptCount val="1"/>
                <c:pt idx="0">
                  <c:v>.02+MIN</c:v>
                </c:pt>
              </c:strCache>
            </c:strRef>
          </c:tx>
          <c:spPr>
            <a:noFill/>
            <a:ln>
              <a:noFill/>
            </a:ln>
            <a:effectLst/>
          </c:spPr>
          <c:invertIfNegative val="0"/>
          <c:cat>
            <c:strRef>
              <c:f>SR_B3!$B$2:$B$18</c:f>
              <c:strCache>
                <c:ptCount val="17"/>
                <c:pt idx="0">
                  <c:v>LC08_008062_20210528</c:v>
                </c:pt>
                <c:pt idx="1">
                  <c:v>LC08_016026_20180512</c:v>
                </c:pt>
                <c:pt idx="2">
                  <c:v>LC08_028027_20191026</c:v>
                </c:pt>
                <c:pt idx="3">
                  <c:v>LC08_039037_20170611</c:v>
                </c:pt>
                <c:pt idx="4">
                  <c:v>LC08_039037_20170729</c:v>
                </c:pt>
                <c:pt idx="5">
                  <c:v>LC08_039037_20180817</c:v>
                </c:pt>
                <c:pt idx="6">
                  <c:v>LC08_041036_20190106</c:v>
                </c:pt>
                <c:pt idx="7">
                  <c:v>LC08_045032_20200901</c:v>
                </c:pt>
                <c:pt idx="8">
                  <c:v>LC08_113060_20210528</c:v>
                </c:pt>
                <c:pt idx="9">
                  <c:v>LC08_121013_20180512</c:v>
                </c:pt>
                <c:pt idx="10">
                  <c:v>LC08_125061_20190916</c:v>
                </c:pt>
                <c:pt idx="11">
                  <c:v>LC08_134011_20210531</c:v>
                </c:pt>
                <c:pt idx="12">
                  <c:v>LC08_144039_20180513</c:v>
                </c:pt>
                <c:pt idx="13">
                  <c:v>LC08_181058_20180516</c:v>
                </c:pt>
                <c:pt idx="14">
                  <c:v>LC09_006022_20220306</c:v>
                </c:pt>
                <c:pt idx="15">
                  <c:v>LC09_008062_20211230</c:v>
                </c:pt>
                <c:pt idx="16">
                  <c:v>LC09_172039_20220301</c:v>
                </c:pt>
              </c:strCache>
            </c:strRef>
          </c:cat>
          <c:val>
            <c:numRef>
              <c:f>SR_B3!$I$2:$I$18</c:f>
              <c:numCache>
                <c:formatCode>General</c:formatCode>
                <c:ptCount val="17"/>
                <c:pt idx="0">
                  <c:v>1.9367499999999965E-2</c:v>
                </c:pt>
                <c:pt idx="1">
                  <c:v>1.3042499999999971E-2</c:v>
                </c:pt>
                <c:pt idx="2">
                  <c:v>8.6974999999998998E-3</c:v>
                </c:pt>
                <c:pt idx="3">
                  <c:v>1.9917499999999904E-2</c:v>
                </c:pt>
                <c:pt idx="4">
                  <c:v>1.9752499999999989E-2</c:v>
                </c:pt>
                <c:pt idx="5">
                  <c:v>1.851499999999982E-2</c:v>
                </c:pt>
                <c:pt idx="6">
                  <c:v>8.8350000000000008E-3</c:v>
                </c:pt>
                <c:pt idx="7">
                  <c:v>1.6975000000000001E-2</c:v>
                </c:pt>
                <c:pt idx="8">
                  <c:v>1.2272499999999902E-2</c:v>
                </c:pt>
                <c:pt idx="9">
                  <c:v>1.65624999999998E-2</c:v>
                </c:pt>
                <c:pt idx="10">
                  <c:v>2.0274999999999998E-2</c:v>
                </c:pt>
                <c:pt idx="11">
                  <c:v>1.309749999999997E-2</c:v>
                </c:pt>
                <c:pt idx="12">
                  <c:v>1.3262499999999941E-2</c:v>
                </c:pt>
                <c:pt idx="13">
                  <c:v>1.703E-2</c:v>
                </c:pt>
                <c:pt idx="14">
                  <c:v>1.7167499999999992E-2</c:v>
                </c:pt>
                <c:pt idx="15">
                  <c:v>2.0055E-2</c:v>
                </c:pt>
                <c:pt idx="16">
                  <c:v>2.0082499999999986E-2</c:v>
                </c:pt>
              </c:numCache>
            </c:numRef>
          </c:val>
          <c:extLst>
            <c:ext xmlns:c16="http://schemas.microsoft.com/office/drawing/2014/chart" uri="{C3380CC4-5D6E-409C-BE32-E72D297353CC}">
              <c16:uniqueId val="{00000001-3A9A-4E92-8C66-0745AC511251}"/>
            </c:ext>
          </c:extLst>
        </c:ser>
        <c:ser>
          <c:idx val="1"/>
          <c:order val="1"/>
          <c:tx>
            <c:strRef>
              <c:f>SR_B3!$J$1</c:f>
              <c:strCache>
                <c:ptCount val="1"/>
                <c:pt idx="0">
                  <c:v>Q1-MIN_All</c:v>
                </c:pt>
              </c:strCache>
            </c:strRef>
          </c:tx>
          <c:spPr>
            <a:noFill/>
            <a:ln>
              <a:noFill/>
            </a:ln>
            <a:effectLst/>
          </c:spPr>
          <c:invertIfNegative val="0"/>
          <c:errBars>
            <c:errBarType val="minus"/>
            <c:errValType val="cust"/>
            <c:noEndCap val="0"/>
            <c:plus>
              <c:numLit>
                <c:formatCode>General</c:formatCode>
                <c:ptCount val="1"/>
                <c:pt idx="0">
                  <c:v>1</c:v>
                </c:pt>
              </c:numLit>
            </c:plus>
            <c:minus>
              <c:numRef>
                <c:f>SR_B3!$J$2:$J$18</c:f>
                <c:numCache>
                  <c:formatCode>General</c:formatCode>
                  <c:ptCount val="17"/>
                  <c:pt idx="0">
                    <c:v>7.7000000000002002E-4</c:v>
                  </c:pt>
                  <c:pt idx="1">
                    <c:v>6.4900000000000201E-3</c:v>
                  </c:pt>
                  <c:pt idx="2">
                    <c:v>1.1275E-2</c:v>
                  </c:pt>
                  <c:pt idx="3">
                    <c:v>1.3750000000006799E-4</c:v>
                  </c:pt>
                  <c:pt idx="4">
                    <c:v>6.8750000000000701E-4</c:v>
                  </c:pt>
                  <c:pt idx="5">
                    <c:v>2.0625000000001801E-3</c:v>
                  </c:pt>
                  <c:pt idx="6">
                    <c:v>1.0505E-2</c:v>
                  </c:pt>
                  <c:pt idx="7">
                    <c:v>3.0525000000000101E-3</c:v>
                  </c:pt>
                  <c:pt idx="8">
                    <c:v>7.7550000000000899E-3</c:v>
                  </c:pt>
                  <c:pt idx="9">
                    <c:v>4.0150000000002102E-3</c:v>
                  </c:pt>
                  <c:pt idx="10">
                    <c:v>1.34749999999997E-3</c:v>
                  </c:pt>
                  <c:pt idx="11">
                    <c:v>7.0400000000000098E-3</c:v>
                  </c:pt>
                  <c:pt idx="12">
                    <c:v>6.6550000000000697E-3</c:v>
                  </c:pt>
                  <c:pt idx="13">
                    <c:v>3.29999999999999E-3</c:v>
                  </c:pt>
                  <c:pt idx="14">
                    <c:v>2.1999999999999702E-3</c:v>
                  </c:pt>
                  <c:pt idx="15">
                    <c:v>1.92500000000012E-4</c:v>
                  </c:pt>
                  <c:pt idx="16">
                    <c:v>1.92499999999984E-4</c:v>
                  </c:pt>
                </c:numCache>
              </c:numRef>
            </c:minus>
            <c:spPr>
              <a:noFill/>
              <a:ln w="9525" cap="flat" cmpd="sng" algn="ctr">
                <a:solidFill>
                  <a:schemeClr val="tx1">
                    <a:lumMod val="65000"/>
                    <a:lumOff val="35000"/>
                  </a:schemeClr>
                </a:solidFill>
                <a:round/>
              </a:ln>
              <a:effectLst/>
            </c:spPr>
          </c:errBars>
          <c:cat>
            <c:strRef>
              <c:f>SR_B3!$B$2:$B$18</c:f>
              <c:strCache>
                <c:ptCount val="17"/>
                <c:pt idx="0">
                  <c:v>LC08_008062_20210528</c:v>
                </c:pt>
                <c:pt idx="1">
                  <c:v>LC08_016026_20180512</c:v>
                </c:pt>
                <c:pt idx="2">
                  <c:v>LC08_028027_20191026</c:v>
                </c:pt>
                <c:pt idx="3">
                  <c:v>LC08_039037_20170611</c:v>
                </c:pt>
                <c:pt idx="4">
                  <c:v>LC08_039037_20170729</c:v>
                </c:pt>
                <c:pt idx="5">
                  <c:v>LC08_039037_20180817</c:v>
                </c:pt>
                <c:pt idx="6">
                  <c:v>LC08_041036_20190106</c:v>
                </c:pt>
                <c:pt idx="7">
                  <c:v>LC08_045032_20200901</c:v>
                </c:pt>
                <c:pt idx="8">
                  <c:v>LC08_113060_20210528</c:v>
                </c:pt>
                <c:pt idx="9">
                  <c:v>LC08_121013_20180512</c:v>
                </c:pt>
                <c:pt idx="10">
                  <c:v>LC08_125061_20190916</c:v>
                </c:pt>
                <c:pt idx="11">
                  <c:v>LC08_134011_20210531</c:v>
                </c:pt>
                <c:pt idx="12">
                  <c:v>LC08_144039_20180513</c:v>
                </c:pt>
                <c:pt idx="13">
                  <c:v>LC08_181058_20180516</c:v>
                </c:pt>
                <c:pt idx="14">
                  <c:v>LC09_006022_20220306</c:v>
                </c:pt>
                <c:pt idx="15">
                  <c:v>LC09_008062_20211230</c:v>
                </c:pt>
                <c:pt idx="16">
                  <c:v>LC09_172039_20220301</c:v>
                </c:pt>
              </c:strCache>
            </c:strRef>
          </c:cat>
          <c:val>
            <c:numRef>
              <c:f>SR_B3!$J$2:$J$18</c:f>
              <c:numCache>
                <c:formatCode>General</c:formatCode>
                <c:ptCount val="17"/>
                <c:pt idx="0">
                  <c:v>7.7000000000002002E-4</c:v>
                </c:pt>
                <c:pt idx="1">
                  <c:v>6.4900000000000201E-3</c:v>
                </c:pt>
                <c:pt idx="2">
                  <c:v>1.1275E-2</c:v>
                </c:pt>
                <c:pt idx="3">
                  <c:v>1.3750000000006799E-4</c:v>
                </c:pt>
                <c:pt idx="4">
                  <c:v>6.8750000000000701E-4</c:v>
                </c:pt>
                <c:pt idx="5">
                  <c:v>2.0625000000001801E-3</c:v>
                </c:pt>
                <c:pt idx="6">
                  <c:v>1.0505E-2</c:v>
                </c:pt>
                <c:pt idx="7">
                  <c:v>3.0525000000000101E-3</c:v>
                </c:pt>
                <c:pt idx="8">
                  <c:v>7.7550000000000899E-3</c:v>
                </c:pt>
                <c:pt idx="9">
                  <c:v>4.0150000000002102E-3</c:v>
                </c:pt>
                <c:pt idx="10">
                  <c:v>1.34749999999997E-3</c:v>
                </c:pt>
                <c:pt idx="11">
                  <c:v>7.0400000000000098E-3</c:v>
                </c:pt>
                <c:pt idx="12">
                  <c:v>6.6550000000000697E-3</c:v>
                </c:pt>
                <c:pt idx="13">
                  <c:v>3.29999999999999E-3</c:v>
                </c:pt>
                <c:pt idx="14">
                  <c:v>2.1999999999999702E-3</c:v>
                </c:pt>
                <c:pt idx="15">
                  <c:v>1.92500000000012E-4</c:v>
                </c:pt>
                <c:pt idx="16">
                  <c:v>1.92499999999984E-4</c:v>
                </c:pt>
              </c:numCache>
            </c:numRef>
          </c:val>
          <c:extLst>
            <c:ext xmlns:c16="http://schemas.microsoft.com/office/drawing/2014/chart" uri="{C3380CC4-5D6E-409C-BE32-E72D297353CC}">
              <c16:uniqueId val="{00000002-3A9A-4E92-8C66-0745AC511251}"/>
            </c:ext>
          </c:extLst>
        </c:ser>
        <c:ser>
          <c:idx val="2"/>
          <c:order val="2"/>
          <c:tx>
            <c:strRef>
              <c:f>SR_B3!$K$1</c:f>
              <c:strCache>
                <c:ptCount val="1"/>
                <c:pt idx="0">
                  <c:v>Q2-Q1_All</c:v>
                </c:pt>
              </c:strCache>
            </c:strRef>
          </c:tx>
          <c:spPr>
            <a:solidFill>
              <a:schemeClr val="accent3"/>
            </a:solidFill>
            <a:ln>
              <a:noFill/>
            </a:ln>
            <a:effectLst/>
          </c:spPr>
          <c:invertIfNegative val="0"/>
          <c:cat>
            <c:strRef>
              <c:f>SR_B3!$B$2:$B$18</c:f>
              <c:strCache>
                <c:ptCount val="17"/>
                <c:pt idx="0">
                  <c:v>LC08_008062_20210528</c:v>
                </c:pt>
                <c:pt idx="1">
                  <c:v>LC08_016026_20180512</c:v>
                </c:pt>
                <c:pt idx="2">
                  <c:v>LC08_028027_20191026</c:v>
                </c:pt>
                <c:pt idx="3">
                  <c:v>LC08_039037_20170611</c:v>
                </c:pt>
                <c:pt idx="4">
                  <c:v>LC08_039037_20170729</c:v>
                </c:pt>
                <c:pt idx="5">
                  <c:v>LC08_039037_20180817</c:v>
                </c:pt>
                <c:pt idx="6">
                  <c:v>LC08_041036_20190106</c:v>
                </c:pt>
                <c:pt idx="7">
                  <c:v>LC08_045032_20200901</c:v>
                </c:pt>
                <c:pt idx="8">
                  <c:v>LC08_113060_20210528</c:v>
                </c:pt>
                <c:pt idx="9">
                  <c:v>LC08_121013_20180512</c:v>
                </c:pt>
                <c:pt idx="10">
                  <c:v>LC08_125061_20190916</c:v>
                </c:pt>
                <c:pt idx="11">
                  <c:v>LC08_134011_20210531</c:v>
                </c:pt>
                <c:pt idx="12">
                  <c:v>LC08_144039_20180513</c:v>
                </c:pt>
                <c:pt idx="13">
                  <c:v>LC08_181058_20180516</c:v>
                </c:pt>
                <c:pt idx="14">
                  <c:v>LC09_006022_20220306</c:v>
                </c:pt>
                <c:pt idx="15">
                  <c:v>LC09_008062_20211230</c:v>
                </c:pt>
                <c:pt idx="16">
                  <c:v>LC09_172039_20220301</c:v>
                </c:pt>
              </c:strCache>
            </c:strRef>
          </c:cat>
          <c:val>
            <c:numRef>
              <c:f>SR_B3!$K$2:$K$18</c:f>
              <c:numCache>
                <c:formatCode>General</c:formatCode>
                <c:ptCount val="17"/>
                <c:pt idx="0" formatCode="0.00E+00">
                  <c:v>2.7500000000013601E-5</c:v>
                </c:pt>
                <c:pt idx="1">
                  <c:v>1.10000000000026E-4</c:v>
                </c:pt>
                <c:pt idx="2" formatCode="0.00E+00">
                  <c:v>8.2500000000013105E-5</c:v>
                </c:pt>
                <c:pt idx="3" formatCode="0.00E+00">
                  <c:v>2.7500000000013601E-5</c:v>
                </c:pt>
                <c:pt idx="4">
                  <c:v>1.6500000000002599E-4</c:v>
                </c:pt>
                <c:pt idx="5">
                  <c:v>2.19999999999997E-4</c:v>
                </c:pt>
                <c:pt idx="6">
                  <c:v>3.0249999999998301E-4</c:v>
                </c:pt>
                <c:pt idx="7" formatCode="0.00E+00">
                  <c:v>5.4999999999971698E-5</c:v>
                </c:pt>
                <c:pt idx="8" formatCode="0.00E+00">
                  <c:v>2.7500000000013601E-5</c:v>
                </c:pt>
                <c:pt idx="9">
                  <c:v>3.3000000000005199E-4</c:v>
                </c:pt>
                <c:pt idx="10">
                  <c:v>5.2250000000009201E-4</c:v>
                </c:pt>
                <c:pt idx="11" formatCode="0.00E+00">
                  <c:v>2.7500000000013601E-5</c:v>
                </c:pt>
                <c:pt idx="12" formatCode="0.00E+00">
                  <c:v>8.2499999999985295E-5</c:v>
                </c:pt>
                <c:pt idx="13">
                  <c:v>5.7750000000000802E-4</c:v>
                </c:pt>
                <c:pt idx="14" formatCode="0.00E+00">
                  <c:v>2.7499999999847E-5</c:v>
                </c:pt>
                <c:pt idx="15">
                  <c:v>1.6499999999996999E-4</c:v>
                </c:pt>
                <c:pt idx="16" formatCode="0.00E+00">
                  <c:v>2.7500000000013601E-5</c:v>
                </c:pt>
              </c:numCache>
            </c:numRef>
          </c:val>
          <c:extLst>
            <c:ext xmlns:c16="http://schemas.microsoft.com/office/drawing/2014/chart" uri="{C3380CC4-5D6E-409C-BE32-E72D297353CC}">
              <c16:uniqueId val="{00000003-3A9A-4E92-8C66-0745AC511251}"/>
            </c:ext>
          </c:extLst>
        </c:ser>
        <c:ser>
          <c:idx val="3"/>
          <c:order val="3"/>
          <c:tx>
            <c:strRef>
              <c:f>SR_B3!$L$1</c:f>
              <c:strCache>
                <c:ptCount val="1"/>
                <c:pt idx="0">
                  <c:v>Q3-Q2_All</c:v>
                </c:pt>
              </c:strCache>
            </c:strRef>
          </c:tx>
          <c:spPr>
            <a:solidFill>
              <a:schemeClr val="accent4"/>
            </a:solidFill>
            <a:ln>
              <a:noFill/>
            </a:ln>
            <a:effectLst/>
          </c:spPr>
          <c:invertIfNegative val="0"/>
          <c:errBars>
            <c:errBarType val="plus"/>
            <c:errValType val="cust"/>
            <c:noEndCap val="0"/>
            <c:plus>
              <c:numRef>
                <c:f>SR_B3!$M$2:$M$18</c:f>
                <c:numCache>
                  <c:formatCode>General</c:formatCode>
                  <c:ptCount val="17"/>
                  <c:pt idx="0">
                    <c:v>8.2500000000002005E-4</c:v>
                  </c:pt>
                  <c:pt idx="1">
                    <c:v>6.5175000000000597E-3</c:v>
                  </c:pt>
                  <c:pt idx="2">
                    <c:v>1.19075E-2</c:v>
                  </c:pt>
                  <c:pt idx="3">
                    <c:v>1.3750000000017901E-4</c:v>
                  </c:pt>
                  <c:pt idx="4">
                    <c:v>7.1500000000002096E-4</c:v>
                  </c:pt>
                  <c:pt idx="5">
                    <c:v>2.1175000000001601E-3</c:v>
                  </c:pt>
                  <c:pt idx="6">
                    <c:v>1.10275000000001E-2</c:v>
                  </c:pt>
                  <c:pt idx="7">
                    <c:v>3.4650000000000501E-3</c:v>
                  </c:pt>
                  <c:pt idx="8">
                    <c:v>8.3600000000000896E-3</c:v>
                  </c:pt>
                  <c:pt idx="9">
                    <c:v>3.8500000000001298E-3</c:v>
                  </c:pt>
                  <c:pt idx="10">
                    <c:v>1.5950000000002299E-3</c:v>
                  </c:pt>
                  <c:pt idx="11">
                    <c:v>8.6899999999999998E-3</c:v>
                  </c:pt>
                  <c:pt idx="12">
                    <c:v>6.8200000000000396E-3</c:v>
                  </c:pt>
                  <c:pt idx="13">
                    <c:v>3.6850000000001599E-3</c:v>
                  </c:pt>
                  <c:pt idx="14">
                    <c:v>2.2275000000000402E-3</c:v>
                  </c:pt>
                  <c:pt idx="15">
                    <c:v>2.3375000000002101E-3</c:v>
                  </c:pt>
                  <c:pt idx="16">
                    <c:v>1.9250000000003899E-4</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SR_B3!$B$2:$B$18</c:f>
              <c:strCache>
                <c:ptCount val="17"/>
                <c:pt idx="0">
                  <c:v>LC08_008062_20210528</c:v>
                </c:pt>
                <c:pt idx="1">
                  <c:v>LC08_016026_20180512</c:v>
                </c:pt>
                <c:pt idx="2">
                  <c:v>LC08_028027_20191026</c:v>
                </c:pt>
                <c:pt idx="3">
                  <c:v>LC08_039037_20170611</c:v>
                </c:pt>
                <c:pt idx="4">
                  <c:v>LC08_039037_20170729</c:v>
                </c:pt>
                <c:pt idx="5">
                  <c:v>LC08_039037_20180817</c:v>
                </c:pt>
                <c:pt idx="6">
                  <c:v>LC08_041036_20190106</c:v>
                </c:pt>
                <c:pt idx="7">
                  <c:v>LC08_045032_20200901</c:v>
                </c:pt>
                <c:pt idx="8">
                  <c:v>LC08_113060_20210528</c:v>
                </c:pt>
                <c:pt idx="9">
                  <c:v>LC08_121013_20180512</c:v>
                </c:pt>
                <c:pt idx="10">
                  <c:v>LC08_125061_20190916</c:v>
                </c:pt>
                <c:pt idx="11">
                  <c:v>LC08_134011_20210531</c:v>
                </c:pt>
                <c:pt idx="12">
                  <c:v>LC08_144039_20180513</c:v>
                </c:pt>
                <c:pt idx="13">
                  <c:v>LC08_181058_20180516</c:v>
                </c:pt>
                <c:pt idx="14">
                  <c:v>LC09_006022_20220306</c:v>
                </c:pt>
                <c:pt idx="15">
                  <c:v>LC09_008062_20211230</c:v>
                </c:pt>
                <c:pt idx="16">
                  <c:v>LC09_172039_20220301</c:v>
                </c:pt>
              </c:strCache>
            </c:strRef>
          </c:cat>
          <c:val>
            <c:numRef>
              <c:f>SR_B3!$L$2:$L$18</c:f>
              <c:numCache>
                <c:formatCode>0.00E+00</c:formatCode>
                <c:ptCount val="17"/>
                <c:pt idx="0">
                  <c:v>2.7499999999985801E-5</c:v>
                </c:pt>
                <c:pt idx="1">
                  <c:v>8.2499999999957594E-5</c:v>
                </c:pt>
                <c:pt idx="2" formatCode="General">
                  <c:v>3.0250000000001098E-4</c:v>
                </c:pt>
                <c:pt idx="3">
                  <c:v>2.7500000000013601E-5</c:v>
                </c:pt>
                <c:pt idx="4" formatCode="General">
                  <c:v>1.92499999999984E-4</c:v>
                </c:pt>
                <c:pt idx="5" formatCode="General">
                  <c:v>2.47500000000011E-4</c:v>
                </c:pt>
                <c:pt idx="6" formatCode="General">
                  <c:v>1.6499999999996999E-4</c:v>
                </c:pt>
                <c:pt idx="7">
                  <c:v>8.2500000000040806E-5</c:v>
                </c:pt>
                <c:pt idx="8" formatCode="General">
                  <c:v>1.92500000000012E-4</c:v>
                </c:pt>
                <c:pt idx="9" formatCode="General">
                  <c:v>1.92499999999817E-4</c:v>
                </c:pt>
                <c:pt idx="10" formatCode="General">
                  <c:v>4.6749999999984299E-4</c:v>
                </c:pt>
                <c:pt idx="11" formatCode="General">
                  <c:v>1.10000000000026E-4</c:v>
                </c:pt>
                <c:pt idx="12">
                  <c:v>8.2499999999985295E-5</c:v>
                </c:pt>
                <c:pt idx="13" formatCode="General">
                  <c:v>1.48500000000001E-3</c:v>
                </c:pt>
                <c:pt idx="14">
                  <c:v>2.7500000000291099E-5</c:v>
                </c:pt>
                <c:pt idx="15" formatCode="General">
                  <c:v>1.0450000000000099E-3</c:v>
                </c:pt>
                <c:pt idx="16">
                  <c:v>5.5000000000027202E-5</c:v>
                </c:pt>
              </c:numCache>
            </c:numRef>
          </c:val>
          <c:extLst>
            <c:ext xmlns:c16="http://schemas.microsoft.com/office/drawing/2014/chart" uri="{C3380CC4-5D6E-409C-BE32-E72D297353CC}">
              <c16:uniqueId val="{00000004-3A9A-4E92-8C66-0745AC511251}"/>
            </c:ext>
          </c:extLst>
        </c:ser>
        <c:ser>
          <c:idx val="4"/>
          <c:order val="4"/>
          <c:tx>
            <c:strRef>
              <c:f>SR_B3!$M$1</c:f>
              <c:strCache>
                <c:ptCount val="1"/>
                <c:pt idx="0">
                  <c:v>MAX-Q3_All</c:v>
                </c:pt>
              </c:strCache>
            </c:strRef>
          </c:tx>
          <c:spPr>
            <a:noFill/>
            <a:ln>
              <a:noFill/>
            </a:ln>
            <a:effectLst/>
          </c:spPr>
          <c:invertIfNegative val="0"/>
          <c:cat>
            <c:strRef>
              <c:f>SR_B3!$B$2:$B$18</c:f>
              <c:strCache>
                <c:ptCount val="17"/>
                <c:pt idx="0">
                  <c:v>LC08_008062_20210528</c:v>
                </c:pt>
                <c:pt idx="1">
                  <c:v>LC08_016026_20180512</c:v>
                </c:pt>
                <c:pt idx="2">
                  <c:v>LC08_028027_20191026</c:v>
                </c:pt>
                <c:pt idx="3">
                  <c:v>LC08_039037_20170611</c:v>
                </c:pt>
                <c:pt idx="4">
                  <c:v>LC08_039037_20170729</c:v>
                </c:pt>
                <c:pt idx="5">
                  <c:v>LC08_039037_20180817</c:v>
                </c:pt>
                <c:pt idx="6">
                  <c:v>LC08_041036_20190106</c:v>
                </c:pt>
                <c:pt idx="7">
                  <c:v>LC08_045032_20200901</c:v>
                </c:pt>
                <c:pt idx="8">
                  <c:v>LC08_113060_20210528</c:v>
                </c:pt>
                <c:pt idx="9">
                  <c:v>LC08_121013_20180512</c:v>
                </c:pt>
                <c:pt idx="10">
                  <c:v>LC08_125061_20190916</c:v>
                </c:pt>
                <c:pt idx="11">
                  <c:v>LC08_134011_20210531</c:v>
                </c:pt>
                <c:pt idx="12">
                  <c:v>LC08_144039_20180513</c:v>
                </c:pt>
                <c:pt idx="13">
                  <c:v>LC08_181058_20180516</c:v>
                </c:pt>
                <c:pt idx="14">
                  <c:v>LC09_006022_20220306</c:v>
                </c:pt>
                <c:pt idx="15">
                  <c:v>LC09_008062_20211230</c:v>
                </c:pt>
                <c:pt idx="16">
                  <c:v>LC09_172039_20220301</c:v>
                </c:pt>
              </c:strCache>
            </c:strRef>
          </c:cat>
          <c:val>
            <c:numRef>
              <c:f>SR_B3!$M$2:$M$18</c:f>
              <c:numCache>
                <c:formatCode>General</c:formatCode>
                <c:ptCount val="17"/>
                <c:pt idx="0">
                  <c:v>8.2500000000002005E-4</c:v>
                </c:pt>
                <c:pt idx="1">
                  <c:v>6.5175000000000597E-3</c:v>
                </c:pt>
                <c:pt idx="2">
                  <c:v>1.19075E-2</c:v>
                </c:pt>
                <c:pt idx="3">
                  <c:v>1.3750000000017901E-4</c:v>
                </c:pt>
                <c:pt idx="4">
                  <c:v>7.1500000000002096E-4</c:v>
                </c:pt>
                <c:pt idx="5">
                  <c:v>2.1175000000001601E-3</c:v>
                </c:pt>
                <c:pt idx="6">
                  <c:v>1.10275000000001E-2</c:v>
                </c:pt>
                <c:pt idx="7">
                  <c:v>3.4650000000000501E-3</c:v>
                </c:pt>
                <c:pt idx="8">
                  <c:v>8.3600000000000896E-3</c:v>
                </c:pt>
                <c:pt idx="9">
                  <c:v>3.8500000000001298E-3</c:v>
                </c:pt>
                <c:pt idx="10">
                  <c:v>1.5950000000002299E-3</c:v>
                </c:pt>
                <c:pt idx="11">
                  <c:v>8.6899999999999998E-3</c:v>
                </c:pt>
                <c:pt idx="12">
                  <c:v>6.8200000000000396E-3</c:v>
                </c:pt>
                <c:pt idx="13">
                  <c:v>3.6850000000001599E-3</c:v>
                </c:pt>
                <c:pt idx="14">
                  <c:v>2.2275000000000402E-3</c:v>
                </c:pt>
                <c:pt idx="15">
                  <c:v>2.3375000000002101E-3</c:v>
                </c:pt>
                <c:pt idx="16">
                  <c:v>1.9250000000003899E-4</c:v>
                </c:pt>
              </c:numCache>
            </c:numRef>
          </c:val>
          <c:extLst>
            <c:ext xmlns:c16="http://schemas.microsoft.com/office/drawing/2014/chart" uri="{C3380CC4-5D6E-409C-BE32-E72D297353CC}">
              <c16:uniqueId val="{00000005-3A9A-4E92-8C66-0745AC511251}"/>
            </c:ext>
          </c:extLst>
        </c:ser>
        <c:dLbls>
          <c:showLegendKey val="0"/>
          <c:showVal val="0"/>
          <c:showCatName val="0"/>
          <c:showSerName val="0"/>
          <c:showPercent val="0"/>
          <c:showBubbleSize val="0"/>
        </c:dLbls>
        <c:gapWidth val="150"/>
        <c:overlap val="100"/>
        <c:axId val="606126880"/>
        <c:axId val="612231472"/>
      </c:barChart>
      <c:lineChart>
        <c:grouping val="standard"/>
        <c:varyColors val="0"/>
        <c:ser>
          <c:idx val="6"/>
          <c:order val="6"/>
          <c:tx>
            <c:v>mean</c:v>
          </c:tx>
          <c:spPr>
            <a:ln w="28575" cap="rnd">
              <a:noFill/>
              <a:round/>
            </a:ln>
            <a:effectLst/>
          </c:spPr>
          <c:marker>
            <c:symbol val="x"/>
            <c:size val="5"/>
            <c:spPr>
              <a:noFill/>
              <a:ln w="9525">
                <a:solidFill>
                  <a:schemeClr val="accent1">
                    <a:lumMod val="60000"/>
                  </a:schemeClr>
                </a:solidFill>
              </a:ln>
              <a:effectLst/>
            </c:spPr>
          </c:marker>
          <c:val>
            <c:numRef>
              <c:f>SR_B3!$F$2:$F$18</c:f>
              <c:numCache>
                <c:formatCode>General</c:formatCode>
                <c:ptCount val="17"/>
                <c:pt idx="0">
                  <c:v>1.91885055220048E-4</c:v>
                </c:pt>
                <c:pt idx="1">
                  <c:v>-3.4752960769087197E-4</c:v>
                </c:pt>
                <c:pt idx="2">
                  <c:v>4.8211814542658703E-4</c:v>
                </c:pt>
                <c:pt idx="3" formatCode="0.00E+00">
                  <c:v>8.8468068642803295E-5</c:v>
                </c:pt>
                <c:pt idx="4">
                  <c:v>6.2929370698326301E-4</c:v>
                </c:pt>
                <c:pt idx="5">
                  <c:v>8.4023053816234799E-4</c:v>
                </c:pt>
                <c:pt idx="6">
                  <c:v>-1.70042929211255E-4</c:v>
                </c:pt>
                <c:pt idx="7">
                  <c:v>3.0884087947368301E-4</c:v>
                </c:pt>
                <c:pt idx="8">
                  <c:v>4.4095040342426802E-4</c:v>
                </c:pt>
                <c:pt idx="9">
                  <c:v>7.6320436420689497E-4</c:v>
                </c:pt>
                <c:pt idx="10">
                  <c:v>2.1066719066596398E-3</c:v>
                </c:pt>
                <c:pt idx="11">
                  <c:v>1.0287722043283601E-3</c:v>
                </c:pt>
                <c:pt idx="12" formatCode="0.00E+00">
                  <c:v>8.44938111376904E-5</c:v>
                </c:pt>
                <c:pt idx="13">
                  <c:v>1.5469303643871001E-3</c:v>
                </c:pt>
                <c:pt idx="14">
                  <c:v>-5.8408553298660898E-4</c:v>
                </c:pt>
                <c:pt idx="15">
                  <c:v>9.4957930708806904E-4</c:v>
                </c:pt>
                <c:pt idx="16">
                  <c:v>3.1409780276883301E-4</c:v>
                </c:pt>
              </c:numCache>
            </c:numRef>
          </c:val>
          <c:smooth val="0"/>
          <c:extLst>
            <c:ext xmlns:c16="http://schemas.microsoft.com/office/drawing/2014/chart" uri="{C3380CC4-5D6E-409C-BE32-E72D297353CC}">
              <c16:uniqueId val="{00000006-3A9A-4E92-8C66-0745AC511251}"/>
            </c:ext>
          </c:extLst>
        </c:ser>
        <c:dLbls>
          <c:showLegendKey val="0"/>
          <c:showVal val="0"/>
          <c:showCatName val="0"/>
          <c:showSerName val="0"/>
          <c:showPercent val="0"/>
          <c:showBubbleSize val="0"/>
        </c:dLbls>
        <c:marker val="1"/>
        <c:smooth val="0"/>
        <c:axId val="506797680"/>
        <c:axId val="506799648"/>
      </c:lineChart>
      <c:catAx>
        <c:axId val="50679768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6799648"/>
        <c:crosses val="autoZero"/>
        <c:auto val="1"/>
        <c:lblAlgn val="ctr"/>
        <c:lblOffset val="100"/>
        <c:noMultiLvlLbl val="0"/>
      </c:catAx>
      <c:valAx>
        <c:axId val="506799648"/>
        <c:scaling>
          <c:orientation val="minMax"/>
          <c:max val="1.5000000000000003E-2"/>
          <c:min val="-2.0000000000000004E-2"/>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6797680"/>
        <c:crosses val="autoZero"/>
        <c:crossBetween val="between"/>
      </c:valAx>
      <c:valAx>
        <c:axId val="612231472"/>
        <c:scaling>
          <c:orientation val="minMax"/>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6126880"/>
        <c:crosses val="max"/>
        <c:crossBetween val="between"/>
      </c:valAx>
      <c:catAx>
        <c:axId val="606126880"/>
        <c:scaling>
          <c:orientation val="minMax"/>
        </c:scaling>
        <c:delete val="1"/>
        <c:axPos val="b"/>
        <c:numFmt formatCode="General" sourceLinked="1"/>
        <c:majorTickMark val="out"/>
        <c:minorTickMark val="none"/>
        <c:tickLblPos val="nextTo"/>
        <c:crossAx val="612231472"/>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Band 04</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5"/>
          <c:order val="5"/>
          <c:tx>
            <c:strRef>
              <c:f>SR_B4!$N$1</c:f>
              <c:strCache>
                <c:ptCount val="1"/>
                <c:pt idx="0">
                  <c:v>Dummy</c:v>
                </c:pt>
              </c:strCache>
            </c:strRef>
          </c:tx>
          <c:spPr>
            <a:noFill/>
            <a:ln>
              <a:noFill/>
            </a:ln>
            <a:effectLst/>
          </c:spPr>
          <c:invertIfNegative val="0"/>
          <c:cat>
            <c:strRef>
              <c:f>SR_B4!$B$2:$B$18</c:f>
              <c:strCache>
                <c:ptCount val="17"/>
                <c:pt idx="0">
                  <c:v>LC08_008062_20210528</c:v>
                </c:pt>
                <c:pt idx="1">
                  <c:v>LC08_016026_20180512</c:v>
                </c:pt>
                <c:pt idx="2">
                  <c:v>LC08_028027_20191026</c:v>
                </c:pt>
                <c:pt idx="3">
                  <c:v>LC08_039037_20170611</c:v>
                </c:pt>
                <c:pt idx="4">
                  <c:v>LC08_039037_20170729</c:v>
                </c:pt>
                <c:pt idx="5">
                  <c:v>LC08_039037_20180817</c:v>
                </c:pt>
                <c:pt idx="6">
                  <c:v>LC08_041036_20190106</c:v>
                </c:pt>
                <c:pt idx="7">
                  <c:v>LC08_045032_20200901</c:v>
                </c:pt>
                <c:pt idx="8">
                  <c:v>LC08_113060_20210528</c:v>
                </c:pt>
                <c:pt idx="9">
                  <c:v>LC08_121013_20180512</c:v>
                </c:pt>
                <c:pt idx="10">
                  <c:v>LC08_125061_20190916</c:v>
                </c:pt>
                <c:pt idx="11">
                  <c:v>LC08_134011_20210531</c:v>
                </c:pt>
                <c:pt idx="12">
                  <c:v>LC08_144039_20180513</c:v>
                </c:pt>
                <c:pt idx="13">
                  <c:v>LC08_181058_20180516</c:v>
                </c:pt>
                <c:pt idx="14">
                  <c:v>LC09_006022_20220306</c:v>
                </c:pt>
                <c:pt idx="15">
                  <c:v>LC09_008062_20211230</c:v>
                </c:pt>
                <c:pt idx="16">
                  <c:v>LC09_172039_20220301</c:v>
                </c:pt>
              </c:strCache>
            </c:strRef>
          </c:cat>
          <c:val>
            <c:numRef>
              <c:f>SR_B4!$N$2:$N$18</c:f>
              <c:numCache>
                <c:formatCode>General</c:formatCode>
                <c:ptCount val="17"/>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numCache>
            </c:numRef>
          </c:val>
          <c:extLst>
            <c:ext xmlns:c16="http://schemas.microsoft.com/office/drawing/2014/chart" uri="{C3380CC4-5D6E-409C-BE32-E72D297353CC}">
              <c16:uniqueId val="{00000000-2D46-436F-91C8-D84E521388FA}"/>
            </c:ext>
          </c:extLst>
        </c:ser>
        <c:dLbls>
          <c:showLegendKey val="0"/>
          <c:showVal val="0"/>
          <c:showCatName val="0"/>
          <c:showSerName val="0"/>
          <c:showPercent val="0"/>
          <c:showBubbleSize val="0"/>
        </c:dLbls>
        <c:gapWidth val="150"/>
        <c:overlap val="100"/>
        <c:axId val="606059184"/>
        <c:axId val="606059512"/>
      </c:barChart>
      <c:barChart>
        <c:barDir val="col"/>
        <c:grouping val="stacked"/>
        <c:varyColors val="0"/>
        <c:ser>
          <c:idx val="0"/>
          <c:order val="0"/>
          <c:tx>
            <c:strRef>
              <c:f>SR_B4!$I$1</c:f>
              <c:strCache>
                <c:ptCount val="1"/>
                <c:pt idx="0">
                  <c:v>.02+MIN</c:v>
                </c:pt>
              </c:strCache>
            </c:strRef>
          </c:tx>
          <c:spPr>
            <a:noFill/>
            <a:ln>
              <a:noFill/>
            </a:ln>
            <a:effectLst/>
          </c:spPr>
          <c:invertIfNegative val="0"/>
          <c:cat>
            <c:strRef>
              <c:f>SR_B4!$B$2:$B$18</c:f>
              <c:strCache>
                <c:ptCount val="17"/>
                <c:pt idx="0">
                  <c:v>LC08_008062_20210528</c:v>
                </c:pt>
                <c:pt idx="1">
                  <c:v>LC08_016026_20180512</c:v>
                </c:pt>
                <c:pt idx="2">
                  <c:v>LC08_028027_20191026</c:v>
                </c:pt>
                <c:pt idx="3">
                  <c:v>LC08_039037_20170611</c:v>
                </c:pt>
                <c:pt idx="4">
                  <c:v>LC08_039037_20170729</c:v>
                </c:pt>
                <c:pt idx="5">
                  <c:v>LC08_039037_20180817</c:v>
                </c:pt>
                <c:pt idx="6">
                  <c:v>LC08_041036_20190106</c:v>
                </c:pt>
                <c:pt idx="7">
                  <c:v>LC08_045032_20200901</c:v>
                </c:pt>
                <c:pt idx="8">
                  <c:v>LC08_113060_20210528</c:v>
                </c:pt>
                <c:pt idx="9">
                  <c:v>LC08_121013_20180512</c:v>
                </c:pt>
                <c:pt idx="10">
                  <c:v>LC08_125061_20190916</c:v>
                </c:pt>
                <c:pt idx="11">
                  <c:v>LC08_134011_20210531</c:v>
                </c:pt>
                <c:pt idx="12">
                  <c:v>LC08_144039_20180513</c:v>
                </c:pt>
                <c:pt idx="13">
                  <c:v>LC08_181058_20180516</c:v>
                </c:pt>
                <c:pt idx="14">
                  <c:v>LC09_006022_20220306</c:v>
                </c:pt>
                <c:pt idx="15">
                  <c:v>LC09_008062_20211230</c:v>
                </c:pt>
                <c:pt idx="16">
                  <c:v>LC09_172039_20220301</c:v>
                </c:pt>
              </c:strCache>
            </c:strRef>
          </c:cat>
          <c:val>
            <c:numRef>
              <c:f>SR_B4!$I$2:$I$18</c:f>
              <c:numCache>
                <c:formatCode>General</c:formatCode>
                <c:ptCount val="17"/>
                <c:pt idx="0">
                  <c:v>1.8569999999999989E-2</c:v>
                </c:pt>
                <c:pt idx="1">
                  <c:v>1.466499999999997E-2</c:v>
                </c:pt>
                <c:pt idx="2">
                  <c:v>8.8350000000000008E-3</c:v>
                </c:pt>
                <c:pt idx="3">
                  <c:v>1.9889999999999946E-2</c:v>
                </c:pt>
                <c:pt idx="4">
                  <c:v>1.9504999999999977E-2</c:v>
                </c:pt>
                <c:pt idx="5">
                  <c:v>1.8762500000000001E-2</c:v>
                </c:pt>
                <c:pt idx="6">
                  <c:v>1.040249999999986E-2</c:v>
                </c:pt>
                <c:pt idx="7">
                  <c:v>1.7195000000000002E-2</c:v>
                </c:pt>
                <c:pt idx="8">
                  <c:v>1.2877499999999861E-2</c:v>
                </c:pt>
                <c:pt idx="9">
                  <c:v>1.7607499999999991E-2</c:v>
                </c:pt>
                <c:pt idx="10">
                  <c:v>2.0274999999999998E-2</c:v>
                </c:pt>
                <c:pt idx="11">
                  <c:v>1.276749999999981E-2</c:v>
                </c:pt>
                <c:pt idx="12">
                  <c:v>1.6534999999999949E-2</c:v>
                </c:pt>
                <c:pt idx="13">
                  <c:v>1.3015000000000009E-2</c:v>
                </c:pt>
                <c:pt idx="14">
                  <c:v>1.7965000000000002E-2</c:v>
                </c:pt>
                <c:pt idx="15">
                  <c:v>2.0027500000000014E-2</c:v>
                </c:pt>
                <c:pt idx="16">
                  <c:v>2.0192499999999985E-2</c:v>
                </c:pt>
              </c:numCache>
            </c:numRef>
          </c:val>
          <c:extLst>
            <c:ext xmlns:c16="http://schemas.microsoft.com/office/drawing/2014/chart" uri="{C3380CC4-5D6E-409C-BE32-E72D297353CC}">
              <c16:uniqueId val="{00000001-2D46-436F-91C8-D84E521388FA}"/>
            </c:ext>
          </c:extLst>
        </c:ser>
        <c:ser>
          <c:idx val="1"/>
          <c:order val="1"/>
          <c:tx>
            <c:strRef>
              <c:f>SR_B4!$J$1</c:f>
              <c:strCache>
                <c:ptCount val="1"/>
                <c:pt idx="0">
                  <c:v>Q1-MIN_All</c:v>
                </c:pt>
              </c:strCache>
            </c:strRef>
          </c:tx>
          <c:spPr>
            <a:noFill/>
            <a:ln>
              <a:noFill/>
            </a:ln>
            <a:effectLst/>
          </c:spPr>
          <c:invertIfNegative val="0"/>
          <c:errBars>
            <c:errBarType val="minus"/>
            <c:errValType val="cust"/>
            <c:noEndCap val="0"/>
            <c:plus>
              <c:numLit>
                <c:formatCode>General</c:formatCode>
                <c:ptCount val="1"/>
                <c:pt idx="0">
                  <c:v>1</c:v>
                </c:pt>
              </c:numLit>
            </c:plus>
            <c:minus>
              <c:numRef>
                <c:f>SR_B4!$J$2:$J$18</c:f>
                <c:numCache>
                  <c:formatCode>General</c:formatCode>
                  <c:ptCount val="17"/>
                  <c:pt idx="0">
                    <c:v>1.56750000000002E-3</c:v>
                  </c:pt>
                  <c:pt idx="1">
                    <c:v>5.22500000000003E-3</c:v>
                  </c:pt>
                  <c:pt idx="2">
                    <c:v>1.13025E-2</c:v>
                  </c:pt>
                  <c:pt idx="3">
                    <c:v>4.4000000000005097E-4</c:v>
                  </c:pt>
                  <c:pt idx="4">
                    <c:v>1.8425000000000199E-3</c:v>
                  </c:pt>
                  <c:pt idx="5">
                    <c:v>2.7774999999999801E-3</c:v>
                  </c:pt>
                  <c:pt idx="6">
                    <c:v>9.6525000000001401E-3</c:v>
                  </c:pt>
                  <c:pt idx="7">
                    <c:v>2.9150000000000001E-3</c:v>
                  </c:pt>
                  <c:pt idx="8">
                    <c:v>7.1775000000001404E-3</c:v>
                  </c:pt>
                  <c:pt idx="9">
                    <c:v>3.0799999999999699E-3</c:v>
                  </c:pt>
                  <c:pt idx="10">
                    <c:v>2.5849999999999701E-3</c:v>
                  </c:pt>
                  <c:pt idx="11">
                    <c:v>7.4800000000002E-3</c:v>
                  </c:pt>
                  <c:pt idx="12">
                    <c:v>3.6300000000000698E-3</c:v>
                  </c:pt>
                  <c:pt idx="13">
                    <c:v>7.4524999999999999E-3</c:v>
                  </c:pt>
                  <c:pt idx="14">
                    <c:v>1.7875000000000499E-3</c:v>
                  </c:pt>
                  <c:pt idx="15">
                    <c:v>2.4749999999998298E-4</c:v>
                  </c:pt>
                  <c:pt idx="16">
                    <c:v>6.0500000000002197E-4</c:v>
                  </c:pt>
                </c:numCache>
              </c:numRef>
            </c:minus>
            <c:spPr>
              <a:noFill/>
              <a:ln w="9525" cap="flat" cmpd="sng" algn="ctr">
                <a:solidFill>
                  <a:schemeClr val="tx1">
                    <a:lumMod val="65000"/>
                    <a:lumOff val="35000"/>
                  </a:schemeClr>
                </a:solidFill>
                <a:round/>
              </a:ln>
              <a:effectLst/>
            </c:spPr>
          </c:errBars>
          <c:cat>
            <c:strRef>
              <c:f>SR_B4!$B$2:$B$18</c:f>
              <c:strCache>
                <c:ptCount val="17"/>
                <c:pt idx="0">
                  <c:v>LC08_008062_20210528</c:v>
                </c:pt>
                <c:pt idx="1">
                  <c:v>LC08_016026_20180512</c:v>
                </c:pt>
                <c:pt idx="2">
                  <c:v>LC08_028027_20191026</c:v>
                </c:pt>
                <c:pt idx="3">
                  <c:v>LC08_039037_20170611</c:v>
                </c:pt>
                <c:pt idx="4">
                  <c:v>LC08_039037_20170729</c:v>
                </c:pt>
                <c:pt idx="5">
                  <c:v>LC08_039037_20180817</c:v>
                </c:pt>
                <c:pt idx="6">
                  <c:v>LC08_041036_20190106</c:v>
                </c:pt>
                <c:pt idx="7">
                  <c:v>LC08_045032_20200901</c:v>
                </c:pt>
                <c:pt idx="8">
                  <c:v>LC08_113060_20210528</c:v>
                </c:pt>
                <c:pt idx="9">
                  <c:v>LC08_121013_20180512</c:v>
                </c:pt>
                <c:pt idx="10">
                  <c:v>LC08_125061_20190916</c:v>
                </c:pt>
                <c:pt idx="11">
                  <c:v>LC08_134011_20210531</c:v>
                </c:pt>
                <c:pt idx="12">
                  <c:v>LC08_144039_20180513</c:v>
                </c:pt>
                <c:pt idx="13">
                  <c:v>LC08_181058_20180516</c:v>
                </c:pt>
                <c:pt idx="14">
                  <c:v>LC09_006022_20220306</c:v>
                </c:pt>
                <c:pt idx="15">
                  <c:v>LC09_008062_20211230</c:v>
                </c:pt>
                <c:pt idx="16">
                  <c:v>LC09_172039_20220301</c:v>
                </c:pt>
              </c:strCache>
            </c:strRef>
          </c:cat>
          <c:val>
            <c:numRef>
              <c:f>SR_B4!$J$2:$J$18</c:f>
              <c:numCache>
                <c:formatCode>General</c:formatCode>
                <c:ptCount val="17"/>
                <c:pt idx="0">
                  <c:v>1.56750000000002E-3</c:v>
                </c:pt>
                <c:pt idx="1">
                  <c:v>5.22500000000003E-3</c:v>
                </c:pt>
                <c:pt idx="2">
                  <c:v>1.13025E-2</c:v>
                </c:pt>
                <c:pt idx="3">
                  <c:v>4.4000000000005097E-4</c:v>
                </c:pt>
                <c:pt idx="4">
                  <c:v>1.8425000000000199E-3</c:v>
                </c:pt>
                <c:pt idx="5">
                  <c:v>2.7774999999999801E-3</c:v>
                </c:pt>
                <c:pt idx="6">
                  <c:v>9.6525000000001401E-3</c:v>
                </c:pt>
                <c:pt idx="7">
                  <c:v>2.9150000000000001E-3</c:v>
                </c:pt>
                <c:pt idx="8">
                  <c:v>7.1775000000001404E-3</c:v>
                </c:pt>
                <c:pt idx="9">
                  <c:v>3.0799999999999699E-3</c:v>
                </c:pt>
                <c:pt idx="10">
                  <c:v>2.5849999999999701E-3</c:v>
                </c:pt>
                <c:pt idx="11">
                  <c:v>7.4800000000002E-3</c:v>
                </c:pt>
                <c:pt idx="12">
                  <c:v>3.6300000000000698E-3</c:v>
                </c:pt>
                <c:pt idx="13">
                  <c:v>7.4524999999999999E-3</c:v>
                </c:pt>
                <c:pt idx="14">
                  <c:v>1.7875000000000499E-3</c:v>
                </c:pt>
                <c:pt idx="15">
                  <c:v>2.4749999999998298E-4</c:v>
                </c:pt>
                <c:pt idx="16">
                  <c:v>6.0500000000002197E-4</c:v>
                </c:pt>
              </c:numCache>
            </c:numRef>
          </c:val>
          <c:extLst>
            <c:ext xmlns:c16="http://schemas.microsoft.com/office/drawing/2014/chart" uri="{C3380CC4-5D6E-409C-BE32-E72D297353CC}">
              <c16:uniqueId val="{00000002-2D46-436F-91C8-D84E521388FA}"/>
            </c:ext>
          </c:extLst>
        </c:ser>
        <c:ser>
          <c:idx val="2"/>
          <c:order val="2"/>
          <c:tx>
            <c:strRef>
              <c:f>SR_B4!$K$1</c:f>
              <c:strCache>
                <c:ptCount val="1"/>
                <c:pt idx="0">
                  <c:v>Q2-Q1_All</c:v>
                </c:pt>
              </c:strCache>
            </c:strRef>
          </c:tx>
          <c:spPr>
            <a:solidFill>
              <a:schemeClr val="accent3"/>
            </a:solidFill>
            <a:ln>
              <a:noFill/>
            </a:ln>
            <a:effectLst/>
          </c:spPr>
          <c:invertIfNegative val="0"/>
          <c:cat>
            <c:strRef>
              <c:f>SR_B4!$B$2:$B$18</c:f>
              <c:strCache>
                <c:ptCount val="17"/>
                <c:pt idx="0">
                  <c:v>LC08_008062_20210528</c:v>
                </c:pt>
                <c:pt idx="1">
                  <c:v>LC08_016026_20180512</c:v>
                </c:pt>
                <c:pt idx="2">
                  <c:v>LC08_028027_20191026</c:v>
                </c:pt>
                <c:pt idx="3">
                  <c:v>LC08_039037_20170611</c:v>
                </c:pt>
                <c:pt idx="4">
                  <c:v>LC08_039037_20170729</c:v>
                </c:pt>
                <c:pt idx="5">
                  <c:v>LC08_039037_20180817</c:v>
                </c:pt>
                <c:pt idx="6">
                  <c:v>LC08_041036_20190106</c:v>
                </c:pt>
                <c:pt idx="7">
                  <c:v>LC08_045032_20200901</c:v>
                </c:pt>
                <c:pt idx="8">
                  <c:v>LC08_113060_20210528</c:v>
                </c:pt>
                <c:pt idx="9">
                  <c:v>LC08_121013_20180512</c:v>
                </c:pt>
                <c:pt idx="10">
                  <c:v>LC08_125061_20190916</c:v>
                </c:pt>
                <c:pt idx="11">
                  <c:v>LC08_134011_20210531</c:v>
                </c:pt>
                <c:pt idx="12">
                  <c:v>LC08_144039_20180513</c:v>
                </c:pt>
                <c:pt idx="13">
                  <c:v>LC08_181058_20180516</c:v>
                </c:pt>
                <c:pt idx="14">
                  <c:v>LC09_006022_20220306</c:v>
                </c:pt>
                <c:pt idx="15">
                  <c:v>LC09_008062_20211230</c:v>
                </c:pt>
                <c:pt idx="16">
                  <c:v>LC09_172039_20220301</c:v>
                </c:pt>
              </c:strCache>
            </c:strRef>
          </c:cat>
          <c:val>
            <c:numRef>
              <c:f>SR_B4!$K$2:$K$18</c:f>
              <c:numCache>
                <c:formatCode>0.00E+00</c:formatCode>
                <c:ptCount val="17"/>
                <c:pt idx="0">
                  <c:v>2.7499999999985801E-5</c:v>
                </c:pt>
                <c:pt idx="1">
                  <c:v>8.2499999999985295E-5</c:v>
                </c:pt>
                <c:pt idx="2" formatCode="General">
                  <c:v>1.6499999999999799E-4</c:v>
                </c:pt>
                <c:pt idx="3" formatCode="General">
                  <c:v>1.09999999999998E-4</c:v>
                </c:pt>
                <c:pt idx="4" formatCode="General">
                  <c:v>4.3999999999999497E-4</c:v>
                </c:pt>
                <c:pt idx="5" formatCode="General">
                  <c:v>5.2250000000003596E-4</c:v>
                </c:pt>
                <c:pt idx="6" formatCode="General">
                  <c:v>3.3000000000002401E-4</c:v>
                </c:pt>
                <c:pt idx="7" formatCode="General">
                  <c:v>1.6500000000002599E-4</c:v>
                </c:pt>
                <c:pt idx="8">
                  <c:v>5.4999999999999399E-5</c:v>
                </c:pt>
                <c:pt idx="9" formatCode="General">
                  <c:v>5.2250000000009201E-4</c:v>
                </c:pt>
                <c:pt idx="10" formatCode="General">
                  <c:v>1.1825000000000301E-3</c:v>
                </c:pt>
                <c:pt idx="11">
                  <c:v>5.4999999999971698E-5</c:v>
                </c:pt>
                <c:pt idx="12" formatCode="General">
                  <c:v>3.0249999999998301E-4</c:v>
                </c:pt>
                <c:pt idx="13" formatCode="General">
                  <c:v>1.3750000000000099E-3</c:v>
                </c:pt>
                <c:pt idx="14" formatCode="General">
                  <c:v>0</c:v>
                </c:pt>
                <c:pt idx="15" formatCode="General">
                  <c:v>3.5750000000000999E-4</c:v>
                </c:pt>
                <c:pt idx="16" formatCode="General">
                  <c:v>1.3750000000001199E-4</c:v>
                </c:pt>
              </c:numCache>
            </c:numRef>
          </c:val>
          <c:extLst>
            <c:ext xmlns:c16="http://schemas.microsoft.com/office/drawing/2014/chart" uri="{C3380CC4-5D6E-409C-BE32-E72D297353CC}">
              <c16:uniqueId val="{00000003-2D46-436F-91C8-D84E521388FA}"/>
            </c:ext>
          </c:extLst>
        </c:ser>
        <c:ser>
          <c:idx val="3"/>
          <c:order val="3"/>
          <c:tx>
            <c:strRef>
              <c:f>SR_B4!$L$1</c:f>
              <c:strCache>
                <c:ptCount val="1"/>
                <c:pt idx="0">
                  <c:v>Q3-Q2_All</c:v>
                </c:pt>
              </c:strCache>
            </c:strRef>
          </c:tx>
          <c:spPr>
            <a:solidFill>
              <a:schemeClr val="accent4"/>
            </a:solidFill>
            <a:ln>
              <a:noFill/>
            </a:ln>
            <a:effectLst/>
          </c:spPr>
          <c:invertIfNegative val="0"/>
          <c:errBars>
            <c:errBarType val="plus"/>
            <c:errValType val="cust"/>
            <c:noEndCap val="0"/>
            <c:plus>
              <c:numRef>
                <c:f>SR_B4!$M$2:$M$18</c:f>
                <c:numCache>
                  <c:formatCode>General</c:formatCode>
                  <c:ptCount val="17"/>
                  <c:pt idx="0">
                    <c:v>1.78750000000002E-3</c:v>
                  </c:pt>
                  <c:pt idx="1">
                    <c:v>5.22500000000003E-3</c:v>
                  </c:pt>
                  <c:pt idx="2">
                    <c:v>1.2319999999999999E-2</c:v>
                  </c:pt>
                  <c:pt idx="3">
                    <c:v>4.6750000000006498E-4</c:v>
                  </c:pt>
                  <c:pt idx="4">
                    <c:v>1.86999999999998E-3</c:v>
                  </c:pt>
                  <c:pt idx="5">
                    <c:v>2.8050000000001598E-3</c:v>
                  </c:pt>
                  <c:pt idx="6">
                    <c:v>1.0257499999999999E-2</c:v>
                  </c:pt>
                  <c:pt idx="7">
                    <c:v>3.3550000000000502E-3</c:v>
                  </c:pt>
                  <c:pt idx="8">
                    <c:v>8.1950000000002299E-3</c:v>
                  </c:pt>
                  <c:pt idx="9">
                    <c:v>2.9700000000001301E-3</c:v>
                  </c:pt>
                  <c:pt idx="10">
                    <c:v>3.5750000000000998E-3</c:v>
                  </c:pt>
                  <c:pt idx="11">
                    <c:v>9.2400000000000208E-3</c:v>
                  </c:pt>
                  <c:pt idx="12">
                    <c:v>3.7400000000001798E-3</c:v>
                  </c:pt>
                  <c:pt idx="13">
                    <c:v>8.3874999999999904E-3</c:v>
                  </c:pt>
                  <c:pt idx="14">
                    <c:v>1.7875000000000499E-3</c:v>
                  </c:pt>
                  <c:pt idx="15">
                    <c:v>5.1150000000002001E-3</c:v>
                  </c:pt>
                  <c:pt idx="16">
                    <c:v>5.5000000000016104E-4</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SR_B4!$B$2:$B$18</c:f>
              <c:strCache>
                <c:ptCount val="17"/>
                <c:pt idx="0">
                  <c:v>LC08_008062_20210528</c:v>
                </c:pt>
                <c:pt idx="1">
                  <c:v>LC08_016026_20180512</c:v>
                </c:pt>
                <c:pt idx="2">
                  <c:v>LC08_028027_20191026</c:v>
                </c:pt>
                <c:pt idx="3">
                  <c:v>LC08_039037_20170611</c:v>
                </c:pt>
                <c:pt idx="4">
                  <c:v>LC08_039037_20170729</c:v>
                </c:pt>
                <c:pt idx="5">
                  <c:v>LC08_039037_20180817</c:v>
                </c:pt>
                <c:pt idx="6">
                  <c:v>LC08_041036_20190106</c:v>
                </c:pt>
                <c:pt idx="7">
                  <c:v>LC08_045032_20200901</c:v>
                </c:pt>
                <c:pt idx="8">
                  <c:v>LC08_113060_20210528</c:v>
                </c:pt>
                <c:pt idx="9">
                  <c:v>LC08_121013_20180512</c:v>
                </c:pt>
                <c:pt idx="10">
                  <c:v>LC08_125061_20190916</c:v>
                </c:pt>
                <c:pt idx="11">
                  <c:v>LC08_134011_20210531</c:v>
                </c:pt>
                <c:pt idx="12">
                  <c:v>LC08_144039_20180513</c:v>
                </c:pt>
                <c:pt idx="13">
                  <c:v>LC08_181058_20180516</c:v>
                </c:pt>
                <c:pt idx="14">
                  <c:v>LC09_006022_20220306</c:v>
                </c:pt>
                <c:pt idx="15">
                  <c:v>LC09_008062_20211230</c:v>
                </c:pt>
                <c:pt idx="16">
                  <c:v>LC09_172039_20220301</c:v>
                </c:pt>
              </c:strCache>
            </c:strRef>
          </c:cat>
          <c:val>
            <c:numRef>
              <c:f>SR_B4!$L$2:$L$18</c:f>
              <c:numCache>
                <c:formatCode>General</c:formatCode>
                <c:ptCount val="17"/>
                <c:pt idx="0" formatCode="0.00E+00">
                  <c:v>2.7500000000013601E-5</c:v>
                </c:pt>
                <c:pt idx="1">
                  <c:v>1.09999999999998E-4</c:v>
                </c:pt>
                <c:pt idx="2">
                  <c:v>4.3999999999999497E-4</c:v>
                </c:pt>
                <c:pt idx="3">
                  <c:v>1.10000000000054E-4</c:v>
                </c:pt>
                <c:pt idx="4">
                  <c:v>4.9500000000002298E-4</c:v>
                </c:pt>
                <c:pt idx="5">
                  <c:v>6.0500000000002197E-4</c:v>
                </c:pt>
                <c:pt idx="6">
                  <c:v>4.9499999999996704E-4</c:v>
                </c:pt>
                <c:pt idx="7">
                  <c:v>2.7499999999996901E-4</c:v>
                </c:pt>
                <c:pt idx="8">
                  <c:v>4.3999999999999497E-4</c:v>
                </c:pt>
                <c:pt idx="9">
                  <c:v>3.0249999999998301E-4</c:v>
                </c:pt>
                <c:pt idx="10">
                  <c:v>1.01750000000006E-3</c:v>
                </c:pt>
                <c:pt idx="11">
                  <c:v>1.3750000000001199E-4</c:v>
                </c:pt>
                <c:pt idx="12">
                  <c:v>4.3999999999994001E-4</c:v>
                </c:pt>
                <c:pt idx="13">
                  <c:v>3.3825000000000101E-3</c:v>
                </c:pt>
                <c:pt idx="14" formatCode="0.00E+00">
                  <c:v>2.7500000000069099E-5</c:v>
                </c:pt>
                <c:pt idx="15">
                  <c:v>2.2824999999999898E-3</c:v>
                </c:pt>
                <c:pt idx="16">
                  <c:v>1.6499999999996999E-4</c:v>
                </c:pt>
              </c:numCache>
            </c:numRef>
          </c:val>
          <c:extLst>
            <c:ext xmlns:c16="http://schemas.microsoft.com/office/drawing/2014/chart" uri="{C3380CC4-5D6E-409C-BE32-E72D297353CC}">
              <c16:uniqueId val="{00000004-2D46-436F-91C8-D84E521388FA}"/>
            </c:ext>
          </c:extLst>
        </c:ser>
        <c:ser>
          <c:idx val="4"/>
          <c:order val="4"/>
          <c:tx>
            <c:strRef>
              <c:f>SR_B4!$M$1</c:f>
              <c:strCache>
                <c:ptCount val="1"/>
                <c:pt idx="0">
                  <c:v>MAX-Q3_All</c:v>
                </c:pt>
              </c:strCache>
            </c:strRef>
          </c:tx>
          <c:spPr>
            <a:noFill/>
            <a:ln>
              <a:noFill/>
            </a:ln>
            <a:effectLst/>
          </c:spPr>
          <c:invertIfNegative val="0"/>
          <c:cat>
            <c:strRef>
              <c:f>SR_B4!$B$2:$B$18</c:f>
              <c:strCache>
                <c:ptCount val="17"/>
                <c:pt idx="0">
                  <c:v>LC08_008062_20210528</c:v>
                </c:pt>
                <c:pt idx="1">
                  <c:v>LC08_016026_20180512</c:v>
                </c:pt>
                <c:pt idx="2">
                  <c:v>LC08_028027_20191026</c:v>
                </c:pt>
                <c:pt idx="3">
                  <c:v>LC08_039037_20170611</c:v>
                </c:pt>
                <c:pt idx="4">
                  <c:v>LC08_039037_20170729</c:v>
                </c:pt>
                <c:pt idx="5">
                  <c:v>LC08_039037_20180817</c:v>
                </c:pt>
                <c:pt idx="6">
                  <c:v>LC08_041036_20190106</c:v>
                </c:pt>
                <c:pt idx="7">
                  <c:v>LC08_045032_20200901</c:v>
                </c:pt>
                <c:pt idx="8">
                  <c:v>LC08_113060_20210528</c:v>
                </c:pt>
                <c:pt idx="9">
                  <c:v>LC08_121013_20180512</c:v>
                </c:pt>
                <c:pt idx="10">
                  <c:v>LC08_125061_20190916</c:v>
                </c:pt>
                <c:pt idx="11">
                  <c:v>LC08_134011_20210531</c:v>
                </c:pt>
                <c:pt idx="12">
                  <c:v>LC08_144039_20180513</c:v>
                </c:pt>
                <c:pt idx="13">
                  <c:v>LC08_181058_20180516</c:v>
                </c:pt>
                <c:pt idx="14">
                  <c:v>LC09_006022_20220306</c:v>
                </c:pt>
                <c:pt idx="15">
                  <c:v>LC09_008062_20211230</c:v>
                </c:pt>
                <c:pt idx="16">
                  <c:v>LC09_172039_20220301</c:v>
                </c:pt>
              </c:strCache>
            </c:strRef>
          </c:cat>
          <c:val>
            <c:numRef>
              <c:f>SR_B4!$M$2:$M$18</c:f>
              <c:numCache>
                <c:formatCode>General</c:formatCode>
                <c:ptCount val="17"/>
                <c:pt idx="0">
                  <c:v>1.78750000000002E-3</c:v>
                </c:pt>
                <c:pt idx="1">
                  <c:v>5.22500000000003E-3</c:v>
                </c:pt>
                <c:pt idx="2">
                  <c:v>1.2319999999999999E-2</c:v>
                </c:pt>
                <c:pt idx="3">
                  <c:v>4.6750000000006498E-4</c:v>
                </c:pt>
                <c:pt idx="4">
                  <c:v>1.86999999999998E-3</c:v>
                </c:pt>
                <c:pt idx="5">
                  <c:v>2.8050000000001598E-3</c:v>
                </c:pt>
                <c:pt idx="6">
                  <c:v>1.0257499999999999E-2</c:v>
                </c:pt>
                <c:pt idx="7">
                  <c:v>3.3550000000000502E-3</c:v>
                </c:pt>
                <c:pt idx="8">
                  <c:v>8.1950000000002299E-3</c:v>
                </c:pt>
                <c:pt idx="9">
                  <c:v>2.9700000000001301E-3</c:v>
                </c:pt>
                <c:pt idx="10">
                  <c:v>3.5750000000000998E-3</c:v>
                </c:pt>
                <c:pt idx="11">
                  <c:v>9.2400000000000208E-3</c:v>
                </c:pt>
                <c:pt idx="12">
                  <c:v>3.7400000000001798E-3</c:v>
                </c:pt>
                <c:pt idx="13">
                  <c:v>8.3874999999999904E-3</c:v>
                </c:pt>
                <c:pt idx="14">
                  <c:v>1.7875000000000499E-3</c:v>
                </c:pt>
                <c:pt idx="15">
                  <c:v>5.1150000000002001E-3</c:v>
                </c:pt>
                <c:pt idx="16">
                  <c:v>5.5000000000016104E-4</c:v>
                </c:pt>
              </c:numCache>
            </c:numRef>
          </c:val>
          <c:extLst>
            <c:ext xmlns:c16="http://schemas.microsoft.com/office/drawing/2014/chart" uri="{C3380CC4-5D6E-409C-BE32-E72D297353CC}">
              <c16:uniqueId val="{00000005-2D46-436F-91C8-D84E521388FA}"/>
            </c:ext>
          </c:extLst>
        </c:ser>
        <c:dLbls>
          <c:showLegendKey val="0"/>
          <c:showVal val="0"/>
          <c:showCatName val="0"/>
          <c:showSerName val="0"/>
          <c:showPercent val="0"/>
          <c:showBubbleSize val="0"/>
        </c:dLbls>
        <c:gapWidth val="150"/>
        <c:overlap val="100"/>
        <c:axId val="706070976"/>
        <c:axId val="706074584"/>
      </c:barChart>
      <c:lineChart>
        <c:grouping val="standard"/>
        <c:varyColors val="0"/>
        <c:ser>
          <c:idx val="6"/>
          <c:order val="6"/>
          <c:tx>
            <c:v>mean</c:v>
          </c:tx>
          <c:spPr>
            <a:ln w="28575" cap="rnd">
              <a:noFill/>
              <a:round/>
            </a:ln>
            <a:effectLst/>
          </c:spPr>
          <c:marker>
            <c:symbol val="x"/>
            <c:size val="5"/>
            <c:spPr>
              <a:noFill/>
              <a:ln w="9525">
                <a:solidFill>
                  <a:schemeClr val="accent1">
                    <a:lumMod val="60000"/>
                  </a:schemeClr>
                </a:solidFill>
              </a:ln>
              <a:effectLst/>
            </c:spPr>
          </c:marker>
          <c:val>
            <c:numRef>
              <c:f>SR_B4!$F$2:$F$18</c:f>
              <c:numCache>
                <c:formatCode>0.00E+00</c:formatCode>
                <c:ptCount val="17"/>
                <c:pt idx="0" formatCode="General">
                  <c:v>2.7377040382039499E-4</c:v>
                </c:pt>
                <c:pt idx="1">
                  <c:v>-1.43019809924456E-5</c:v>
                </c:pt>
                <c:pt idx="2" formatCode="General">
                  <c:v>9.5269907850714696E-4</c:v>
                </c:pt>
                <c:pt idx="3" formatCode="General">
                  <c:v>4.4881401043775099E-4</c:v>
                </c:pt>
                <c:pt idx="4" formatCode="General">
                  <c:v>1.8167371002692099E-3</c:v>
                </c:pt>
                <c:pt idx="5" formatCode="General">
                  <c:v>2.11452676919229E-3</c:v>
                </c:pt>
                <c:pt idx="6" formatCode="General">
                  <c:v>7.7699725593043199E-4</c:v>
                </c:pt>
                <c:pt idx="7" formatCode="General">
                  <c:v>5.4551170607436395E-4</c:v>
                </c:pt>
                <c:pt idx="8" formatCode="General">
                  <c:v>8.1472860645452399E-4</c:v>
                </c:pt>
                <c:pt idx="9" formatCode="General">
                  <c:v>1.0487774765966099E-3</c:v>
                </c:pt>
                <c:pt idx="10" formatCode="General">
                  <c:v>3.9862993215350603E-3</c:v>
                </c:pt>
                <c:pt idx="11" formatCode="General">
                  <c:v>1.22331845979021E-3</c:v>
                </c:pt>
                <c:pt idx="12" formatCode="General">
                  <c:v>5.8683176578144401E-4</c:v>
                </c:pt>
                <c:pt idx="13" formatCode="General">
                  <c:v>3.2890951494356701E-3</c:v>
                </c:pt>
                <c:pt idx="14" formatCode="General">
                  <c:v>-2.2865403644998101E-4</c:v>
                </c:pt>
                <c:pt idx="15" formatCode="General">
                  <c:v>1.82430745416821E-3</c:v>
                </c:pt>
                <c:pt idx="16" formatCode="General">
                  <c:v>9.3095785147964596E-4</c:v>
                </c:pt>
              </c:numCache>
            </c:numRef>
          </c:val>
          <c:smooth val="0"/>
          <c:extLst>
            <c:ext xmlns:c16="http://schemas.microsoft.com/office/drawing/2014/chart" uri="{C3380CC4-5D6E-409C-BE32-E72D297353CC}">
              <c16:uniqueId val="{00000006-2D46-436F-91C8-D84E521388FA}"/>
            </c:ext>
          </c:extLst>
        </c:ser>
        <c:dLbls>
          <c:showLegendKey val="0"/>
          <c:showVal val="0"/>
          <c:showCatName val="0"/>
          <c:showSerName val="0"/>
          <c:showPercent val="0"/>
          <c:showBubbleSize val="0"/>
        </c:dLbls>
        <c:marker val="1"/>
        <c:smooth val="0"/>
        <c:axId val="606059184"/>
        <c:axId val="606059512"/>
      </c:lineChart>
      <c:catAx>
        <c:axId val="60605918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6059512"/>
        <c:crosses val="autoZero"/>
        <c:auto val="1"/>
        <c:lblAlgn val="ctr"/>
        <c:lblOffset val="100"/>
        <c:noMultiLvlLbl val="0"/>
      </c:catAx>
      <c:valAx>
        <c:axId val="606059512"/>
        <c:scaling>
          <c:orientation val="minMax"/>
          <c:max val="2.0000000000000004E-2"/>
          <c:min val="-2.0000000000000004E-2"/>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6059184"/>
        <c:crosses val="autoZero"/>
        <c:crossBetween val="between"/>
      </c:valAx>
      <c:valAx>
        <c:axId val="706074584"/>
        <c:scaling>
          <c:orientation val="minMax"/>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6070976"/>
        <c:crosses val="max"/>
        <c:crossBetween val="between"/>
      </c:valAx>
      <c:catAx>
        <c:axId val="706070976"/>
        <c:scaling>
          <c:orientation val="minMax"/>
        </c:scaling>
        <c:delete val="1"/>
        <c:axPos val="b"/>
        <c:numFmt formatCode="General" sourceLinked="1"/>
        <c:majorTickMark val="out"/>
        <c:minorTickMark val="none"/>
        <c:tickLblPos val="nextTo"/>
        <c:crossAx val="706074584"/>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Band 05</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5"/>
          <c:order val="5"/>
          <c:tx>
            <c:strRef>
              <c:f>SR_B5!$N$1</c:f>
              <c:strCache>
                <c:ptCount val="1"/>
                <c:pt idx="0">
                  <c:v>Dummy</c:v>
                </c:pt>
              </c:strCache>
            </c:strRef>
          </c:tx>
          <c:spPr>
            <a:noFill/>
            <a:ln>
              <a:noFill/>
            </a:ln>
            <a:effectLst/>
          </c:spPr>
          <c:invertIfNegative val="0"/>
          <c:cat>
            <c:strRef>
              <c:f>SR_B5!$B$2:$B$18</c:f>
              <c:strCache>
                <c:ptCount val="17"/>
                <c:pt idx="0">
                  <c:v>LC08_008062_20210528</c:v>
                </c:pt>
                <c:pt idx="1">
                  <c:v>LC08_016026_20180512</c:v>
                </c:pt>
                <c:pt idx="2">
                  <c:v>LC08_028027_20191026</c:v>
                </c:pt>
                <c:pt idx="3">
                  <c:v>LC08_039037_20170611</c:v>
                </c:pt>
                <c:pt idx="4">
                  <c:v>LC08_039037_20170729</c:v>
                </c:pt>
                <c:pt idx="5">
                  <c:v>LC08_039037_20180817</c:v>
                </c:pt>
                <c:pt idx="6">
                  <c:v>LC08_041036_20190106</c:v>
                </c:pt>
                <c:pt idx="7">
                  <c:v>LC08_045032_20200901</c:v>
                </c:pt>
                <c:pt idx="8">
                  <c:v>LC08_113060_20210528</c:v>
                </c:pt>
                <c:pt idx="9">
                  <c:v>LC08_121013_20180512</c:v>
                </c:pt>
                <c:pt idx="10">
                  <c:v>LC08_125061_20190916</c:v>
                </c:pt>
                <c:pt idx="11">
                  <c:v>LC08_134011_20210531</c:v>
                </c:pt>
                <c:pt idx="12">
                  <c:v>LC08_144039_20180513</c:v>
                </c:pt>
                <c:pt idx="13">
                  <c:v>LC08_181058_20180516</c:v>
                </c:pt>
                <c:pt idx="14">
                  <c:v>LC09_006022_20220306</c:v>
                </c:pt>
                <c:pt idx="15">
                  <c:v>LC09_008062_20211230</c:v>
                </c:pt>
                <c:pt idx="16">
                  <c:v>LC09_172039_20220301</c:v>
                </c:pt>
              </c:strCache>
            </c:strRef>
          </c:cat>
          <c:val>
            <c:numRef>
              <c:f>SR_B5!$N$2:$N$18</c:f>
              <c:numCache>
                <c:formatCode>General</c:formatCode>
                <c:ptCount val="17"/>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numCache>
            </c:numRef>
          </c:val>
          <c:extLst>
            <c:ext xmlns:c16="http://schemas.microsoft.com/office/drawing/2014/chart" uri="{C3380CC4-5D6E-409C-BE32-E72D297353CC}">
              <c16:uniqueId val="{00000000-9D30-43E7-BE7D-B4A650C86B88}"/>
            </c:ext>
          </c:extLst>
        </c:ser>
        <c:dLbls>
          <c:showLegendKey val="0"/>
          <c:showVal val="0"/>
          <c:showCatName val="0"/>
          <c:showSerName val="0"/>
          <c:showPercent val="0"/>
          <c:showBubbleSize val="0"/>
        </c:dLbls>
        <c:gapWidth val="150"/>
        <c:overlap val="100"/>
        <c:axId val="706063432"/>
        <c:axId val="706063760"/>
      </c:barChart>
      <c:barChart>
        <c:barDir val="col"/>
        <c:grouping val="stacked"/>
        <c:varyColors val="0"/>
        <c:ser>
          <c:idx val="0"/>
          <c:order val="0"/>
          <c:tx>
            <c:strRef>
              <c:f>SR_B5!$I$1</c:f>
              <c:strCache>
                <c:ptCount val="1"/>
                <c:pt idx="0">
                  <c:v>.02+MIN</c:v>
                </c:pt>
              </c:strCache>
            </c:strRef>
          </c:tx>
          <c:spPr>
            <a:noFill/>
            <a:ln>
              <a:noFill/>
            </a:ln>
            <a:effectLst/>
          </c:spPr>
          <c:invertIfNegative val="0"/>
          <c:cat>
            <c:strRef>
              <c:f>SR_B5!$B$2:$B$18</c:f>
              <c:strCache>
                <c:ptCount val="17"/>
                <c:pt idx="0">
                  <c:v>LC08_008062_20210528</c:v>
                </c:pt>
                <c:pt idx="1">
                  <c:v>LC08_016026_20180512</c:v>
                </c:pt>
                <c:pt idx="2">
                  <c:v>LC08_028027_20191026</c:v>
                </c:pt>
                <c:pt idx="3">
                  <c:v>LC08_039037_20170611</c:v>
                </c:pt>
                <c:pt idx="4">
                  <c:v>LC08_039037_20170729</c:v>
                </c:pt>
                <c:pt idx="5">
                  <c:v>LC08_039037_20180817</c:v>
                </c:pt>
                <c:pt idx="6">
                  <c:v>LC08_041036_20190106</c:v>
                </c:pt>
                <c:pt idx="7">
                  <c:v>LC08_045032_20200901</c:v>
                </c:pt>
                <c:pt idx="8">
                  <c:v>LC08_113060_20210528</c:v>
                </c:pt>
                <c:pt idx="9">
                  <c:v>LC08_121013_20180512</c:v>
                </c:pt>
                <c:pt idx="10">
                  <c:v>LC08_125061_20190916</c:v>
                </c:pt>
                <c:pt idx="11">
                  <c:v>LC08_134011_20210531</c:v>
                </c:pt>
                <c:pt idx="12">
                  <c:v>LC08_144039_20180513</c:v>
                </c:pt>
                <c:pt idx="13">
                  <c:v>LC08_181058_20180516</c:v>
                </c:pt>
                <c:pt idx="14">
                  <c:v>LC09_006022_20220306</c:v>
                </c:pt>
                <c:pt idx="15">
                  <c:v>LC09_008062_20211230</c:v>
                </c:pt>
                <c:pt idx="16">
                  <c:v>LC09_172039_20220301</c:v>
                </c:pt>
              </c:strCache>
            </c:strRef>
          </c:cat>
          <c:val>
            <c:numRef>
              <c:f>SR_B5!$I$2:$I$18</c:f>
              <c:numCache>
                <c:formatCode>General</c:formatCode>
                <c:ptCount val="17"/>
                <c:pt idx="0">
                  <c:v>2.027499999999997E-2</c:v>
                </c:pt>
                <c:pt idx="1">
                  <c:v>1.804749999999998E-2</c:v>
                </c:pt>
                <c:pt idx="2">
                  <c:v>1.535249999999987E-2</c:v>
                </c:pt>
                <c:pt idx="3">
                  <c:v>2.0027499999999848E-2</c:v>
                </c:pt>
                <c:pt idx="4">
                  <c:v>2.0027499999999959E-2</c:v>
                </c:pt>
                <c:pt idx="5">
                  <c:v>1.964249999999999E-2</c:v>
                </c:pt>
                <c:pt idx="6">
                  <c:v>1.4692499999999931E-2</c:v>
                </c:pt>
                <c:pt idx="7">
                  <c:v>1.9367499999999965E-2</c:v>
                </c:pt>
                <c:pt idx="8">
                  <c:v>1.6672499999999861E-2</c:v>
                </c:pt>
                <c:pt idx="9">
                  <c:v>1.851499999999982E-2</c:v>
                </c:pt>
                <c:pt idx="10">
                  <c:v>2.0384999999999969E-2</c:v>
                </c:pt>
                <c:pt idx="11">
                  <c:v>1.7277499999999821E-2</c:v>
                </c:pt>
                <c:pt idx="12">
                  <c:v>1.887249999999983E-2</c:v>
                </c:pt>
                <c:pt idx="13">
                  <c:v>2.0027499999999959E-2</c:v>
                </c:pt>
                <c:pt idx="14">
                  <c:v>1.8624999999999881E-2</c:v>
                </c:pt>
                <c:pt idx="15">
                  <c:v>2.0192499999999985E-2</c:v>
                </c:pt>
                <c:pt idx="16">
                  <c:v>2.0109999999999999E-2</c:v>
                </c:pt>
              </c:numCache>
            </c:numRef>
          </c:val>
          <c:extLst>
            <c:ext xmlns:c16="http://schemas.microsoft.com/office/drawing/2014/chart" uri="{C3380CC4-5D6E-409C-BE32-E72D297353CC}">
              <c16:uniqueId val="{00000001-9D30-43E7-BE7D-B4A650C86B88}"/>
            </c:ext>
          </c:extLst>
        </c:ser>
        <c:ser>
          <c:idx val="1"/>
          <c:order val="1"/>
          <c:tx>
            <c:strRef>
              <c:f>SR_B5!$J$1</c:f>
              <c:strCache>
                <c:ptCount val="1"/>
                <c:pt idx="0">
                  <c:v>Q1-MIN_All</c:v>
                </c:pt>
              </c:strCache>
            </c:strRef>
          </c:tx>
          <c:spPr>
            <a:noFill/>
            <a:ln>
              <a:noFill/>
            </a:ln>
            <a:effectLst/>
          </c:spPr>
          <c:invertIfNegative val="0"/>
          <c:errBars>
            <c:errBarType val="minus"/>
            <c:errValType val="cust"/>
            <c:noEndCap val="0"/>
            <c:plus>
              <c:numLit>
                <c:formatCode>General</c:formatCode>
                <c:ptCount val="1"/>
                <c:pt idx="0">
                  <c:v>1</c:v>
                </c:pt>
              </c:numLit>
            </c:plus>
            <c:minus>
              <c:numRef>
                <c:f>SR_B5!$J$2:$J$18</c:f>
                <c:numCache>
                  <c:formatCode>General</c:formatCode>
                  <c:ptCount val="17"/>
                  <c:pt idx="0">
                    <c:v>4.9500000000007795E-4</c:v>
                  </c:pt>
                  <c:pt idx="1">
                    <c:v>2.00750000000005E-3</c:v>
                  </c:pt>
                  <c:pt idx="2">
                    <c:v>4.8125000000000997E-3</c:v>
                  </c:pt>
                  <c:pt idx="3">
                    <c:v>1.1000000000016501E-4</c:v>
                  </c:pt>
                  <c:pt idx="4">
                    <c:v>4.9500000000007795E-4</c:v>
                  </c:pt>
                  <c:pt idx="5">
                    <c:v>9.3500000000001904E-4</c:v>
                  </c:pt>
                  <c:pt idx="6">
                    <c:v>5.4725000000000398E-3</c:v>
                  </c:pt>
                  <c:pt idx="7">
                    <c:v>8.2500000000002005E-4</c:v>
                  </c:pt>
                  <c:pt idx="8">
                    <c:v>3.3275000000001398E-3</c:v>
                  </c:pt>
                  <c:pt idx="9">
                    <c:v>1.5950000000001701E-3</c:v>
                  </c:pt>
                  <c:pt idx="10">
                    <c:v>6.6000000000010495E-4</c:v>
                  </c:pt>
                  <c:pt idx="11">
                    <c:v>2.8600000000001901E-3</c:v>
                  </c:pt>
                  <c:pt idx="12">
                    <c:v>1.2375000000001599E-3</c:v>
                  </c:pt>
                  <c:pt idx="13">
                    <c:v>1.32000000000009E-3</c:v>
                  </c:pt>
                  <c:pt idx="14">
                    <c:v>1.40249999999997E-3</c:v>
                  </c:pt>
                  <c:pt idx="15">
                    <c:v>8.2500000000002005E-4</c:v>
                  </c:pt>
                  <c:pt idx="16">
                    <c:v>1.09999999999998E-4</c:v>
                  </c:pt>
                </c:numCache>
              </c:numRef>
            </c:minus>
            <c:spPr>
              <a:noFill/>
              <a:ln w="9525" cap="flat" cmpd="sng" algn="ctr">
                <a:solidFill>
                  <a:schemeClr val="tx1">
                    <a:lumMod val="65000"/>
                    <a:lumOff val="35000"/>
                  </a:schemeClr>
                </a:solidFill>
                <a:round/>
              </a:ln>
              <a:effectLst/>
            </c:spPr>
          </c:errBars>
          <c:cat>
            <c:strRef>
              <c:f>SR_B5!$B$2:$B$18</c:f>
              <c:strCache>
                <c:ptCount val="17"/>
                <c:pt idx="0">
                  <c:v>LC08_008062_20210528</c:v>
                </c:pt>
                <c:pt idx="1">
                  <c:v>LC08_016026_20180512</c:v>
                </c:pt>
                <c:pt idx="2">
                  <c:v>LC08_028027_20191026</c:v>
                </c:pt>
                <c:pt idx="3">
                  <c:v>LC08_039037_20170611</c:v>
                </c:pt>
                <c:pt idx="4">
                  <c:v>LC08_039037_20170729</c:v>
                </c:pt>
                <c:pt idx="5">
                  <c:v>LC08_039037_20180817</c:v>
                </c:pt>
                <c:pt idx="6">
                  <c:v>LC08_041036_20190106</c:v>
                </c:pt>
                <c:pt idx="7">
                  <c:v>LC08_045032_20200901</c:v>
                </c:pt>
                <c:pt idx="8">
                  <c:v>LC08_113060_20210528</c:v>
                </c:pt>
                <c:pt idx="9">
                  <c:v>LC08_121013_20180512</c:v>
                </c:pt>
                <c:pt idx="10">
                  <c:v>LC08_125061_20190916</c:v>
                </c:pt>
                <c:pt idx="11">
                  <c:v>LC08_134011_20210531</c:v>
                </c:pt>
                <c:pt idx="12">
                  <c:v>LC08_144039_20180513</c:v>
                </c:pt>
                <c:pt idx="13">
                  <c:v>LC08_181058_20180516</c:v>
                </c:pt>
                <c:pt idx="14">
                  <c:v>LC09_006022_20220306</c:v>
                </c:pt>
                <c:pt idx="15">
                  <c:v>LC09_008062_20211230</c:v>
                </c:pt>
                <c:pt idx="16">
                  <c:v>LC09_172039_20220301</c:v>
                </c:pt>
              </c:strCache>
            </c:strRef>
          </c:cat>
          <c:val>
            <c:numRef>
              <c:f>SR_B5!$J$2:$J$18</c:f>
              <c:numCache>
                <c:formatCode>General</c:formatCode>
                <c:ptCount val="17"/>
                <c:pt idx="0">
                  <c:v>4.9500000000007795E-4</c:v>
                </c:pt>
                <c:pt idx="1">
                  <c:v>2.00750000000005E-3</c:v>
                </c:pt>
                <c:pt idx="2">
                  <c:v>4.8125000000000997E-3</c:v>
                </c:pt>
                <c:pt idx="3">
                  <c:v>1.1000000000016501E-4</c:v>
                </c:pt>
                <c:pt idx="4">
                  <c:v>4.9500000000007795E-4</c:v>
                </c:pt>
                <c:pt idx="5">
                  <c:v>9.3500000000001904E-4</c:v>
                </c:pt>
                <c:pt idx="6">
                  <c:v>5.4725000000000398E-3</c:v>
                </c:pt>
                <c:pt idx="7">
                  <c:v>8.2500000000002005E-4</c:v>
                </c:pt>
                <c:pt idx="8">
                  <c:v>3.3275000000001398E-3</c:v>
                </c:pt>
                <c:pt idx="9">
                  <c:v>1.5950000000001701E-3</c:v>
                </c:pt>
                <c:pt idx="10">
                  <c:v>6.6000000000010495E-4</c:v>
                </c:pt>
                <c:pt idx="11">
                  <c:v>2.8600000000001901E-3</c:v>
                </c:pt>
                <c:pt idx="12">
                  <c:v>1.2375000000001599E-3</c:v>
                </c:pt>
                <c:pt idx="13">
                  <c:v>1.32000000000009E-3</c:v>
                </c:pt>
                <c:pt idx="14">
                  <c:v>1.40249999999997E-3</c:v>
                </c:pt>
                <c:pt idx="15">
                  <c:v>8.2500000000002005E-4</c:v>
                </c:pt>
                <c:pt idx="16">
                  <c:v>1.09999999999998E-4</c:v>
                </c:pt>
              </c:numCache>
            </c:numRef>
          </c:val>
          <c:extLst>
            <c:ext xmlns:c16="http://schemas.microsoft.com/office/drawing/2014/chart" uri="{C3380CC4-5D6E-409C-BE32-E72D297353CC}">
              <c16:uniqueId val="{00000002-9D30-43E7-BE7D-B4A650C86B88}"/>
            </c:ext>
          </c:extLst>
        </c:ser>
        <c:ser>
          <c:idx val="2"/>
          <c:order val="2"/>
          <c:tx>
            <c:strRef>
              <c:f>SR_B5!$K$1</c:f>
              <c:strCache>
                <c:ptCount val="1"/>
                <c:pt idx="0">
                  <c:v>Q2-Q1_All</c:v>
                </c:pt>
              </c:strCache>
            </c:strRef>
          </c:tx>
          <c:spPr>
            <a:solidFill>
              <a:schemeClr val="accent3"/>
            </a:solidFill>
            <a:ln>
              <a:noFill/>
            </a:ln>
            <a:effectLst/>
          </c:spPr>
          <c:invertIfNegative val="0"/>
          <c:cat>
            <c:strRef>
              <c:f>SR_B5!$B$2:$B$18</c:f>
              <c:strCache>
                <c:ptCount val="17"/>
                <c:pt idx="0">
                  <c:v>LC08_008062_20210528</c:v>
                </c:pt>
                <c:pt idx="1">
                  <c:v>LC08_016026_20180512</c:v>
                </c:pt>
                <c:pt idx="2">
                  <c:v>LC08_028027_20191026</c:v>
                </c:pt>
                <c:pt idx="3">
                  <c:v>LC08_039037_20170611</c:v>
                </c:pt>
                <c:pt idx="4">
                  <c:v>LC08_039037_20170729</c:v>
                </c:pt>
                <c:pt idx="5">
                  <c:v>LC08_039037_20180817</c:v>
                </c:pt>
                <c:pt idx="6">
                  <c:v>LC08_041036_20190106</c:v>
                </c:pt>
                <c:pt idx="7">
                  <c:v>LC08_045032_20200901</c:v>
                </c:pt>
                <c:pt idx="8">
                  <c:v>LC08_113060_20210528</c:v>
                </c:pt>
                <c:pt idx="9">
                  <c:v>LC08_121013_20180512</c:v>
                </c:pt>
                <c:pt idx="10">
                  <c:v>LC08_125061_20190916</c:v>
                </c:pt>
                <c:pt idx="11">
                  <c:v>LC08_134011_20210531</c:v>
                </c:pt>
                <c:pt idx="12">
                  <c:v>LC08_144039_20180513</c:v>
                </c:pt>
                <c:pt idx="13">
                  <c:v>LC08_181058_20180516</c:v>
                </c:pt>
                <c:pt idx="14">
                  <c:v>LC09_006022_20220306</c:v>
                </c:pt>
                <c:pt idx="15">
                  <c:v>LC09_008062_20211230</c:v>
                </c:pt>
                <c:pt idx="16">
                  <c:v>LC09_172039_20220301</c:v>
                </c:pt>
              </c:strCache>
            </c:strRef>
          </c:cat>
          <c:val>
            <c:numRef>
              <c:f>SR_B5!$K$2:$K$18</c:f>
              <c:numCache>
                <c:formatCode>0.00E+00</c:formatCode>
                <c:ptCount val="17"/>
                <c:pt idx="0">
                  <c:v>8.2499999999929797E-5</c:v>
                </c:pt>
                <c:pt idx="1">
                  <c:v>2.74999999999581E-5</c:v>
                </c:pt>
                <c:pt idx="2">
                  <c:v>8.2499999999985295E-5</c:v>
                </c:pt>
                <c:pt idx="3">
                  <c:v>2.74999999999581E-5</c:v>
                </c:pt>
                <c:pt idx="4" formatCode="General">
                  <c:v>1.3749999999995699E-4</c:v>
                </c:pt>
                <c:pt idx="5" formatCode="General">
                  <c:v>1.3750000000001199E-4</c:v>
                </c:pt>
                <c:pt idx="6" formatCode="General">
                  <c:v>1.10000000000054E-4</c:v>
                </c:pt>
                <c:pt idx="7">
                  <c:v>2.7500000000013601E-5</c:v>
                </c:pt>
                <c:pt idx="8">
                  <c:v>5.4999999999999399E-5</c:v>
                </c:pt>
                <c:pt idx="9">
                  <c:v>5.5000000000082699E-5</c:v>
                </c:pt>
                <c:pt idx="10" formatCode="General">
                  <c:v>1.3750000000001199E-4</c:v>
                </c:pt>
                <c:pt idx="11">
                  <c:v>2.74999999999581E-5</c:v>
                </c:pt>
                <c:pt idx="12">
                  <c:v>5.4999999999971698E-5</c:v>
                </c:pt>
                <c:pt idx="13" formatCode="General">
                  <c:v>2.19999999999997E-4</c:v>
                </c:pt>
                <c:pt idx="14">
                  <c:v>2.2204460492503101E-16</c:v>
                </c:pt>
                <c:pt idx="15" formatCode="General">
                  <c:v>1.3749999999990099E-4</c:v>
                </c:pt>
                <c:pt idx="16">
                  <c:v>5.5000000000027202E-5</c:v>
                </c:pt>
              </c:numCache>
            </c:numRef>
          </c:val>
          <c:extLst>
            <c:ext xmlns:c16="http://schemas.microsoft.com/office/drawing/2014/chart" uri="{C3380CC4-5D6E-409C-BE32-E72D297353CC}">
              <c16:uniqueId val="{00000003-9D30-43E7-BE7D-B4A650C86B88}"/>
            </c:ext>
          </c:extLst>
        </c:ser>
        <c:ser>
          <c:idx val="3"/>
          <c:order val="3"/>
          <c:tx>
            <c:strRef>
              <c:f>SR_B5!$L$1</c:f>
              <c:strCache>
                <c:ptCount val="1"/>
                <c:pt idx="0">
                  <c:v>Q3-Q2_All</c:v>
                </c:pt>
              </c:strCache>
            </c:strRef>
          </c:tx>
          <c:spPr>
            <a:solidFill>
              <a:schemeClr val="accent4"/>
            </a:solidFill>
            <a:ln>
              <a:noFill/>
            </a:ln>
            <a:effectLst/>
          </c:spPr>
          <c:invertIfNegative val="0"/>
          <c:errBars>
            <c:errBarType val="plus"/>
            <c:errValType val="cust"/>
            <c:noEndCap val="0"/>
            <c:plus>
              <c:numRef>
                <c:f>SR_B5!$M$2:$M$18</c:f>
                <c:numCache>
                  <c:formatCode>General</c:formatCode>
                  <c:ptCount val="17"/>
                  <c:pt idx="0">
                    <c:v>4.6750000000028702E-4</c:v>
                  </c:pt>
                  <c:pt idx="1">
                    <c:v>2.00750000000005E-3</c:v>
                  </c:pt>
                  <c:pt idx="2">
                    <c:v>5.03250000000005E-3</c:v>
                  </c:pt>
                  <c:pt idx="3">
                    <c:v>1.1000000000016501E-4</c:v>
                  </c:pt>
                  <c:pt idx="4">
                    <c:v>4.9500000000024503E-4</c:v>
                  </c:pt>
                  <c:pt idx="5">
                    <c:v>9.3500000000012995E-4</c:v>
                  </c:pt>
                  <c:pt idx="6">
                    <c:v>5.6650000000000303E-3</c:v>
                  </c:pt>
                  <c:pt idx="7">
                    <c:v>8.8000000000010195E-4</c:v>
                  </c:pt>
                  <c:pt idx="8">
                    <c:v>3.3275000000002599E-3</c:v>
                  </c:pt>
                  <c:pt idx="9">
                    <c:v>1.56749999999994E-3</c:v>
                  </c:pt>
                  <c:pt idx="10">
                    <c:v>6.8749999999995204E-4</c:v>
                  </c:pt>
                  <c:pt idx="11">
                    <c:v>3.4650000000000501E-3</c:v>
                  </c:pt>
                  <c:pt idx="12">
                    <c:v>1.26500000000018E-3</c:v>
                  </c:pt>
                  <c:pt idx="13">
                    <c:v>1.45750000000011E-3</c:v>
                  </c:pt>
                  <c:pt idx="14">
                    <c:v>1.40249999999997E-3</c:v>
                  </c:pt>
                  <c:pt idx="15">
                    <c:v>9.0750000000028297E-4</c:v>
                  </c:pt>
                  <c:pt idx="16">
                    <c:v>1.1000000000016501E-4</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SR_B5!$B$2:$B$18</c:f>
              <c:strCache>
                <c:ptCount val="17"/>
                <c:pt idx="0">
                  <c:v>LC08_008062_20210528</c:v>
                </c:pt>
                <c:pt idx="1">
                  <c:v>LC08_016026_20180512</c:v>
                </c:pt>
                <c:pt idx="2">
                  <c:v>LC08_028027_20191026</c:v>
                </c:pt>
                <c:pt idx="3">
                  <c:v>LC08_039037_20170611</c:v>
                </c:pt>
                <c:pt idx="4">
                  <c:v>LC08_039037_20170729</c:v>
                </c:pt>
                <c:pt idx="5">
                  <c:v>LC08_039037_20180817</c:v>
                </c:pt>
                <c:pt idx="6">
                  <c:v>LC08_041036_20190106</c:v>
                </c:pt>
                <c:pt idx="7">
                  <c:v>LC08_045032_20200901</c:v>
                </c:pt>
                <c:pt idx="8">
                  <c:v>LC08_113060_20210528</c:v>
                </c:pt>
                <c:pt idx="9">
                  <c:v>LC08_121013_20180512</c:v>
                </c:pt>
                <c:pt idx="10">
                  <c:v>LC08_125061_20190916</c:v>
                </c:pt>
                <c:pt idx="11">
                  <c:v>LC08_134011_20210531</c:v>
                </c:pt>
                <c:pt idx="12">
                  <c:v>LC08_144039_20180513</c:v>
                </c:pt>
                <c:pt idx="13">
                  <c:v>LC08_181058_20180516</c:v>
                </c:pt>
                <c:pt idx="14">
                  <c:v>LC09_006022_20220306</c:v>
                </c:pt>
                <c:pt idx="15">
                  <c:v>LC09_008062_20211230</c:v>
                </c:pt>
                <c:pt idx="16">
                  <c:v>LC09_172039_20220301</c:v>
                </c:pt>
              </c:strCache>
            </c:strRef>
          </c:cat>
          <c:val>
            <c:numRef>
              <c:f>SR_B5!$L$2:$L$18</c:f>
              <c:numCache>
                <c:formatCode>0.00E+00</c:formatCode>
                <c:ptCount val="17"/>
                <c:pt idx="0">
                  <c:v>8.2499999999929797E-5</c:v>
                </c:pt>
                <c:pt idx="1">
                  <c:v>2.7500000000013601E-5</c:v>
                </c:pt>
                <c:pt idx="2" formatCode="General">
                  <c:v>1.10000000000054E-4</c:v>
                </c:pt>
                <c:pt idx="3">
                  <c:v>2.74999999999581E-5</c:v>
                </c:pt>
                <c:pt idx="4" formatCode="General">
                  <c:v>1.3749999999990099E-4</c:v>
                </c:pt>
                <c:pt idx="5" formatCode="General">
                  <c:v>1.6499999999996999E-4</c:v>
                </c:pt>
                <c:pt idx="6" formatCode="General">
                  <c:v>1.6499999999996999E-4</c:v>
                </c:pt>
                <c:pt idx="7">
                  <c:v>8.2499999999985295E-5</c:v>
                </c:pt>
                <c:pt idx="8" formatCode="General">
                  <c:v>6.5999999999991001E-4</c:v>
                </c:pt>
                <c:pt idx="9">
                  <c:v>5.5000000000027202E-5</c:v>
                </c:pt>
                <c:pt idx="10" formatCode="General">
                  <c:v>1.6499999999996999E-4</c:v>
                </c:pt>
                <c:pt idx="11">
                  <c:v>2.7500000000013601E-5</c:v>
                </c:pt>
                <c:pt idx="12">
                  <c:v>5.5000000000027202E-5</c:v>
                </c:pt>
                <c:pt idx="13" formatCode="General">
                  <c:v>3.84999999999968E-4</c:v>
                </c:pt>
                <c:pt idx="14" formatCode="General">
                  <c:v>0</c:v>
                </c:pt>
                <c:pt idx="15" formatCode="General">
                  <c:v>2.19999999999997E-4</c:v>
                </c:pt>
                <c:pt idx="16">
                  <c:v>2.74999999999581E-5</c:v>
                </c:pt>
              </c:numCache>
            </c:numRef>
          </c:val>
          <c:extLst>
            <c:ext xmlns:c16="http://schemas.microsoft.com/office/drawing/2014/chart" uri="{C3380CC4-5D6E-409C-BE32-E72D297353CC}">
              <c16:uniqueId val="{00000004-9D30-43E7-BE7D-B4A650C86B88}"/>
            </c:ext>
          </c:extLst>
        </c:ser>
        <c:ser>
          <c:idx val="4"/>
          <c:order val="4"/>
          <c:tx>
            <c:strRef>
              <c:f>SR_B5!$M$1</c:f>
              <c:strCache>
                <c:ptCount val="1"/>
                <c:pt idx="0">
                  <c:v>MAX-Q3_All</c:v>
                </c:pt>
              </c:strCache>
            </c:strRef>
          </c:tx>
          <c:spPr>
            <a:noFill/>
            <a:ln>
              <a:noFill/>
            </a:ln>
            <a:effectLst/>
          </c:spPr>
          <c:invertIfNegative val="0"/>
          <c:cat>
            <c:strRef>
              <c:f>SR_B5!$B$2:$B$18</c:f>
              <c:strCache>
                <c:ptCount val="17"/>
                <c:pt idx="0">
                  <c:v>LC08_008062_20210528</c:v>
                </c:pt>
                <c:pt idx="1">
                  <c:v>LC08_016026_20180512</c:v>
                </c:pt>
                <c:pt idx="2">
                  <c:v>LC08_028027_20191026</c:v>
                </c:pt>
                <c:pt idx="3">
                  <c:v>LC08_039037_20170611</c:v>
                </c:pt>
                <c:pt idx="4">
                  <c:v>LC08_039037_20170729</c:v>
                </c:pt>
                <c:pt idx="5">
                  <c:v>LC08_039037_20180817</c:v>
                </c:pt>
                <c:pt idx="6">
                  <c:v>LC08_041036_20190106</c:v>
                </c:pt>
                <c:pt idx="7">
                  <c:v>LC08_045032_20200901</c:v>
                </c:pt>
                <c:pt idx="8">
                  <c:v>LC08_113060_20210528</c:v>
                </c:pt>
                <c:pt idx="9">
                  <c:v>LC08_121013_20180512</c:v>
                </c:pt>
                <c:pt idx="10">
                  <c:v>LC08_125061_20190916</c:v>
                </c:pt>
                <c:pt idx="11">
                  <c:v>LC08_134011_20210531</c:v>
                </c:pt>
                <c:pt idx="12">
                  <c:v>LC08_144039_20180513</c:v>
                </c:pt>
                <c:pt idx="13">
                  <c:v>LC08_181058_20180516</c:v>
                </c:pt>
                <c:pt idx="14">
                  <c:v>LC09_006022_20220306</c:v>
                </c:pt>
                <c:pt idx="15">
                  <c:v>LC09_008062_20211230</c:v>
                </c:pt>
                <c:pt idx="16">
                  <c:v>LC09_172039_20220301</c:v>
                </c:pt>
              </c:strCache>
            </c:strRef>
          </c:cat>
          <c:val>
            <c:numRef>
              <c:f>SR_B5!$M$2:$M$18</c:f>
              <c:numCache>
                <c:formatCode>General</c:formatCode>
                <c:ptCount val="17"/>
                <c:pt idx="0">
                  <c:v>4.6750000000028702E-4</c:v>
                </c:pt>
                <c:pt idx="1">
                  <c:v>2.00750000000005E-3</c:v>
                </c:pt>
                <c:pt idx="2">
                  <c:v>5.03250000000005E-3</c:v>
                </c:pt>
                <c:pt idx="3">
                  <c:v>1.1000000000016501E-4</c:v>
                </c:pt>
                <c:pt idx="4">
                  <c:v>4.9500000000024503E-4</c:v>
                </c:pt>
                <c:pt idx="5">
                  <c:v>9.3500000000012995E-4</c:v>
                </c:pt>
                <c:pt idx="6">
                  <c:v>5.6650000000000303E-3</c:v>
                </c:pt>
                <c:pt idx="7">
                  <c:v>8.8000000000010195E-4</c:v>
                </c:pt>
                <c:pt idx="8">
                  <c:v>3.3275000000002599E-3</c:v>
                </c:pt>
                <c:pt idx="9">
                  <c:v>1.56749999999994E-3</c:v>
                </c:pt>
                <c:pt idx="10">
                  <c:v>6.8749999999995204E-4</c:v>
                </c:pt>
                <c:pt idx="11">
                  <c:v>3.4650000000000501E-3</c:v>
                </c:pt>
                <c:pt idx="12">
                  <c:v>1.26500000000018E-3</c:v>
                </c:pt>
                <c:pt idx="13">
                  <c:v>1.45750000000011E-3</c:v>
                </c:pt>
                <c:pt idx="14">
                  <c:v>1.40249999999997E-3</c:v>
                </c:pt>
                <c:pt idx="15">
                  <c:v>9.0750000000028297E-4</c:v>
                </c:pt>
                <c:pt idx="16">
                  <c:v>1.1000000000016501E-4</c:v>
                </c:pt>
              </c:numCache>
            </c:numRef>
          </c:val>
          <c:extLst>
            <c:ext xmlns:c16="http://schemas.microsoft.com/office/drawing/2014/chart" uri="{C3380CC4-5D6E-409C-BE32-E72D297353CC}">
              <c16:uniqueId val="{00000005-9D30-43E7-BE7D-B4A650C86B88}"/>
            </c:ext>
          </c:extLst>
        </c:ser>
        <c:dLbls>
          <c:showLegendKey val="0"/>
          <c:showVal val="0"/>
          <c:showCatName val="0"/>
          <c:showSerName val="0"/>
          <c:showPercent val="0"/>
          <c:showBubbleSize val="0"/>
        </c:dLbls>
        <c:gapWidth val="150"/>
        <c:overlap val="100"/>
        <c:axId val="330969392"/>
        <c:axId val="330974968"/>
      </c:barChart>
      <c:lineChart>
        <c:grouping val="standard"/>
        <c:varyColors val="0"/>
        <c:ser>
          <c:idx val="6"/>
          <c:order val="6"/>
          <c:tx>
            <c:v>mean</c:v>
          </c:tx>
          <c:spPr>
            <a:ln w="28575" cap="rnd">
              <a:noFill/>
              <a:round/>
            </a:ln>
            <a:effectLst/>
          </c:spPr>
          <c:marker>
            <c:symbol val="x"/>
            <c:size val="5"/>
            <c:spPr>
              <a:noFill/>
              <a:ln w="9525">
                <a:solidFill>
                  <a:schemeClr val="accent1">
                    <a:lumMod val="60000"/>
                  </a:schemeClr>
                </a:solidFill>
              </a:ln>
              <a:effectLst/>
            </c:spPr>
          </c:marker>
          <c:val>
            <c:numRef>
              <c:f>SR_B5!$F$2:$F$18</c:f>
              <c:numCache>
                <c:formatCode>0.00E+00</c:formatCode>
                <c:ptCount val="17"/>
                <c:pt idx="0" formatCode="General">
                  <c:v>8.4102887459892698E-4</c:v>
                </c:pt>
                <c:pt idx="1">
                  <c:v>8.7115283942687297E-5</c:v>
                </c:pt>
                <c:pt idx="2" formatCode="General">
                  <c:v>3.7411893028958901E-4</c:v>
                </c:pt>
                <c:pt idx="3" formatCode="General">
                  <c:v>1.6019908207050399E-4</c:v>
                </c:pt>
                <c:pt idx="4" formatCode="General">
                  <c:v>6.5620443399931996E-4</c:v>
                </c:pt>
                <c:pt idx="5" formatCode="General">
                  <c:v>7.1950679724749195E-4</c:v>
                </c:pt>
                <c:pt idx="6" formatCode="General">
                  <c:v>3.8753141222766697E-4</c:v>
                </c:pt>
                <c:pt idx="7" formatCode="General">
                  <c:v>2.6801486800162301E-4</c:v>
                </c:pt>
                <c:pt idx="8" formatCode="General">
                  <c:v>3.6981944350372102E-4</c:v>
                </c:pt>
                <c:pt idx="9" formatCode="General">
                  <c:v>1.55830442305383E-4</c:v>
                </c:pt>
                <c:pt idx="10" formatCode="General">
                  <c:v>1.20146827740996E-3</c:v>
                </c:pt>
                <c:pt idx="11" formatCode="General">
                  <c:v>4.6801868450322001E-4</c:v>
                </c:pt>
                <c:pt idx="12" formatCode="General">
                  <c:v>1.73978264713409E-4</c:v>
                </c:pt>
                <c:pt idx="13" formatCode="General">
                  <c:v>1.7209409741008499E-3</c:v>
                </c:pt>
                <c:pt idx="14">
                  <c:v>2.1432196481028602E-5</c:v>
                </c:pt>
                <c:pt idx="15" formatCode="General">
                  <c:v>1.23929754986201E-3</c:v>
                </c:pt>
                <c:pt idx="16" formatCode="General">
                  <c:v>2.6620341021197101E-4</c:v>
                </c:pt>
              </c:numCache>
            </c:numRef>
          </c:val>
          <c:smooth val="0"/>
          <c:extLst>
            <c:ext xmlns:c16="http://schemas.microsoft.com/office/drawing/2014/chart" uri="{C3380CC4-5D6E-409C-BE32-E72D297353CC}">
              <c16:uniqueId val="{00000006-9D30-43E7-BE7D-B4A650C86B88}"/>
            </c:ext>
          </c:extLst>
        </c:ser>
        <c:dLbls>
          <c:showLegendKey val="0"/>
          <c:showVal val="0"/>
          <c:showCatName val="0"/>
          <c:showSerName val="0"/>
          <c:showPercent val="0"/>
          <c:showBubbleSize val="0"/>
        </c:dLbls>
        <c:marker val="1"/>
        <c:smooth val="0"/>
        <c:axId val="706063432"/>
        <c:axId val="706063760"/>
      </c:lineChart>
      <c:catAx>
        <c:axId val="70606343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6063760"/>
        <c:crosses val="autoZero"/>
        <c:auto val="1"/>
        <c:lblAlgn val="ctr"/>
        <c:lblOffset val="100"/>
        <c:noMultiLvlLbl val="0"/>
      </c:catAx>
      <c:valAx>
        <c:axId val="706063760"/>
        <c:scaling>
          <c:orientation val="minMax"/>
          <c:max val="1.0000000000000002E-2"/>
          <c:min val="-2.0000000000000004E-2"/>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6063432"/>
        <c:crosses val="autoZero"/>
        <c:crossBetween val="between"/>
      </c:valAx>
      <c:valAx>
        <c:axId val="330974968"/>
        <c:scaling>
          <c:orientation val="minMax"/>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0969392"/>
        <c:crosses val="max"/>
        <c:crossBetween val="between"/>
      </c:valAx>
      <c:catAx>
        <c:axId val="330969392"/>
        <c:scaling>
          <c:orientation val="minMax"/>
        </c:scaling>
        <c:delete val="1"/>
        <c:axPos val="b"/>
        <c:numFmt formatCode="General" sourceLinked="1"/>
        <c:majorTickMark val="out"/>
        <c:minorTickMark val="none"/>
        <c:tickLblPos val="nextTo"/>
        <c:crossAx val="330974968"/>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Band</a:t>
            </a:r>
            <a:r>
              <a:rPr lang="en-US" baseline="0" dirty="0"/>
              <a:t> 06</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5"/>
          <c:order val="5"/>
          <c:tx>
            <c:strRef>
              <c:f>SR_B6!$N$1</c:f>
              <c:strCache>
                <c:ptCount val="1"/>
                <c:pt idx="0">
                  <c:v>Dummy</c:v>
                </c:pt>
              </c:strCache>
            </c:strRef>
          </c:tx>
          <c:spPr>
            <a:noFill/>
            <a:ln>
              <a:noFill/>
            </a:ln>
            <a:effectLst/>
          </c:spPr>
          <c:invertIfNegative val="0"/>
          <c:cat>
            <c:strRef>
              <c:f>SR_B6!$B$2:$B$18</c:f>
              <c:strCache>
                <c:ptCount val="17"/>
                <c:pt idx="0">
                  <c:v>LC08_008062_20210528</c:v>
                </c:pt>
                <c:pt idx="1">
                  <c:v>LC08_016026_20180512</c:v>
                </c:pt>
                <c:pt idx="2">
                  <c:v>LC08_028027_20191026</c:v>
                </c:pt>
                <c:pt idx="3">
                  <c:v>LC08_039037_20170611</c:v>
                </c:pt>
                <c:pt idx="4">
                  <c:v>LC08_039037_20170729</c:v>
                </c:pt>
                <c:pt idx="5">
                  <c:v>LC08_039037_20180817</c:v>
                </c:pt>
                <c:pt idx="6">
                  <c:v>LC08_041036_20190106</c:v>
                </c:pt>
                <c:pt idx="7">
                  <c:v>LC08_045032_20200901</c:v>
                </c:pt>
                <c:pt idx="8">
                  <c:v>LC08_113060_20210528</c:v>
                </c:pt>
                <c:pt idx="9">
                  <c:v>LC08_121013_20180512</c:v>
                </c:pt>
                <c:pt idx="10">
                  <c:v>LC08_125061_20190916</c:v>
                </c:pt>
                <c:pt idx="11">
                  <c:v>LC08_134011_20210531</c:v>
                </c:pt>
                <c:pt idx="12">
                  <c:v>LC08_144039_20180513</c:v>
                </c:pt>
                <c:pt idx="13">
                  <c:v>LC08_181058_20180516</c:v>
                </c:pt>
                <c:pt idx="14">
                  <c:v>LC09_006022_20220306</c:v>
                </c:pt>
                <c:pt idx="15">
                  <c:v>LC09_008062_20211230</c:v>
                </c:pt>
                <c:pt idx="16">
                  <c:v>LC09_172039_20220301</c:v>
                </c:pt>
              </c:strCache>
            </c:strRef>
          </c:cat>
          <c:val>
            <c:numRef>
              <c:f>SR_B6!$N$2:$N$18</c:f>
              <c:numCache>
                <c:formatCode>General</c:formatCode>
                <c:ptCount val="17"/>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numCache>
            </c:numRef>
          </c:val>
          <c:extLst>
            <c:ext xmlns:c16="http://schemas.microsoft.com/office/drawing/2014/chart" uri="{C3380CC4-5D6E-409C-BE32-E72D297353CC}">
              <c16:uniqueId val="{00000000-D721-4206-88D6-F76834BCAC92}"/>
            </c:ext>
          </c:extLst>
        </c:ser>
        <c:dLbls>
          <c:showLegendKey val="0"/>
          <c:showVal val="0"/>
          <c:showCatName val="0"/>
          <c:showSerName val="0"/>
          <c:showPercent val="0"/>
          <c:showBubbleSize val="0"/>
        </c:dLbls>
        <c:gapWidth val="150"/>
        <c:overlap val="100"/>
        <c:axId val="703219056"/>
        <c:axId val="703216432"/>
      </c:barChart>
      <c:barChart>
        <c:barDir val="col"/>
        <c:grouping val="stacked"/>
        <c:varyColors val="0"/>
        <c:ser>
          <c:idx val="0"/>
          <c:order val="0"/>
          <c:tx>
            <c:strRef>
              <c:f>SR_B6!$I$1</c:f>
              <c:strCache>
                <c:ptCount val="1"/>
                <c:pt idx="0">
                  <c:v>.02+MIN</c:v>
                </c:pt>
              </c:strCache>
            </c:strRef>
          </c:tx>
          <c:spPr>
            <a:noFill/>
            <a:ln>
              <a:noFill/>
            </a:ln>
            <a:effectLst/>
          </c:spPr>
          <c:invertIfNegative val="0"/>
          <c:cat>
            <c:strRef>
              <c:f>SR_B6!$B$2:$B$18</c:f>
              <c:strCache>
                <c:ptCount val="17"/>
                <c:pt idx="0">
                  <c:v>LC08_008062_20210528</c:v>
                </c:pt>
                <c:pt idx="1">
                  <c:v>LC08_016026_20180512</c:v>
                </c:pt>
                <c:pt idx="2">
                  <c:v>LC08_028027_20191026</c:v>
                </c:pt>
                <c:pt idx="3">
                  <c:v>LC08_039037_20170611</c:v>
                </c:pt>
                <c:pt idx="4">
                  <c:v>LC08_039037_20170729</c:v>
                </c:pt>
                <c:pt idx="5">
                  <c:v>LC08_039037_20180817</c:v>
                </c:pt>
                <c:pt idx="6">
                  <c:v>LC08_041036_20190106</c:v>
                </c:pt>
                <c:pt idx="7">
                  <c:v>LC08_045032_20200901</c:v>
                </c:pt>
                <c:pt idx="8">
                  <c:v>LC08_113060_20210528</c:v>
                </c:pt>
                <c:pt idx="9">
                  <c:v>LC08_121013_20180512</c:v>
                </c:pt>
                <c:pt idx="10">
                  <c:v>LC08_125061_20190916</c:v>
                </c:pt>
                <c:pt idx="11">
                  <c:v>LC08_134011_20210531</c:v>
                </c:pt>
                <c:pt idx="12">
                  <c:v>LC08_144039_20180513</c:v>
                </c:pt>
                <c:pt idx="13">
                  <c:v>LC08_181058_20180516</c:v>
                </c:pt>
                <c:pt idx="14">
                  <c:v>LC09_006022_20220306</c:v>
                </c:pt>
                <c:pt idx="15">
                  <c:v>LC09_008062_20211230</c:v>
                </c:pt>
                <c:pt idx="16">
                  <c:v>LC09_172039_20220301</c:v>
                </c:pt>
              </c:strCache>
            </c:strRef>
          </c:cat>
          <c:val>
            <c:numRef>
              <c:f>SR_B6!$I$2:$I$18</c:f>
              <c:numCache>
                <c:formatCode>General</c:formatCode>
                <c:ptCount val="17"/>
                <c:pt idx="0">
                  <c:v>1.9972499999999987E-2</c:v>
                </c:pt>
                <c:pt idx="1">
                  <c:v>1.9422499999999992E-2</c:v>
                </c:pt>
                <c:pt idx="2">
                  <c:v>1.9367499999999965E-2</c:v>
                </c:pt>
                <c:pt idx="3">
                  <c:v>2.0027499999999959E-2</c:v>
                </c:pt>
                <c:pt idx="4">
                  <c:v>2.0054999999999972E-2</c:v>
                </c:pt>
                <c:pt idx="5">
                  <c:v>0.02</c:v>
                </c:pt>
                <c:pt idx="6">
                  <c:v>1.9009999999999899E-2</c:v>
                </c:pt>
                <c:pt idx="7">
                  <c:v>1.9862499999999877E-2</c:v>
                </c:pt>
                <c:pt idx="8">
                  <c:v>1.9092499999999939E-2</c:v>
                </c:pt>
                <c:pt idx="9">
                  <c:v>1.9504999999999866E-2</c:v>
                </c:pt>
                <c:pt idx="10">
                  <c:v>1.9780000000000002E-2</c:v>
                </c:pt>
                <c:pt idx="11">
                  <c:v>1.9862499999999877E-2</c:v>
                </c:pt>
                <c:pt idx="12">
                  <c:v>1.9559999999999782E-2</c:v>
                </c:pt>
                <c:pt idx="13">
                  <c:v>1.9257499999999993E-2</c:v>
                </c:pt>
                <c:pt idx="14">
                  <c:v>1.9532499999999991E-2</c:v>
                </c:pt>
                <c:pt idx="15">
                  <c:v>1.9972499999999987E-2</c:v>
                </c:pt>
                <c:pt idx="16">
                  <c:v>2.0109999999999999E-2</c:v>
                </c:pt>
              </c:numCache>
            </c:numRef>
          </c:val>
          <c:extLst>
            <c:ext xmlns:c16="http://schemas.microsoft.com/office/drawing/2014/chart" uri="{C3380CC4-5D6E-409C-BE32-E72D297353CC}">
              <c16:uniqueId val="{00000001-D721-4206-88D6-F76834BCAC92}"/>
            </c:ext>
          </c:extLst>
        </c:ser>
        <c:ser>
          <c:idx val="1"/>
          <c:order val="1"/>
          <c:tx>
            <c:strRef>
              <c:f>SR_B6!$J$1</c:f>
              <c:strCache>
                <c:ptCount val="1"/>
                <c:pt idx="0">
                  <c:v>Q1-MIN_All</c:v>
                </c:pt>
              </c:strCache>
            </c:strRef>
          </c:tx>
          <c:spPr>
            <a:noFill/>
            <a:ln>
              <a:noFill/>
            </a:ln>
            <a:effectLst/>
          </c:spPr>
          <c:invertIfNegative val="0"/>
          <c:errBars>
            <c:errBarType val="minus"/>
            <c:errValType val="cust"/>
            <c:noEndCap val="0"/>
            <c:plus>
              <c:numLit>
                <c:formatCode>General</c:formatCode>
                <c:ptCount val="1"/>
                <c:pt idx="0">
                  <c:v>1</c:v>
                </c:pt>
              </c:numLit>
            </c:plus>
            <c:minus>
              <c:numRef>
                <c:f>SR_B6!$J$2:$J$18</c:f>
                <c:numCache>
                  <c:formatCode>General</c:formatCode>
                  <c:ptCount val="17"/>
                  <c:pt idx="0">
                    <c:v>3.8500000000002399E-4</c:v>
                  </c:pt>
                  <c:pt idx="1">
                    <c:v>5.7750000000000802E-4</c:v>
                  </c:pt>
                  <c:pt idx="2">
                    <c:v>7.9750000000000599E-4</c:v>
                  </c:pt>
                  <c:pt idx="3">
                    <c:v>1.10000000000054E-4</c:v>
                  </c:pt>
                  <c:pt idx="4">
                    <c:v>5.7750000000006396E-4</c:v>
                  </c:pt>
                  <c:pt idx="5">
                    <c:v>6.8750000000000701E-4</c:v>
                  </c:pt>
                  <c:pt idx="6">
                    <c:v>1.1000000000001E-3</c:v>
                  </c:pt>
                  <c:pt idx="7">
                    <c:v>2.4750000000012203E-4</c:v>
                  </c:pt>
                  <c:pt idx="8">
                    <c:v>9.3500000000004604E-4</c:v>
                  </c:pt>
                  <c:pt idx="9">
                    <c:v>5.2250000000014698E-4</c:v>
                  </c:pt>
                  <c:pt idx="10">
                    <c:v>7.1500000000002096E-4</c:v>
                  </c:pt>
                  <c:pt idx="11">
                    <c:v>2.7500000000013598E-4</c:v>
                  </c:pt>
                  <c:pt idx="12">
                    <c:v>4.9500000000024503E-4</c:v>
                  </c:pt>
                  <c:pt idx="13">
                    <c:v>1.37499999999998E-3</c:v>
                  </c:pt>
                  <c:pt idx="14">
                    <c:v>4.6750000000000898E-4</c:v>
                  </c:pt>
                  <c:pt idx="15">
                    <c:v>4.9500000000002298E-4</c:v>
                  </c:pt>
                  <c:pt idx="16">
                    <c:v>1.6500000000002599E-4</c:v>
                  </c:pt>
                </c:numCache>
              </c:numRef>
            </c:minus>
            <c:spPr>
              <a:noFill/>
              <a:ln w="9525" cap="flat" cmpd="sng" algn="ctr">
                <a:solidFill>
                  <a:schemeClr val="tx1">
                    <a:lumMod val="65000"/>
                    <a:lumOff val="35000"/>
                  </a:schemeClr>
                </a:solidFill>
                <a:round/>
              </a:ln>
              <a:effectLst/>
            </c:spPr>
          </c:errBars>
          <c:cat>
            <c:strRef>
              <c:f>SR_B6!$B$2:$B$18</c:f>
              <c:strCache>
                <c:ptCount val="17"/>
                <c:pt idx="0">
                  <c:v>LC08_008062_20210528</c:v>
                </c:pt>
                <c:pt idx="1">
                  <c:v>LC08_016026_20180512</c:v>
                </c:pt>
                <c:pt idx="2">
                  <c:v>LC08_028027_20191026</c:v>
                </c:pt>
                <c:pt idx="3">
                  <c:v>LC08_039037_20170611</c:v>
                </c:pt>
                <c:pt idx="4">
                  <c:v>LC08_039037_20170729</c:v>
                </c:pt>
                <c:pt idx="5">
                  <c:v>LC08_039037_20180817</c:v>
                </c:pt>
                <c:pt idx="6">
                  <c:v>LC08_041036_20190106</c:v>
                </c:pt>
                <c:pt idx="7">
                  <c:v>LC08_045032_20200901</c:v>
                </c:pt>
                <c:pt idx="8">
                  <c:v>LC08_113060_20210528</c:v>
                </c:pt>
                <c:pt idx="9">
                  <c:v>LC08_121013_20180512</c:v>
                </c:pt>
                <c:pt idx="10">
                  <c:v>LC08_125061_20190916</c:v>
                </c:pt>
                <c:pt idx="11">
                  <c:v>LC08_134011_20210531</c:v>
                </c:pt>
                <c:pt idx="12">
                  <c:v>LC08_144039_20180513</c:v>
                </c:pt>
                <c:pt idx="13">
                  <c:v>LC08_181058_20180516</c:v>
                </c:pt>
                <c:pt idx="14">
                  <c:v>LC09_006022_20220306</c:v>
                </c:pt>
                <c:pt idx="15">
                  <c:v>LC09_008062_20211230</c:v>
                </c:pt>
                <c:pt idx="16">
                  <c:v>LC09_172039_20220301</c:v>
                </c:pt>
              </c:strCache>
            </c:strRef>
          </c:cat>
          <c:val>
            <c:numRef>
              <c:f>SR_B6!$J$2:$J$18</c:f>
              <c:numCache>
                <c:formatCode>General</c:formatCode>
                <c:ptCount val="17"/>
                <c:pt idx="0">
                  <c:v>3.8500000000002399E-4</c:v>
                </c:pt>
                <c:pt idx="1">
                  <c:v>5.7750000000000802E-4</c:v>
                </c:pt>
                <c:pt idx="2">
                  <c:v>7.9750000000000599E-4</c:v>
                </c:pt>
                <c:pt idx="3">
                  <c:v>1.10000000000054E-4</c:v>
                </c:pt>
                <c:pt idx="4">
                  <c:v>5.7750000000006396E-4</c:v>
                </c:pt>
                <c:pt idx="5">
                  <c:v>6.8750000000000701E-4</c:v>
                </c:pt>
                <c:pt idx="6">
                  <c:v>1.1000000000001E-3</c:v>
                </c:pt>
                <c:pt idx="7">
                  <c:v>2.4750000000012203E-4</c:v>
                </c:pt>
                <c:pt idx="8">
                  <c:v>9.3500000000004604E-4</c:v>
                </c:pt>
                <c:pt idx="9">
                  <c:v>5.2250000000014698E-4</c:v>
                </c:pt>
                <c:pt idx="10">
                  <c:v>7.1500000000002096E-4</c:v>
                </c:pt>
                <c:pt idx="11">
                  <c:v>2.7500000000013598E-4</c:v>
                </c:pt>
                <c:pt idx="12">
                  <c:v>4.9500000000024503E-4</c:v>
                </c:pt>
                <c:pt idx="13">
                  <c:v>1.37499999999998E-3</c:v>
                </c:pt>
                <c:pt idx="14">
                  <c:v>4.6750000000000898E-4</c:v>
                </c:pt>
                <c:pt idx="15">
                  <c:v>4.9500000000002298E-4</c:v>
                </c:pt>
                <c:pt idx="16">
                  <c:v>1.6500000000002599E-4</c:v>
                </c:pt>
              </c:numCache>
            </c:numRef>
          </c:val>
          <c:extLst>
            <c:ext xmlns:c16="http://schemas.microsoft.com/office/drawing/2014/chart" uri="{C3380CC4-5D6E-409C-BE32-E72D297353CC}">
              <c16:uniqueId val="{00000002-D721-4206-88D6-F76834BCAC92}"/>
            </c:ext>
          </c:extLst>
        </c:ser>
        <c:ser>
          <c:idx val="2"/>
          <c:order val="2"/>
          <c:tx>
            <c:strRef>
              <c:f>SR_B6!$K$1</c:f>
              <c:strCache>
                <c:ptCount val="1"/>
                <c:pt idx="0">
                  <c:v>Q2-Q1_All</c:v>
                </c:pt>
              </c:strCache>
            </c:strRef>
          </c:tx>
          <c:spPr>
            <a:solidFill>
              <a:schemeClr val="accent3"/>
            </a:solidFill>
            <a:ln>
              <a:noFill/>
            </a:ln>
            <a:effectLst/>
          </c:spPr>
          <c:invertIfNegative val="0"/>
          <c:cat>
            <c:strRef>
              <c:f>SR_B6!$B$2:$B$18</c:f>
              <c:strCache>
                <c:ptCount val="17"/>
                <c:pt idx="0">
                  <c:v>LC08_008062_20210528</c:v>
                </c:pt>
                <c:pt idx="1">
                  <c:v>LC08_016026_20180512</c:v>
                </c:pt>
                <c:pt idx="2">
                  <c:v>LC08_028027_20191026</c:v>
                </c:pt>
                <c:pt idx="3">
                  <c:v>LC08_039037_20170611</c:v>
                </c:pt>
                <c:pt idx="4">
                  <c:v>LC08_039037_20170729</c:v>
                </c:pt>
                <c:pt idx="5">
                  <c:v>LC08_039037_20180817</c:v>
                </c:pt>
                <c:pt idx="6">
                  <c:v>LC08_041036_20190106</c:v>
                </c:pt>
                <c:pt idx="7">
                  <c:v>LC08_045032_20200901</c:v>
                </c:pt>
                <c:pt idx="8">
                  <c:v>LC08_113060_20210528</c:v>
                </c:pt>
                <c:pt idx="9">
                  <c:v>LC08_121013_20180512</c:v>
                </c:pt>
                <c:pt idx="10">
                  <c:v>LC08_125061_20190916</c:v>
                </c:pt>
                <c:pt idx="11">
                  <c:v>LC08_134011_20210531</c:v>
                </c:pt>
                <c:pt idx="12">
                  <c:v>LC08_144039_20180513</c:v>
                </c:pt>
                <c:pt idx="13">
                  <c:v>LC08_181058_20180516</c:v>
                </c:pt>
                <c:pt idx="14">
                  <c:v>LC09_006022_20220306</c:v>
                </c:pt>
                <c:pt idx="15">
                  <c:v>LC09_008062_20211230</c:v>
                </c:pt>
                <c:pt idx="16">
                  <c:v>LC09_172039_20220301</c:v>
                </c:pt>
              </c:strCache>
            </c:strRef>
          </c:cat>
          <c:val>
            <c:numRef>
              <c:f>SR_B6!$K$2:$K$18</c:f>
              <c:numCache>
                <c:formatCode>0.00E+00</c:formatCode>
                <c:ptCount val="17"/>
                <c:pt idx="0">
                  <c:v>2.7500000000013601E-5</c:v>
                </c:pt>
                <c:pt idx="1">
                  <c:v>2.7500000000013601E-5</c:v>
                </c:pt>
                <c:pt idx="2">
                  <c:v>8.2499999999985295E-5</c:v>
                </c:pt>
                <c:pt idx="3">
                  <c:v>5.49999999999162E-5</c:v>
                </c:pt>
                <c:pt idx="4" formatCode="General">
                  <c:v>1.6499999999996999E-4</c:v>
                </c:pt>
                <c:pt idx="5" formatCode="General">
                  <c:v>1.6500000000002599E-4</c:v>
                </c:pt>
                <c:pt idx="6" formatCode="General">
                  <c:v>1.3749999999995699E-4</c:v>
                </c:pt>
                <c:pt idx="7">
                  <c:v>5.5000000000027202E-5</c:v>
                </c:pt>
                <c:pt idx="8">
                  <c:v>2.7500000000013601E-5</c:v>
                </c:pt>
                <c:pt idx="9">
                  <c:v>2.74999999999581E-5</c:v>
                </c:pt>
                <c:pt idx="10" formatCode="General">
                  <c:v>1.09999999999998E-4</c:v>
                </c:pt>
                <c:pt idx="11">
                  <c:v>2.7500000000013601E-5</c:v>
                </c:pt>
                <c:pt idx="12">
                  <c:v>5.4999999999971698E-5</c:v>
                </c:pt>
                <c:pt idx="13" formatCode="General">
                  <c:v>1.6500000000002599E-4</c:v>
                </c:pt>
                <c:pt idx="14" formatCode="General">
                  <c:v>0</c:v>
                </c:pt>
                <c:pt idx="15" formatCode="General">
                  <c:v>1.09999999999943E-4</c:v>
                </c:pt>
                <c:pt idx="16">
                  <c:v>5.5000000000027202E-5</c:v>
                </c:pt>
              </c:numCache>
            </c:numRef>
          </c:val>
          <c:extLst>
            <c:ext xmlns:c16="http://schemas.microsoft.com/office/drawing/2014/chart" uri="{C3380CC4-5D6E-409C-BE32-E72D297353CC}">
              <c16:uniqueId val="{00000003-D721-4206-88D6-F76834BCAC92}"/>
            </c:ext>
          </c:extLst>
        </c:ser>
        <c:ser>
          <c:idx val="3"/>
          <c:order val="3"/>
          <c:tx>
            <c:strRef>
              <c:f>SR_B6!$L$1</c:f>
              <c:strCache>
                <c:ptCount val="1"/>
                <c:pt idx="0">
                  <c:v>Q3-Q2_All</c:v>
                </c:pt>
              </c:strCache>
            </c:strRef>
          </c:tx>
          <c:spPr>
            <a:solidFill>
              <a:schemeClr val="accent4"/>
            </a:solidFill>
            <a:ln>
              <a:noFill/>
            </a:ln>
            <a:effectLst/>
          </c:spPr>
          <c:invertIfNegative val="0"/>
          <c:errBars>
            <c:errBarType val="plus"/>
            <c:errValType val="cust"/>
            <c:noEndCap val="0"/>
            <c:plus>
              <c:numRef>
                <c:f>SR_B6!$M$2:$M$18</c:f>
                <c:numCache>
                  <c:formatCode>General</c:formatCode>
                  <c:ptCount val="17"/>
                  <c:pt idx="0">
                    <c:v>4.1250000000003702E-4</c:v>
                  </c:pt>
                  <c:pt idx="1">
                    <c:v>6.0500000000007705E-4</c:v>
                  </c:pt>
                  <c:pt idx="2">
                    <c:v>8.2500000000002005E-4</c:v>
                  </c:pt>
                  <c:pt idx="3">
                    <c:v>1.1000000000016501E-4</c:v>
                  </c:pt>
                  <c:pt idx="4">
                    <c:v>5.5000000000005001E-4</c:v>
                  </c:pt>
                  <c:pt idx="5">
                    <c:v>6.6000000000010495E-4</c:v>
                  </c:pt>
                  <c:pt idx="6">
                    <c:v>1.10000000000021E-3</c:v>
                  </c:pt>
                  <c:pt idx="7">
                    <c:v>2.75000000000191E-4</c:v>
                  </c:pt>
                  <c:pt idx="8">
                    <c:v>1.0175000000001099E-3</c:v>
                  </c:pt>
                  <c:pt idx="9">
                    <c:v>5.2250000000020303E-4</c:v>
                  </c:pt>
                  <c:pt idx="10">
                    <c:v>8.2500000000007502E-4</c:v>
                  </c:pt>
                  <c:pt idx="11">
                    <c:v>3.3000000000016301E-4</c:v>
                  </c:pt>
                  <c:pt idx="12">
                    <c:v>5.4999999999999396E-4</c:v>
                  </c:pt>
                  <c:pt idx="13">
                    <c:v>1.43000000000004E-3</c:v>
                  </c:pt>
                  <c:pt idx="14">
                    <c:v>4.9500000000002298E-4</c:v>
                  </c:pt>
                  <c:pt idx="15">
                    <c:v>9.3500000000007401E-4</c:v>
                  </c:pt>
                  <c:pt idx="16">
                    <c:v>1.6500000000019201E-4</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SR_B6!$B$2:$B$18</c:f>
              <c:strCache>
                <c:ptCount val="17"/>
                <c:pt idx="0">
                  <c:v>LC08_008062_20210528</c:v>
                </c:pt>
                <c:pt idx="1">
                  <c:v>LC08_016026_20180512</c:v>
                </c:pt>
                <c:pt idx="2">
                  <c:v>LC08_028027_20191026</c:v>
                </c:pt>
                <c:pt idx="3">
                  <c:v>LC08_039037_20170611</c:v>
                </c:pt>
                <c:pt idx="4">
                  <c:v>LC08_039037_20170729</c:v>
                </c:pt>
                <c:pt idx="5">
                  <c:v>LC08_039037_20180817</c:v>
                </c:pt>
                <c:pt idx="6">
                  <c:v>LC08_041036_20190106</c:v>
                </c:pt>
                <c:pt idx="7">
                  <c:v>LC08_045032_20200901</c:v>
                </c:pt>
                <c:pt idx="8">
                  <c:v>LC08_113060_20210528</c:v>
                </c:pt>
                <c:pt idx="9">
                  <c:v>LC08_121013_20180512</c:v>
                </c:pt>
                <c:pt idx="10">
                  <c:v>LC08_125061_20190916</c:v>
                </c:pt>
                <c:pt idx="11">
                  <c:v>LC08_134011_20210531</c:v>
                </c:pt>
                <c:pt idx="12">
                  <c:v>LC08_144039_20180513</c:v>
                </c:pt>
                <c:pt idx="13">
                  <c:v>LC08_181058_20180516</c:v>
                </c:pt>
                <c:pt idx="14">
                  <c:v>LC09_006022_20220306</c:v>
                </c:pt>
                <c:pt idx="15">
                  <c:v>LC09_008062_20211230</c:v>
                </c:pt>
                <c:pt idx="16">
                  <c:v>LC09_172039_20220301</c:v>
                </c:pt>
              </c:strCache>
            </c:strRef>
          </c:cat>
          <c:val>
            <c:numRef>
              <c:f>SR_B6!$L$2:$L$18</c:f>
              <c:numCache>
                <c:formatCode>0.00E+00</c:formatCode>
                <c:ptCount val="17"/>
                <c:pt idx="0">
                  <c:v>5.4999999999971698E-5</c:v>
                </c:pt>
                <c:pt idx="1">
                  <c:v>2.7500000000013601E-5</c:v>
                </c:pt>
                <c:pt idx="2">
                  <c:v>8.2500000000040806E-5</c:v>
                </c:pt>
                <c:pt idx="3">
                  <c:v>2.7500000000069099E-5</c:v>
                </c:pt>
                <c:pt idx="4" formatCode="General">
                  <c:v>1.6499999999996999E-4</c:v>
                </c:pt>
                <c:pt idx="5" formatCode="General">
                  <c:v>1.92499999999928E-4</c:v>
                </c:pt>
                <c:pt idx="6" formatCode="General">
                  <c:v>1.3750000000001199E-4</c:v>
                </c:pt>
                <c:pt idx="7">
                  <c:v>8.2499999999985295E-5</c:v>
                </c:pt>
                <c:pt idx="8" formatCode="General">
                  <c:v>3.0250000000001098E-4</c:v>
                </c:pt>
                <c:pt idx="9">
                  <c:v>2.7500000000013601E-5</c:v>
                </c:pt>
                <c:pt idx="10" formatCode="General">
                  <c:v>1.09999999999998E-4</c:v>
                </c:pt>
                <c:pt idx="11">
                  <c:v>2.7500000000013601E-5</c:v>
                </c:pt>
                <c:pt idx="12">
                  <c:v>5.5000000000082699E-5</c:v>
                </c:pt>
                <c:pt idx="13" formatCode="General">
                  <c:v>6.8749999999995204E-4</c:v>
                </c:pt>
                <c:pt idx="14" formatCode="General">
                  <c:v>0</c:v>
                </c:pt>
                <c:pt idx="15" formatCode="General">
                  <c:v>3.8500000000007902E-4</c:v>
                </c:pt>
                <c:pt idx="16">
                  <c:v>5.4999999999805198E-5</c:v>
                </c:pt>
              </c:numCache>
            </c:numRef>
          </c:val>
          <c:extLst>
            <c:ext xmlns:c16="http://schemas.microsoft.com/office/drawing/2014/chart" uri="{C3380CC4-5D6E-409C-BE32-E72D297353CC}">
              <c16:uniqueId val="{00000004-D721-4206-88D6-F76834BCAC92}"/>
            </c:ext>
          </c:extLst>
        </c:ser>
        <c:ser>
          <c:idx val="4"/>
          <c:order val="4"/>
          <c:tx>
            <c:strRef>
              <c:f>SR_B6!$M$1</c:f>
              <c:strCache>
                <c:ptCount val="1"/>
                <c:pt idx="0">
                  <c:v>MAX-Q3_All</c:v>
                </c:pt>
              </c:strCache>
            </c:strRef>
          </c:tx>
          <c:spPr>
            <a:noFill/>
            <a:ln>
              <a:noFill/>
            </a:ln>
            <a:effectLst/>
          </c:spPr>
          <c:invertIfNegative val="0"/>
          <c:cat>
            <c:strRef>
              <c:f>SR_B6!$B$2:$B$18</c:f>
              <c:strCache>
                <c:ptCount val="17"/>
                <c:pt idx="0">
                  <c:v>LC08_008062_20210528</c:v>
                </c:pt>
                <c:pt idx="1">
                  <c:v>LC08_016026_20180512</c:v>
                </c:pt>
                <c:pt idx="2">
                  <c:v>LC08_028027_20191026</c:v>
                </c:pt>
                <c:pt idx="3">
                  <c:v>LC08_039037_20170611</c:v>
                </c:pt>
                <c:pt idx="4">
                  <c:v>LC08_039037_20170729</c:v>
                </c:pt>
                <c:pt idx="5">
                  <c:v>LC08_039037_20180817</c:v>
                </c:pt>
                <c:pt idx="6">
                  <c:v>LC08_041036_20190106</c:v>
                </c:pt>
                <c:pt idx="7">
                  <c:v>LC08_045032_20200901</c:v>
                </c:pt>
                <c:pt idx="8">
                  <c:v>LC08_113060_20210528</c:v>
                </c:pt>
                <c:pt idx="9">
                  <c:v>LC08_121013_20180512</c:v>
                </c:pt>
                <c:pt idx="10">
                  <c:v>LC08_125061_20190916</c:v>
                </c:pt>
                <c:pt idx="11">
                  <c:v>LC08_134011_20210531</c:v>
                </c:pt>
                <c:pt idx="12">
                  <c:v>LC08_144039_20180513</c:v>
                </c:pt>
                <c:pt idx="13">
                  <c:v>LC08_181058_20180516</c:v>
                </c:pt>
                <c:pt idx="14">
                  <c:v>LC09_006022_20220306</c:v>
                </c:pt>
                <c:pt idx="15">
                  <c:v>LC09_008062_20211230</c:v>
                </c:pt>
                <c:pt idx="16">
                  <c:v>LC09_172039_20220301</c:v>
                </c:pt>
              </c:strCache>
            </c:strRef>
          </c:cat>
          <c:val>
            <c:numRef>
              <c:f>SR_B6!$M$2:$M$18</c:f>
              <c:numCache>
                <c:formatCode>General</c:formatCode>
                <c:ptCount val="17"/>
                <c:pt idx="0">
                  <c:v>4.1250000000003702E-4</c:v>
                </c:pt>
                <c:pt idx="1">
                  <c:v>6.0500000000007705E-4</c:v>
                </c:pt>
                <c:pt idx="2">
                  <c:v>8.2500000000002005E-4</c:v>
                </c:pt>
                <c:pt idx="3">
                  <c:v>1.1000000000016501E-4</c:v>
                </c:pt>
                <c:pt idx="4">
                  <c:v>5.5000000000005001E-4</c:v>
                </c:pt>
                <c:pt idx="5">
                  <c:v>6.6000000000010495E-4</c:v>
                </c:pt>
                <c:pt idx="6">
                  <c:v>1.10000000000021E-3</c:v>
                </c:pt>
                <c:pt idx="7">
                  <c:v>2.75000000000191E-4</c:v>
                </c:pt>
                <c:pt idx="8">
                  <c:v>1.0175000000001099E-3</c:v>
                </c:pt>
                <c:pt idx="9">
                  <c:v>5.2250000000020303E-4</c:v>
                </c:pt>
                <c:pt idx="10">
                  <c:v>8.2500000000007502E-4</c:v>
                </c:pt>
                <c:pt idx="11">
                  <c:v>3.3000000000016301E-4</c:v>
                </c:pt>
                <c:pt idx="12">
                  <c:v>5.4999999999999396E-4</c:v>
                </c:pt>
                <c:pt idx="13">
                  <c:v>1.43000000000004E-3</c:v>
                </c:pt>
                <c:pt idx="14">
                  <c:v>4.9500000000002298E-4</c:v>
                </c:pt>
                <c:pt idx="15">
                  <c:v>9.3500000000007401E-4</c:v>
                </c:pt>
                <c:pt idx="16">
                  <c:v>1.6500000000019201E-4</c:v>
                </c:pt>
              </c:numCache>
            </c:numRef>
          </c:val>
          <c:extLst>
            <c:ext xmlns:c16="http://schemas.microsoft.com/office/drawing/2014/chart" uri="{C3380CC4-5D6E-409C-BE32-E72D297353CC}">
              <c16:uniqueId val="{00000005-D721-4206-88D6-F76834BCAC92}"/>
            </c:ext>
          </c:extLst>
        </c:ser>
        <c:dLbls>
          <c:showLegendKey val="0"/>
          <c:showVal val="0"/>
          <c:showCatName val="0"/>
          <c:showSerName val="0"/>
          <c:showPercent val="0"/>
          <c:showBubbleSize val="0"/>
        </c:dLbls>
        <c:gapWidth val="150"/>
        <c:overlap val="100"/>
        <c:axId val="304804824"/>
        <c:axId val="304802528"/>
      </c:barChart>
      <c:lineChart>
        <c:grouping val="standard"/>
        <c:varyColors val="0"/>
        <c:ser>
          <c:idx val="6"/>
          <c:order val="6"/>
          <c:tx>
            <c:v>mean</c:v>
          </c:tx>
          <c:spPr>
            <a:ln w="28575" cap="rnd">
              <a:noFill/>
              <a:round/>
            </a:ln>
            <a:effectLst/>
          </c:spPr>
          <c:marker>
            <c:symbol val="x"/>
            <c:size val="5"/>
            <c:spPr>
              <a:noFill/>
              <a:ln w="9525">
                <a:solidFill>
                  <a:schemeClr val="accent1">
                    <a:lumMod val="60000"/>
                  </a:schemeClr>
                </a:solidFill>
              </a:ln>
              <a:effectLst/>
            </c:spPr>
          </c:marker>
          <c:val>
            <c:numRef>
              <c:f>SR_B6!$F$2:$F$18</c:f>
              <c:numCache>
                <c:formatCode>0.00E+00</c:formatCode>
                <c:ptCount val="17"/>
                <c:pt idx="0" formatCode="General">
                  <c:v>4.0906875443593902E-4</c:v>
                </c:pt>
                <c:pt idx="1">
                  <c:v>3.8502085540256598E-5</c:v>
                </c:pt>
                <c:pt idx="2" formatCode="General">
                  <c:v>2.5498557788364702E-4</c:v>
                </c:pt>
                <c:pt idx="3" formatCode="General">
                  <c:v>1.7807796796586901E-4</c:v>
                </c:pt>
                <c:pt idx="4" formatCode="General">
                  <c:v>7.7843069280340805E-4</c:v>
                </c:pt>
                <c:pt idx="5" formatCode="General">
                  <c:v>8.5045064470378904E-4</c:v>
                </c:pt>
                <c:pt idx="6" formatCode="General">
                  <c:v>2.47231829856922E-4</c:v>
                </c:pt>
                <c:pt idx="7" formatCode="General">
                  <c:v>1.8779428369703101E-4</c:v>
                </c:pt>
                <c:pt idx="8" formatCode="General">
                  <c:v>2.28465024144827E-4</c:v>
                </c:pt>
                <c:pt idx="9">
                  <c:v>5.4216282280372102E-5</c:v>
                </c:pt>
                <c:pt idx="10" formatCode="General">
                  <c:v>6.5908561373012001E-4</c:v>
                </c:pt>
                <c:pt idx="11" formatCode="General">
                  <c:v>1.9344897543584899E-4</c:v>
                </c:pt>
                <c:pt idx="12" formatCode="General">
                  <c:v>1.35976643764072E-4</c:v>
                </c:pt>
                <c:pt idx="13" formatCode="General">
                  <c:v>1.0816761386821801E-3</c:v>
                </c:pt>
                <c:pt idx="14">
                  <c:v>7.4364155161879596E-6</c:v>
                </c:pt>
                <c:pt idx="15" formatCode="General">
                  <c:v>7.5007068563352102E-4</c:v>
                </c:pt>
                <c:pt idx="16" formatCode="General">
                  <c:v>3.2262311216573798E-4</c:v>
                </c:pt>
              </c:numCache>
            </c:numRef>
          </c:val>
          <c:smooth val="0"/>
          <c:extLst>
            <c:ext xmlns:c16="http://schemas.microsoft.com/office/drawing/2014/chart" uri="{C3380CC4-5D6E-409C-BE32-E72D297353CC}">
              <c16:uniqueId val="{00000006-D721-4206-88D6-F76834BCAC92}"/>
            </c:ext>
          </c:extLst>
        </c:ser>
        <c:dLbls>
          <c:showLegendKey val="0"/>
          <c:showVal val="0"/>
          <c:showCatName val="0"/>
          <c:showSerName val="0"/>
          <c:showPercent val="0"/>
          <c:showBubbleSize val="0"/>
        </c:dLbls>
        <c:marker val="1"/>
        <c:smooth val="0"/>
        <c:axId val="703219056"/>
        <c:axId val="703216432"/>
      </c:lineChart>
      <c:catAx>
        <c:axId val="70321905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3216432"/>
        <c:crosses val="autoZero"/>
        <c:auto val="1"/>
        <c:lblAlgn val="ctr"/>
        <c:lblOffset val="100"/>
        <c:noMultiLvlLbl val="0"/>
      </c:catAx>
      <c:valAx>
        <c:axId val="703216432"/>
        <c:scaling>
          <c:orientation val="minMax"/>
          <c:max val="5.000000000000001E-3"/>
          <c:min val="-2.0000000000000004E-2"/>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3219056"/>
        <c:crosses val="autoZero"/>
        <c:crossBetween val="between"/>
      </c:valAx>
      <c:valAx>
        <c:axId val="304802528"/>
        <c:scaling>
          <c:orientation val="minMax"/>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4804824"/>
        <c:crosses val="max"/>
        <c:crossBetween val="between"/>
      </c:valAx>
      <c:catAx>
        <c:axId val="304804824"/>
        <c:scaling>
          <c:orientation val="minMax"/>
        </c:scaling>
        <c:delete val="1"/>
        <c:axPos val="b"/>
        <c:numFmt formatCode="General" sourceLinked="1"/>
        <c:majorTickMark val="out"/>
        <c:minorTickMark val="none"/>
        <c:tickLblPos val="nextTo"/>
        <c:crossAx val="304802528"/>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Band 07</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5"/>
          <c:order val="5"/>
          <c:tx>
            <c:strRef>
              <c:f>SR_B7!$N$1</c:f>
              <c:strCache>
                <c:ptCount val="1"/>
                <c:pt idx="0">
                  <c:v>Dummy</c:v>
                </c:pt>
              </c:strCache>
            </c:strRef>
          </c:tx>
          <c:spPr>
            <a:noFill/>
            <a:ln>
              <a:noFill/>
            </a:ln>
            <a:effectLst/>
          </c:spPr>
          <c:invertIfNegative val="0"/>
          <c:cat>
            <c:strRef>
              <c:f>SR_B7!$B$2:$B$18</c:f>
              <c:strCache>
                <c:ptCount val="17"/>
                <c:pt idx="0">
                  <c:v>LC08_008062_20210528</c:v>
                </c:pt>
                <c:pt idx="1">
                  <c:v>LC08_016026_20180512</c:v>
                </c:pt>
                <c:pt idx="2">
                  <c:v>LC08_028027_20191026</c:v>
                </c:pt>
                <c:pt idx="3">
                  <c:v>LC08_039037_20170611</c:v>
                </c:pt>
                <c:pt idx="4">
                  <c:v>LC08_039037_20170729</c:v>
                </c:pt>
                <c:pt idx="5">
                  <c:v>LC08_039037_20180817</c:v>
                </c:pt>
                <c:pt idx="6">
                  <c:v>LC08_041036_20190106</c:v>
                </c:pt>
                <c:pt idx="7">
                  <c:v>LC08_045032_20200901</c:v>
                </c:pt>
                <c:pt idx="8">
                  <c:v>LC08_113060_20210528</c:v>
                </c:pt>
                <c:pt idx="9">
                  <c:v>LC08_121013_20180512</c:v>
                </c:pt>
                <c:pt idx="10">
                  <c:v>LC08_125061_20190916</c:v>
                </c:pt>
                <c:pt idx="11">
                  <c:v>LC08_134011_20210531</c:v>
                </c:pt>
                <c:pt idx="12">
                  <c:v>LC08_144039_20180513</c:v>
                </c:pt>
                <c:pt idx="13">
                  <c:v>LC08_181058_20180516</c:v>
                </c:pt>
                <c:pt idx="14">
                  <c:v>LC09_006022_20220306</c:v>
                </c:pt>
                <c:pt idx="15">
                  <c:v>LC09_008062_20211230</c:v>
                </c:pt>
                <c:pt idx="16">
                  <c:v>LC09_172039_20220301</c:v>
                </c:pt>
              </c:strCache>
            </c:strRef>
          </c:cat>
          <c:val>
            <c:numRef>
              <c:f>SR_B7!$N$2:$N$18</c:f>
              <c:numCache>
                <c:formatCode>General</c:formatCode>
                <c:ptCount val="17"/>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numCache>
            </c:numRef>
          </c:val>
          <c:extLst>
            <c:ext xmlns:c16="http://schemas.microsoft.com/office/drawing/2014/chart" uri="{C3380CC4-5D6E-409C-BE32-E72D297353CC}">
              <c16:uniqueId val="{00000000-6EC0-4091-AD40-394B8C4DF32F}"/>
            </c:ext>
          </c:extLst>
        </c:ser>
        <c:dLbls>
          <c:showLegendKey val="0"/>
          <c:showVal val="0"/>
          <c:showCatName val="0"/>
          <c:showSerName val="0"/>
          <c:showPercent val="0"/>
          <c:showBubbleSize val="0"/>
        </c:dLbls>
        <c:gapWidth val="150"/>
        <c:overlap val="100"/>
        <c:axId val="703673688"/>
        <c:axId val="703674016"/>
      </c:barChart>
      <c:barChart>
        <c:barDir val="col"/>
        <c:grouping val="stacked"/>
        <c:varyColors val="0"/>
        <c:ser>
          <c:idx val="0"/>
          <c:order val="0"/>
          <c:tx>
            <c:strRef>
              <c:f>SR_B7!$I$1</c:f>
              <c:strCache>
                <c:ptCount val="1"/>
                <c:pt idx="0">
                  <c:v>.02+MIN</c:v>
                </c:pt>
              </c:strCache>
            </c:strRef>
          </c:tx>
          <c:spPr>
            <a:noFill/>
            <a:ln>
              <a:noFill/>
            </a:ln>
            <a:effectLst/>
          </c:spPr>
          <c:invertIfNegative val="0"/>
          <c:cat>
            <c:strRef>
              <c:f>SR_B7!$B$2:$B$18</c:f>
              <c:strCache>
                <c:ptCount val="17"/>
                <c:pt idx="0">
                  <c:v>LC08_008062_20210528</c:v>
                </c:pt>
                <c:pt idx="1">
                  <c:v>LC08_016026_20180512</c:v>
                </c:pt>
                <c:pt idx="2">
                  <c:v>LC08_028027_20191026</c:v>
                </c:pt>
                <c:pt idx="3">
                  <c:v>LC08_039037_20170611</c:v>
                </c:pt>
                <c:pt idx="4">
                  <c:v>LC08_039037_20170729</c:v>
                </c:pt>
                <c:pt idx="5">
                  <c:v>LC08_039037_20180817</c:v>
                </c:pt>
                <c:pt idx="6">
                  <c:v>LC08_041036_20190106</c:v>
                </c:pt>
                <c:pt idx="7">
                  <c:v>LC08_045032_20200901</c:v>
                </c:pt>
                <c:pt idx="8">
                  <c:v>LC08_113060_20210528</c:v>
                </c:pt>
                <c:pt idx="9">
                  <c:v>LC08_121013_20180512</c:v>
                </c:pt>
                <c:pt idx="10">
                  <c:v>LC08_125061_20190916</c:v>
                </c:pt>
                <c:pt idx="11">
                  <c:v>LC08_134011_20210531</c:v>
                </c:pt>
                <c:pt idx="12">
                  <c:v>LC08_144039_20180513</c:v>
                </c:pt>
                <c:pt idx="13">
                  <c:v>LC08_181058_20180516</c:v>
                </c:pt>
                <c:pt idx="14">
                  <c:v>LC09_006022_20220306</c:v>
                </c:pt>
                <c:pt idx="15">
                  <c:v>LC09_008062_20211230</c:v>
                </c:pt>
                <c:pt idx="16">
                  <c:v>LC09_172039_20220301</c:v>
                </c:pt>
              </c:strCache>
            </c:strRef>
          </c:cat>
          <c:val>
            <c:numRef>
              <c:f>SR_B7!$I$2:$I$18</c:f>
              <c:numCache>
                <c:formatCode>General</c:formatCode>
                <c:ptCount val="17"/>
                <c:pt idx="0">
                  <c:v>1.9670000000000003E-2</c:v>
                </c:pt>
                <c:pt idx="1">
                  <c:v>1.8404999999999991E-2</c:v>
                </c:pt>
                <c:pt idx="2">
                  <c:v>1.6837499999999991E-2</c:v>
                </c:pt>
                <c:pt idx="3">
                  <c:v>1.9889999999999974E-2</c:v>
                </c:pt>
                <c:pt idx="4">
                  <c:v>1.958749999999999E-2</c:v>
                </c:pt>
                <c:pt idx="5">
                  <c:v>1.917499999999998E-2</c:v>
                </c:pt>
                <c:pt idx="6">
                  <c:v>1.6177500000000001E-2</c:v>
                </c:pt>
                <c:pt idx="7">
                  <c:v>1.8817500000000001E-2</c:v>
                </c:pt>
                <c:pt idx="8">
                  <c:v>1.5077500000000011E-2</c:v>
                </c:pt>
                <c:pt idx="9">
                  <c:v>1.8157499999999979E-2</c:v>
                </c:pt>
                <c:pt idx="10">
                  <c:v>1.631500000000001E-2</c:v>
                </c:pt>
                <c:pt idx="11">
                  <c:v>1.9505000000000005E-2</c:v>
                </c:pt>
                <c:pt idx="12">
                  <c:v>1.810249999999998E-2</c:v>
                </c:pt>
                <c:pt idx="13">
                  <c:v>2.0027500000000014E-2</c:v>
                </c:pt>
                <c:pt idx="14">
                  <c:v>1.9834999999999974E-2</c:v>
                </c:pt>
                <c:pt idx="15">
                  <c:v>0.02</c:v>
                </c:pt>
                <c:pt idx="16">
                  <c:v>2.0797499999999951E-2</c:v>
                </c:pt>
              </c:numCache>
            </c:numRef>
          </c:val>
          <c:extLst>
            <c:ext xmlns:c16="http://schemas.microsoft.com/office/drawing/2014/chart" uri="{C3380CC4-5D6E-409C-BE32-E72D297353CC}">
              <c16:uniqueId val="{00000001-6EC0-4091-AD40-394B8C4DF32F}"/>
            </c:ext>
          </c:extLst>
        </c:ser>
        <c:ser>
          <c:idx val="1"/>
          <c:order val="1"/>
          <c:tx>
            <c:strRef>
              <c:f>SR_B7!$J$1</c:f>
              <c:strCache>
                <c:ptCount val="1"/>
                <c:pt idx="0">
                  <c:v>Q1-MIN_All</c:v>
                </c:pt>
              </c:strCache>
            </c:strRef>
          </c:tx>
          <c:spPr>
            <a:noFill/>
            <a:ln>
              <a:noFill/>
            </a:ln>
            <a:effectLst/>
          </c:spPr>
          <c:invertIfNegative val="0"/>
          <c:errBars>
            <c:errBarType val="minus"/>
            <c:errValType val="cust"/>
            <c:noEndCap val="0"/>
            <c:plus>
              <c:numLit>
                <c:formatCode>General</c:formatCode>
                <c:ptCount val="1"/>
                <c:pt idx="0">
                  <c:v>1</c:v>
                </c:pt>
              </c:numLit>
            </c:plus>
            <c:minus>
              <c:numRef>
                <c:f>SR_B7!$J$2:$J$18</c:f>
                <c:numCache>
                  <c:formatCode>General</c:formatCode>
                  <c:ptCount val="17"/>
                  <c:pt idx="0">
                    <c:v>1.70499999999998E-3</c:v>
                  </c:pt>
                  <c:pt idx="1">
                    <c:v>1.81500000000001E-3</c:v>
                  </c:pt>
                  <c:pt idx="2">
                    <c:v>4.4825000000000004E-3</c:v>
                  </c:pt>
                  <c:pt idx="3">
                    <c:v>1.9525000000000499E-3</c:v>
                  </c:pt>
                  <c:pt idx="4">
                    <c:v>5.8300000000000296E-3</c:v>
                  </c:pt>
                  <c:pt idx="5">
                    <c:v>6.6275000000000604E-3</c:v>
                  </c:pt>
                  <c:pt idx="6">
                    <c:v>4.8950000000000304E-3</c:v>
                  </c:pt>
                  <c:pt idx="7">
                    <c:v>1.89749999999996E-3</c:v>
                  </c:pt>
                  <c:pt idx="8">
                    <c:v>5.0874999999999896E-3</c:v>
                  </c:pt>
                  <c:pt idx="9">
                    <c:v>2.3925000000000101E-3</c:v>
                  </c:pt>
                  <c:pt idx="10">
                    <c:v>7.25999999999998E-3</c:v>
                  </c:pt>
                  <c:pt idx="11">
                    <c:v>2.0075000000000201E-3</c:v>
                  </c:pt>
                  <c:pt idx="12">
                    <c:v>2.91500000000002E-3</c:v>
                  </c:pt>
                  <c:pt idx="13">
                    <c:v>3.1899999999999702E-3</c:v>
                  </c:pt>
                  <c:pt idx="14">
                    <c:v>2.19999999999997E-4</c:v>
                  </c:pt>
                  <c:pt idx="15">
                    <c:v>1.7324999999999899E-3</c:v>
                  </c:pt>
                  <c:pt idx="16">
                    <c:v>2.9150000000000499E-3</c:v>
                  </c:pt>
                </c:numCache>
              </c:numRef>
            </c:minus>
            <c:spPr>
              <a:noFill/>
              <a:ln w="9525" cap="flat" cmpd="sng" algn="ctr">
                <a:solidFill>
                  <a:schemeClr val="tx1">
                    <a:lumMod val="65000"/>
                    <a:lumOff val="35000"/>
                  </a:schemeClr>
                </a:solidFill>
                <a:round/>
              </a:ln>
              <a:effectLst/>
            </c:spPr>
          </c:errBars>
          <c:cat>
            <c:strRef>
              <c:f>SR_B7!$B$2:$B$18</c:f>
              <c:strCache>
                <c:ptCount val="17"/>
                <c:pt idx="0">
                  <c:v>LC08_008062_20210528</c:v>
                </c:pt>
                <c:pt idx="1">
                  <c:v>LC08_016026_20180512</c:v>
                </c:pt>
                <c:pt idx="2">
                  <c:v>LC08_028027_20191026</c:v>
                </c:pt>
                <c:pt idx="3">
                  <c:v>LC08_039037_20170611</c:v>
                </c:pt>
                <c:pt idx="4">
                  <c:v>LC08_039037_20170729</c:v>
                </c:pt>
                <c:pt idx="5">
                  <c:v>LC08_039037_20180817</c:v>
                </c:pt>
                <c:pt idx="6">
                  <c:v>LC08_041036_20190106</c:v>
                </c:pt>
                <c:pt idx="7">
                  <c:v>LC08_045032_20200901</c:v>
                </c:pt>
                <c:pt idx="8">
                  <c:v>LC08_113060_20210528</c:v>
                </c:pt>
                <c:pt idx="9">
                  <c:v>LC08_121013_20180512</c:v>
                </c:pt>
                <c:pt idx="10">
                  <c:v>LC08_125061_20190916</c:v>
                </c:pt>
                <c:pt idx="11">
                  <c:v>LC08_134011_20210531</c:v>
                </c:pt>
                <c:pt idx="12">
                  <c:v>LC08_144039_20180513</c:v>
                </c:pt>
                <c:pt idx="13">
                  <c:v>LC08_181058_20180516</c:v>
                </c:pt>
                <c:pt idx="14">
                  <c:v>LC09_006022_20220306</c:v>
                </c:pt>
                <c:pt idx="15">
                  <c:v>LC09_008062_20211230</c:v>
                </c:pt>
                <c:pt idx="16">
                  <c:v>LC09_172039_20220301</c:v>
                </c:pt>
              </c:strCache>
            </c:strRef>
          </c:cat>
          <c:val>
            <c:numRef>
              <c:f>SR_B7!$J$2:$J$18</c:f>
              <c:numCache>
                <c:formatCode>General</c:formatCode>
                <c:ptCount val="17"/>
                <c:pt idx="0">
                  <c:v>1.70499999999998E-3</c:v>
                </c:pt>
                <c:pt idx="1">
                  <c:v>1.81500000000001E-3</c:v>
                </c:pt>
                <c:pt idx="2">
                  <c:v>4.4825000000000004E-3</c:v>
                </c:pt>
                <c:pt idx="3">
                  <c:v>1.9525000000000499E-3</c:v>
                </c:pt>
                <c:pt idx="4">
                  <c:v>5.8300000000000296E-3</c:v>
                </c:pt>
                <c:pt idx="5">
                  <c:v>6.6275000000000604E-3</c:v>
                </c:pt>
                <c:pt idx="6">
                  <c:v>4.8950000000000304E-3</c:v>
                </c:pt>
                <c:pt idx="7">
                  <c:v>1.89749999999996E-3</c:v>
                </c:pt>
                <c:pt idx="8">
                  <c:v>5.0874999999999896E-3</c:v>
                </c:pt>
                <c:pt idx="9">
                  <c:v>2.3925000000000101E-3</c:v>
                </c:pt>
                <c:pt idx="10">
                  <c:v>7.25999999999998E-3</c:v>
                </c:pt>
                <c:pt idx="11">
                  <c:v>2.0075000000000201E-3</c:v>
                </c:pt>
                <c:pt idx="12">
                  <c:v>2.91500000000002E-3</c:v>
                </c:pt>
                <c:pt idx="13">
                  <c:v>3.1899999999999702E-3</c:v>
                </c:pt>
                <c:pt idx="14">
                  <c:v>2.19999999999997E-4</c:v>
                </c:pt>
                <c:pt idx="15">
                  <c:v>1.7324999999999899E-3</c:v>
                </c:pt>
                <c:pt idx="16">
                  <c:v>2.9150000000000499E-3</c:v>
                </c:pt>
              </c:numCache>
            </c:numRef>
          </c:val>
          <c:extLst>
            <c:ext xmlns:c16="http://schemas.microsoft.com/office/drawing/2014/chart" uri="{C3380CC4-5D6E-409C-BE32-E72D297353CC}">
              <c16:uniqueId val="{00000002-6EC0-4091-AD40-394B8C4DF32F}"/>
            </c:ext>
          </c:extLst>
        </c:ser>
        <c:ser>
          <c:idx val="2"/>
          <c:order val="2"/>
          <c:tx>
            <c:strRef>
              <c:f>SR_B7!$K$1</c:f>
              <c:strCache>
                <c:ptCount val="1"/>
                <c:pt idx="0">
                  <c:v>Q2-Q1_All</c:v>
                </c:pt>
              </c:strCache>
            </c:strRef>
          </c:tx>
          <c:spPr>
            <a:solidFill>
              <a:schemeClr val="accent3"/>
            </a:solidFill>
            <a:ln>
              <a:noFill/>
            </a:ln>
            <a:effectLst/>
          </c:spPr>
          <c:invertIfNegative val="0"/>
          <c:cat>
            <c:strRef>
              <c:f>SR_B7!$B$2:$B$18</c:f>
              <c:strCache>
                <c:ptCount val="17"/>
                <c:pt idx="0">
                  <c:v>LC08_008062_20210528</c:v>
                </c:pt>
                <c:pt idx="1">
                  <c:v>LC08_016026_20180512</c:v>
                </c:pt>
                <c:pt idx="2">
                  <c:v>LC08_028027_20191026</c:v>
                </c:pt>
                <c:pt idx="3">
                  <c:v>LC08_039037_20170611</c:v>
                </c:pt>
                <c:pt idx="4">
                  <c:v>LC08_039037_20170729</c:v>
                </c:pt>
                <c:pt idx="5">
                  <c:v>LC08_039037_20180817</c:v>
                </c:pt>
                <c:pt idx="6">
                  <c:v>LC08_041036_20190106</c:v>
                </c:pt>
                <c:pt idx="7">
                  <c:v>LC08_045032_20200901</c:v>
                </c:pt>
                <c:pt idx="8">
                  <c:v>LC08_113060_20210528</c:v>
                </c:pt>
                <c:pt idx="9">
                  <c:v>LC08_121013_20180512</c:v>
                </c:pt>
                <c:pt idx="10">
                  <c:v>LC08_125061_20190916</c:v>
                </c:pt>
                <c:pt idx="11">
                  <c:v>LC08_134011_20210531</c:v>
                </c:pt>
                <c:pt idx="12">
                  <c:v>LC08_144039_20180513</c:v>
                </c:pt>
                <c:pt idx="13">
                  <c:v>LC08_181058_20180516</c:v>
                </c:pt>
                <c:pt idx="14">
                  <c:v>LC09_006022_20220306</c:v>
                </c:pt>
                <c:pt idx="15">
                  <c:v>LC09_008062_20211230</c:v>
                </c:pt>
                <c:pt idx="16">
                  <c:v>LC09_172039_20220301</c:v>
                </c:pt>
              </c:strCache>
            </c:strRef>
          </c:cat>
          <c:val>
            <c:numRef>
              <c:f>SR_B7!$K$2:$K$18</c:f>
              <c:numCache>
                <c:formatCode>General</c:formatCode>
                <c:ptCount val="17"/>
                <c:pt idx="0">
                  <c:v>1.3750000000001199E-4</c:v>
                </c:pt>
                <c:pt idx="1">
                  <c:v>1.3749999999995699E-4</c:v>
                </c:pt>
                <c:pt idx="2">
                  <c:v>6.8750000000000701E-4</c:v>
                </c:pt>
                <c:pt idx="3">
                  <c:v>4.6750000000000898E-4</c:v>
                </c:pt>
                <c:pt idx="4">
                  <c:v>1.48500000000001E-3</c:v>
                </c:pt>
                <c:pt idx="5">
                  <c:v>1.59499999999995E-3</c:v>
                </c:pt>
                <c:pt idx="6">
                  <c:v>1.3474999999999399E-3</c:v>
                </c:pt>
                <c:pt idx="7">
                  <c:v>5.7750000000006396E-4</c:v>
                </c:pt>
                <c:pt idx="8">
                  <c:v>2.19999999999997E-4</c:v>
                </c:pt>
                <c:pt idx="9">
                  <c:v>1.92499999999984E-4</c:v>
                </c:pt>
                <c:pt idx="10">
                  <c:v>1.31999999999998E-3</c:v>
                </c:pt>
                <c:pt idx="11">
                  <c:v>1.6499999999996999E-4</c:v>
                </c:pt>
                <c:pt idx="12">
                  <c:v>8.5250000000003303E-4</c:v>
                </c:pt>
                <c:pt idx="13">
                  <c:v>2.9700000000000199E-3</c:v>
                </c:pt>
                <c:pt idx="14" formatCode="0.00E+00">
                  <c:v>5.5000000000027202E-5</c:v>
                </c:pt>
                <c:pt idx="15">
                  <c:v>6.8750000000003498E-4</c:v>
                </c:pt>
                <c:pt idx="16">
                  <c:v>7.9749999999989497E-4</c:v>
                </c:pt>
              </c:numCache>
            </c:numRef>
          </c:val>
          <c:extLst>
            <c:ext xmlns:c16="http://schemas.microsoft.com/office/drawing/2014/chart" uri="{C3380CC4-5D6E-409C-BE32-E72D297353CC}">
              <c16:uniqueId val="{00000003-6EC0-4091-AD40-394B8C4DF32F}"/>
            </c:ext>
          </c:extLst>
        </c:ser>
        <c:ser>
          <c:idx val="3"/>
          <c:order val="3"/>
          <c:tx>
            <c:strRef>
              <c:f>SR_B7!$L$1</c:f>
              <c:strCache>
                <c:ptCount val="1"/>
                <c:pt idx="0">
                  <c:v>Q3-Q2_All</c:v>
                </c:pt>
              </c:strCache>
            </c:strRef>
          </c:tx>
          <c:spPr>
            <a:solidFill>
              <a:schemeClr val="accent4"/>
            </a:solidFill>
            <a:ln>
              <a:noFill/>
            </a:ln>
            <a:effectLst/>
          </c:spPr>
          <c:invertIfNegative val="0"/>
          <c:errBars>
            <c:errBarType val="plus"/>
            <c:errValType val="cust"/>
            <c:noEndCap val="0"/>
            <c:plus>
              <c:numRef>
                <c:f>SR_B7!$M$2:$M$18</c:f>
                <c:numCache>
                  <c:formatCode>General</c:formatCode>
                  <c:ptCount val="17"/>
                  <c:pt idx="0">
                    <c:v>4.0975000000000299E-3</c:v>
                  </c:pt>
                  <c:pt idx="1">
                    <c:v>2.2000000000000301E-3</c:v>
                  </c:pt>
                  <c:pt idx="2">
                    <c:v>5.2800000000000598E-3</c:v>
                  </c:pt>
                  <c:pt idx="3">
                    <c:v>1.8425000000001899E-3</c:v>
                  </c:pt>
                  <c:pt idx="4">
                    <c:v>5.6375000000000704E-3</c:v>
                  </c:pt>
                  <c:pt idx="5">
                    <c:v>6.24250000000026E-3</c:v>
                  </c:pt>
                  <c:pt idx="6">
                    <c:v>5.2800000000000598E-3</c:v>
                  </c:pt>
                  <c:pt idx="7">
                    <c:v>2.4475000000000399E-3</c:v>
                  </c:pt>
                  <c:pt idx="8">
                    <c:v>6.2975000000000097E-3</c:v>
                  </c:pt>
                  <c:pt idx="9">
                    <c:v>2.8325000000001201E-3</c:v>
                  </c:pt>
                  <c:pt idx="10">
                    <c:v>8.4150000000001099E-3</c:v>
                  </c:pt>
                  <c:pt idx="11">
                    <c:v>2.2274999999999899E-3</c:v>
                  </c:pt>
                  <c:pt idx="12">
                    <c:v>3.0525000000001198E-3</c:v>
                  </c:pt>
                  <c:pt idx="13">
                    <c:v>1.5372500000000001E-2</c:v>
                  </c:pt>
                  <c:pt idx="14">
                    <c:v>2.20000000000109E-4</c:v>
                  </c:pt>
                  <c:pt idx="15">
                    <c:v>8.8274999999999795E-3</c:v>
                  </c:pt>
                  <c:pt idx="16">
                    <c:v>2.6949999999999999E-3</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SR_B7!$B$2:$B$18</c:f>
              <c:strCache>
                <c:ptCount val="17"/>
                <c:pt idx="0">
                  <c:v>LC08_008062_20210528</c:v>
                </c:pt>
                <c:pt idx="1">
                  <c:v>LC08_016026_20180512</c:v>
                </c:pt>
                <c:pt idx="2">
                  <c:v>LC08_028027_20191026</c:v>
                </c:pt>
                <c:pt idx="3">
                  <c:v>LC08_039037_20170611</c:v>
                </c:pt>
                <c:pt idx="4">
                  <c:v>LC08_039037_20170729</c:v>
                </c:pt>
                <c:pt idx="5">
                  <c:v>LC08_039037_20180817</c:v>
                </c:pt>
                <c:pt idx="6">
                  <c:v>LC08_041036_20190106</c:v>
                </c:pt>
                <c:pt idx="7">
                  <c:v>LC08_045032_20200901</c:v>
                </c:pt>
                <c:pt idx="8">
                  <c:v>LC08_113060_20210528</c:v>
                </c:pt>
                <c:pt idx="9">
                  <c:v>LC08_121013_20180512</c:v>
                </c:pt>
                <c:pt idx="10">
                  <c:v>LC08_125061_20190916</c:v>
                </c:pt>
                <c:pt idx="11">
                  <c:v>LC08_134011_20210531</c:v>
                </c:pt>
                <c:pt idx="12">
                  <c:v>LC08_144039_20180513</c:v>
                </c:pt>
                <c:pt idx="13">
                  <c:v>LC08_181058_20180516</c:v>
                </c:pt>
                <c:pt idx="14">
                  <c:v>LC09_006022_20220306</c:v>
                </c:pt>
                <c:pt idx="15">
                  <c:v>LC09_008062_20211230</c:v>
                </c:pt>
                <c:pt idx="16">
                  <c:v>LC09_172039_20220301</c:v>
                </c:pt>
              </c:strCache>
            </c:strRef>
          </c:cat>
          <c:val>
            <c:numRef>
              <c:f>SR_B7!$L$2:$L$18</c:f>
              <c:numCache>
                <c:formatCode>General</c:formatCode>
                <c:ptCount val="17"/>
                <c:pt idx="0">
                  <c:v>1.6499999999999799E-4</c:v>
                </c:pt>
                <c:pt idx="1">
                  <c:v>1.9250000000003899E-4</c:v>
                </c:pt>
                <c:pt idx="2">
                  <c:v>6.3249999999997997E-4</c:v>
                </c:pt>
                <c:pt idx="3">
                  <c:v>6.0499999999996603E-4</c:v>
                </c:pt>
                <c:pt idx="4">
                  <c:v>1.78749999999994E-3</c:v>
                </c:pt>
                <c:pt idx="5">
                  <c:v>1.9799999999999202E-3</c:v>
                </c:pt>
                <c:pt idx="6">
                  <c:v>1.8700000000000301E-3</c:v>
                </c:pt>
                <c:pt idx="7">
                  <c:v>9.6249999999997705E-4</c:v>
                </c:pt>
                <c:pt idx="8">
                  <c:v>1.45750000000002E-3</c:v>
                </c:pt>
                <c:pt idx="9">
                  <c:v>4.6750000000006498E-4</c:v>
                </c:pt>
                <c:pt idx="10">
                  <c:v>1.92500000000001E-3</c:v>
                </c:pt>
                <c:pt idx="11">
                  <c:v>1.9250000000003899E-4</c:v>
                </c:pt>
                <c:pt idx="12">
                  <c:v>1.2375000000000001E-3</c:v>
                </c:pt>
                <c:pt idx="13">
                  <c:v>8.4699999999999706E-3</c:v>
                </c:pt>
                <c:pt idx="14" formatCode="0.00E+00">
                  <c:v>5.4999999999971698E-5</c:v>
                </c:pt>
                <c:pt idx="15">
                  <c:v>5.6375000000000097E-3</c:v>
                </c:pt>
                <c:pt idx="16">
                  <c:v>6.8750000000017397E-4</c:v>
                </c:pt>
              </c:numCache>
            </c:numRef>
          </c:val>
          <c:extLst>
            <c:ext xmlns:c16="http://schemas.microsoft.com/office/drawing/2014/chart" uri="{C3380CC4-5D6E-409C-BE32-E72D297353CC}">
              <c16:uniqueId val="{00000004-6EC0-4091-AD40-394B8C4DF32F}"/>
            </c:ext>
          </c:extLst>
        </c:ser>
        <c:ser>
          <c:idx val="4"/>
          <c:order val="4"/>
          <c:tx>
            <c:strRef>
              <c:f>SR_B7!$M$1</c:f>
              <c:strCache>
                <c:ptCount val="1"/>
                <c:pt idx="0">
                  <c:v>MAX-Q3_All</c:v>
                </c:pt>
              </c:strCache>
            </c:strRef>
          </c:tx>
          <c:spPr>
            <a:noFill/>
            <a:ln>
              <a:noFill/>
            </a:ln>
            <a:effectLst/>
          </c:spPr>
          <c:invertIfNegative val="0"/>
          <c:cat>
            <c:strRef>
              <c:f>SR_B7!$B$2:$B$18</c:f>
              <c:strCache>
                <c:ptCount val="17"/>
                <c:pt idx="0">
                  <c:v>LC08_008062_20210528</c:v>
                </c:pt>
                <c:pt idx="1">
                  <c:v>LC08_016026_20180512</c:v>
                </c:pt>
                <c:pt idx="2">
                  <c:v>LC08_028027_20191026</c:v>
                </c:pt>
                <c:pt idx="3">
                  <c:v>LC08_039037_20170611</c:v>
                </c:pt>
                <c:pt idx="4">
                  <c:v>LC08_039037_20170729</c:v>
                </c:pt>
                <c:pt idx="5">
                  <c:v>LC08_039037_20180817</c:v>
                </c:pt>
                <c:pt idx="6">
                  <c:v>LC08_041036_20190106</c:v>
                </c:pt>
                <c:pt idx="7">
                  <c:v>LC08_045032_20200901</c:v>
                </c:pt>
                <c:pt idx="8">
                  <c:v>LC08_113060_20210528</c:v>
                </c:pt>
                <c:pt idx="9">
                  <c:v>LC08_121013_20180512</c:v>
                </c:pt>
                <c:pt idx="10">
                  <c:v>LC08_125061_20190916</c:v>
                </c:pt>
                <c:pt idx="11">
                  <c:v>LC08_134011_20210531</c:v>
                </c:pt>
                <c:pt idx="12">
                  <c:v>LC08_144039_20180513</c:v>
                </c:pt>
                <c:pt idx="13">
                  <c:v>LC08_181058_20180516</c:v>
                </c:pt>
                <c:pt idx="14">
                  <c:v>LC09_006022_20220306</c:v>
                </c:pt>
                <c:pt idx="15">
                  <c:v>LC09_008062_20211230</c:v>
                </c:pt>
                <c:pt idx="16">
                  <c:v>LC09_172039_20220301</c:v>
                </c:pt>
              </c:strCache>
            </c:strRef>
          </c:cat>
          <c:val>
            <c:numRef>
              <c:f>SR_B7!$M$2:$M$18</c:f>
              <c:numCache>
                <c:formatCode>General</c:formatCode>
                <c:ptCount val="17"/>
                <c:pt idx="0">
                  <c:v>4.0975000000000299E-3</c:v>
                </c:pt>
                <c:pt idx="1">
                  <c:v>2.2000000000000301E-3</c:v>
                </c:pt>
                <c:pt idx="2">
                  <c:v>5.2800000000000598E-3</c:v>
                </c:pt>
                <c:pt idx="3">
                  <c:v>1.8425000000001899E-3</c:v>
                </c:pt>
                <c:pt idx="4">
                  <c:v>5.6375000000000704E-3</c:v>
                </c:pt>
                <c:pt idx="5">
                  <c:v>6.24250000000026E-3</c:v>
                </c:pt>
                <c:pt idx="6">
                  <c:v>5.2800000000000598E-3</c:v>
                </c:pt>
                <c:pt idx="7">
                  <c:v>2.4475000000000399E-3</c:v>
                </c:pt>
                <c:pt idx="8">
                  <c:v>6.2975000000000097E-3</c:v>
                </c:pt>
                <c:pt idx="9">
                  <c:v>2.8325000000001201E-3</c:v>
                </c:pt>
                <c:pt idx="10">
                  <c:v>8.4150000000001099E-3</c:v>
                </c:pt>
                <c:pt idx="11">
                  <c:v>2.2274999999999899E-3</c:v>
                </c:pt>
                <c:pt idx="12">
                  <c:v>3.0525000000001198E-3</c:v>
                </c:pt>
                <c:pt idx="13">
                  <c:v>1.5372500000000001E-2</c:v>
                </c:pt>
                <c:pt idx="14">
                  <c:v>2.20000000000109E-4</c:v>
                </c:pt>
                <c:pt idx="15">
                  <c:v>8.8274999999999795E-3</c:v>
                </c:pt>
                <c:pt idx="16">
                  <c:v>2.6949999999999999E-3</c:v>
                </c:pt>
              </c:numCache>
            </c:numRef>
          </c:val>
          <c:extLst>
            <c:ext xmlns:c16="http://schemas.microsoft.com/office/drawing/2014/chart" uri="{C3380CC4-5D6E-409C-BE32-E72D297353CC}">
              <c16:uniqueId val="{00000005-6EC0-4091-AD40-394B8C4DF32F}"/>
            </c:ext>
          </c:extLst>
        </c:ser>
        <c:dLbls>
          <c:showLegendKey val="0"/>
          <c:showVal val="0"/>
          <c:showCatName val="0"/>
          <c:showSerName val="0"/>
          <c:showPercent val="0"/>
          <c:showBubbleSize val="0"/>
        </c:dLbls>
        <c:gapWidth val="150"/>
        <c:overlap val="100"/>
        <c:axId val="709860480"/>
        <c:axId val="709859824"/>
      </c:barChart>
      <c:lineChart>
        <c:grouping val="standard"/>
        <c:varyColors val="0"/>
        <c:ser>
          <c:idx val="6"/>
          <c:order val="6"/>
          <c:tx>
            <c:v>mean</c:v>
          </c:tx>
          <c:spPr>
            <a:ln w="28575" cap="rnd">
              <a:noFill/>
              <a:round/>
            </a:ln>
            <a:effectLst/>
          </c:spPr>
          <c:marker>
            <c:symbol val="x"/>
            <c:size val="5"/>
            <c:spPr>
              <a:noFill/>
              <a:ln w="9525">
                <a:solidFill>
                  <a:schemeClr val="accent1">
                    <a:lumMod val="60000"/>
                  </a:schemeClr>
                </a:solidFill>
              </a:ln>
              <a:effectLst/>
            </c:spPr>
          </c:marker>
          <c:val>
            <c:numRef>
              <c:f>SR_B7!$F$2:$F$18</c:f>
              <c:numCache>
                <c:formatCode>General</c:formatCode>
                <c:ptCount val="17"/>
                <c:pt idx="0">
                  <c:v>1.7504614490281699E-3</c:v>
                </c:pt>
                <c:pt idx="1">
                  <c:v>5.8396881579633102E-4</c:v>
                </c:pt>
                <c:pt idx="2">
                  <c:v>2.381279856604E-3</c:v>
                </c:pt>
                <c:pt idx="3">
                  <c:v>2.3239484777006401E-3</c:v>
                </c:pt>
                <c:pt idx="4">
                  <c:v>6.9045180816773898E-3</c:v>
                </c:pt>
                <c:pt idx="5">
                  <c:v>7.4066101469701202E-3</c:v>
                </c:pt>
                <c:pt idx="6">
                  <c:v>2.8790744180465602E-3</c:v>
                </c:pt>
                <c:pt idx="7">
                  <c:v>1.56982954083759E-3</c:v>
                </c:pt>
                <c:pt idx="8">
                  <c:v>1.54926880814828E-3</c:v>
                </c:pt>
                <c:pt idx="9">
                  <c:v>1.10802194349638E-3</c:v>
                </c:pt>
                <c:pt idx="10">
                  <c:v>5.6615882474857302E-3</c:v>
                </c:pt>
                <c:pt idx="11">
                  <c:v>1.76555188697934E-3</c:v>
                </c:pt>
                <c:pt idx="12">
                  <c:v>2.1345466602164E-3</c:v>
                </c:pt>
                <c:pt idx="13">
                  <c:v>9.1495043235827207E-3</c:v>
                </c:pt>
                <c:pt idx="14">
                  <c:v>1.1281529749856E-4</c:v>
                </c:pt>
                <c:pt idx="15">
                  <c:v>4.8802642505683504E-3</c:v>
                </c:pt>
                <c:pt idx="16">
                  <c:v>4.3526968669842696E-3</c:v>
                </c:pt>
              </c:numCache>
            </c:numRef>
          </c:val>
          <c:smooth val="0"/>
          <c:extLst>
            <c:ext xmlns:c16="http://schemas.microsoft.com/office/drawing/2014/chart" uri="{C3380CC4-5D6E-409C-BE32-E72D297353CC}">
              <c16:uniqueId val="{00000006-6EC0-4091-AD40-394B8C4DF32F}"/>
            </c:ext>
          </c:extLst>
        </c:ser>
        <c:dLbls>
          <c:showLegendKey val="0"/>
          <c:showVal val="0"/>
          <c:showCatName val="0"/>
          <c:showSerName val="0"/>
          <c:showPercent val="0"/>
          <c:showBubbleSize val="0"/>
        </c:dLbls>
        <c:marker val="1"/>
        <c:smooth val="0"/>
        <c:axId val="703673688"/>
        <c:axId val="703674016"/>
      </c:lineChart>
      <c:catAx>
        <c:axId val="70367368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3674016"/>
        <c:crosses val="autoZero"/>
        <c:auto val="1"/>
        <c:lblAlgn val="ctr"/>
        <c:lblOffset val="100"/>
        <c:noMultiLvlLbl val="0"/>
      </c:catAx>
      <c:valAx>
        <c:axId val="703674016"/>
        <c:scaling>
          <c:orientation val="minMax"/>
          <c:max val="4.0000000000000008E-2"/>
          <c:min val="-2.0000000000000004E-2"/>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3673688"/>
        <c:crosses val="autoZero"/>
        <c:crossBetween val="between"/>
      </c:valAx>
      <c:valAx>
        <c:axId val="709859824"/>
        <c:scaling>
          <c:orientation val="minMax"/>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9860480"/>
        <c:crosses val="max"/>
        <c:crossBetween val="between"/>
      </c:valAx>
      <c:catAx>
        <c:axId val="709860480"/>
        <c:scaling>
          <c:orientation val="minMax"/>
        </c:scaling>
        <c:delete val="1"/>
        <c:axPos val="b"/>
        <c:numFmt formatCode="General" sourceLinked="1"/>
        <c:majorTickMark val="out"/>
        <c:minorTickMark val="none"/>
        <c:tickLblPos val="nextTo"/>
        <c:crossAx val="709859824"/>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D525FE-75EF-4A53-A980-9C4C636672ED}" type="datetimeFigureOut">
              <a:rPr lang="en-US" smtClean="0"/>
              <a:t>2/14/2023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3BE77C-189E-4C13-BF41-0BE839B329F0}" type="slidenum">
              <a:rPr lang="en-US" smtClean="0"/>
              <a:t>‹#›</a:t>
            </a:fld>
            <a:endParaRPr lang="en-US" dirty="0"/>
          </a:p>
        </p:txBody>
      </p:sp>
    </p:spTree>
    <p:extLst>
      <p:ext uri="{BB962C8B-B14F-4D97-AF65-F5344CB8AC3E}">
        <p14:creationId xmlns:p14="http://schemas.microsoft.com/office/powerpoint/2010/main" val="1128720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planthardiness.ars.usda.gov/"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mrcc.purdue.edu/VIP/frz_maps/freeze_maps.html#frzMaps"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search.earthdata.nasa.gov/search?q=DMSP"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old.wmo.int/extranet/pages/index_en.html"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Briefly touch on </a:t>
            </a:r>
            <a:r>
              <a:rPr lang="en-US" dirty="0" err="1"/>
              <a:t>atmos</a:t>
            </a:r>
            <a:r>
              <a:rPr lang="en-US" dirty="0"/>
              <a:t> aux vars used in Landsat 8-9 Level-2 SR processing</a:t>
            </a:r>
          </a:p>
          <a:p>
            <a:pPr marL="0" indent="0">
              <a:buFontTx/>
              <a:buNone/>
            </a:pPr>
            <a:r>
              <a:rPr lang="en-US" dirty="0"/>
              <a:t>- Extensively covered at the summer LST, and laid out a transition timeline</a:t>
            </a:r>
          </a:p>
          <a:p>
            <a:pPr marL="171450" indent="-171450">
              <a:buFontTx/>
              <a:buChar char="-"/>
            </a:pPr>
            <a:r>
              <a:rPr lang="en-US" dirty="0"/>
              <a:t>Unfortunately, as part of that timeline we had a big dependency on the external data which impacts the transition timeline</a:t>
            </a:r>
          </a:p>
          <a:p>
            <a:pPr marL="171450" indent="-171450">
              <a:buFontTx/>
              <a:buChar char="-"/>
            </a:pPr>
            <a:r>
              <a:rPr lang="en-US" dirty="0"/>
              <a:t>So we decided to revisit the topic here one more time, and provide an update on the timeline</a:t>
            </a:r>
          </a:p>
        </p:txBody>
      </p:sp>
      <p:sp>
        <p:nvSpPr>
          <p:cNvPr id="4" name="Slide Number Placeholder 3"/>
          <p:cNvSpPr>
            <a:spLocks noGrp="1"/>
          </p:cNvSpPr>
          <p:nvPr>
            <p:ph type="sldNum" sz="quarter" idx="5"/>
          </p:nvPr>
        </p:nvSpPr>
        <p:spPr/>
        <p:txBody>
          <a:bodyPr/>
          <a:lstStyle/>
          <a:p>
            <a:fld id="{6C3BE77C-189E-4C13-BF41-0BE839B329F0}" type="slidenum">
              <a:rPr lang="en-US" smtClean="0"/>
              <a:t>1</a:t>
            </a:fld>
            <a:endParaRPr lang="en-US" dirty="0"/>
          </a:p>
        </p:txBody>
      </p:sp>
    </p:spTree>
    <p:extLst>
      <p:ext uri="{BB962C8B-B14F-4D97-AF65-F5344CB8AC3E}">
        <p14:creationId xmlns:p14="http://schemas.microsoft.com/office/powerpoint/2010/main" val="2409510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average and CI does not do the justice. Differences are more visible in boxplot. </a:t>
            </a:r>
          </a:p>
        </p:txBody>
      </p:sp>
      <p:sp>
        <p:nvSpPr>
          <p:cNvPr id="4" name="Slide Number Placeholder 3"/>
          <p:cNvSpPr>
            <a:spLocks noGrp="1"/>
          </p:cNvSpPr>
          <p:nvPr>
            <p:ph type="sldNum" sz="quarter" idx="5"/>
          </p:nvPr>
        </p:nvSpPr>
        <p:spPr/>
        <p:txBody>
          <a:bodyPr/>
          <a:lstStyle/>
          <a:p>
            <a:fld id="{6C3BE77C-189E-4C13-BF41-0BE839B329F0}" type="slidenum">
              <a:rPr lang="en-US" smtClean="0"/>
              <a:t>10</a:t>
            </a:fld>
            <a:endParaRPr lang="en-US" dirty="0"/>
          </a:p>
        </p:txBody>
      </p:sp>
    </p:spTree>
    <p:extLst>
      <p:ext uri="{BB962C8B-B14F-4D97-AF65-F5344CB8AC3E}">
        <p14:creationId xmlns:p14="http://schemas.microsoft.com/office/powerpoint/2010/main" val="672884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that analysis, here is the recommendation that we put in front of LST and asked for approval. We were targeting winter 2023 (Jan 1</a:t>
            </a:r>
            <a:r>
              <a:rPr lang="en-US" baseline="30000" dirty="0"/>
              <a:t>st</a:t>
            </a:r>
            <a:r>
              <a:rPr lang="en-US" dirty="0"/>
              <a:t>) as a clean transition date.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that was based on the assumption of external data availability. Our expectation was for VIIRS CMG to become available by October. That didn’t happen.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Terra’s 10:15am MLT crossing time will reach 9:00 AM (75 min) over the course of 3 years (October 2022 to December 2025).</a:t>
            </a:r>
          </a:p>
          <a:p>
            <a:endParaRPr lang="en-US" dirty="0"/>
          </a:p>
        </p:txBody>
      </p:sp>
      <p:sp>
        <p:nvSpPr>
          <p:cNvPr id="4" name="Slide Number Placeholder 3"/>
          <p:cNvSpPr>
            <a:spLocks noGrp="1"/>
          </p:cNvSpPr>
          <p:nvPr>
            <p:ph type="sldNum" sz="quarter" idx="5"/>
          </p:nvPr>
        </p:nvSpPr>
        <p:spPr/>
        <p:txBody>
          <a:bodyPr/>
          <a:lstStyle/>
          <a:p>
            <a:fld id="{6C3BE77C-189E-4C13-BF41-0BE839B329F0}" type="slidenum">
              <a:rPr lang="en-US" smtClean="0"/>
              <a:t>11</a:t>
            </a:fld>
            <a:endParaRPr lang="en-US" dirty="0"/>
          </a:p>
        </p:txBody>
      </p:sp>
    </p:spTree>
    <p:extLst>
      <p:ext uri="{BB962C8B-B14F-4D97-AF65-F5344CB8AC3E}">
        <p14:creationId xmlns:p14="http://schemas.microsoft.com/office/powerpoint/2010/main" val="225557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VIIRS CMG processing was slower than predicted. </a:t>
            </a:r>
          </a:p>
          <a:p>
            <a:r>
              <a:rPr lang="en-US" dirty="0"/>
              <a:t>LAADS team has set up two processing streams for VIIRS processing. The forward stream is what we are interested in. They are currently processing middle of 2022 data. And are expecting to finish in middle of march. </a:t>
            </a:r>
          </a:p>
          <a:p>
            <a:endParaRPr lang="en-US" dirty="0"/>
          </a:p>
        </p:txBody>
      </p:sp>
      <p:sp>
        <p:nvSpPr>
          <p:cNvPr id="4" name="Slide Number Placeholder 3"/>
          <p:cNvSpPr>
            <a:spLocks noGrp="1"/>
          </p:cNvSpPr>
          <p:nvPr>
            <p:ph type="sldNum" sz="quarter" idx="5"/>
          </p:nvPr>
        </p:nvSpPr>
        <p:spPr/>
        <p:txBody>
          <a:bodyPr/>
          <a:lstStyle/>
          <a:p>
            <a:fld id="{6C3BE77C-189E-4C13-BF41-0BE839B329F0}" type="slidenum">
              <a:rPr lang="en-US" smtClean="0"/>
              <a:t>12</a:t>
            </a:fld>
            <a:endParaRPr lang="en-US" dirty="0"/>
          </a:p>
        </p:txBody>
      </p:sp>
    </p:spTree>
    <p:extLst>
      <p:ext uri="{BB962C8B-B14F-4D97-AF65-F5344CB8AC3E}">
        <p14:creationId xmlns:p14="http://schemas.microsoft.com/office/powerpoint/2010/main" val="2336259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where Terra is between now and end of the FY, we do not anticipate significant differences in Level-2 </a:t>
            </a:r>
            <a:r>
              <a:rPr lang="en-US" dirty="0" err="1"/>
              <a:t>sr</a:t>
            </a:r>
            <a:r>
              <a:rPr lang="en-US" dirty="0"/>
              <a:t> processing.</a:t>
            </a:r>
          </a:p>
        </p:txBody>
      </p:sp>
      <p:sp>
        <p:nvSpPr>
          <p:cNvPr id="4" name="Slide Number Placeholder 3"/>
          <p:cNvSpPr>
            <a:spLocks noGrp="1"/>
          </p:cNvSpPr>
          <p:nvPr>
            <p:ph type="sldNum" sz="quarter" idx="5"/>
          </p:nvPr>
        </p:nvSpPr>
        <p:spPr/>
        <p:txBody>
          <a:bodyPr/>
          <a:lstStyle/>
          <a:p>
            <a:fld id="{6C3BE77C-189E-4C13-BF41-0BE839B329F0}" type="slidenum">
              <a:rPr lang="en-US" smtClean="0"/>
              <a:t>13</a:t>
            </a:fld>
            <a:endParaRPr lang="en-US" dirty="0"/>
          </a:p>
        </p:txBody>
      </p:sp>
    </p:spTree>
    <p:extLst>
      <p:ext uri="{BB962C8B-B14F-4D97-AF65-F5344CB8AC3E}">
        <p14:creationId xmlns:p14="http://schemas.microsoft.com/office/powerpoint/2010/main" val="868206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is my last slide, with all of that we are currently targeting an end of FY for transition. </a:t>
            </a:r>
          </a:p>
          <a:p>
            <a:r>
              <a:rPr lang="en-US" dirty="0"/>
              <a:t>All pieces should be ready for transition in mid-march (assuming no further delays in VIIRS availability). </a:t>
            </a:r>
          </a:p>
          <a:p>
            <a:r>
              <a:rPr lang="en-US" dirty="0"/>
              <a:t>We will be ready to go as soon as mid-April, if we need to make transition. But we will wait until the end of FY. That will be towards the end of growing season for majority of the US. Having that growing season in mind, and trying to minimize the impacts on the users. </a:t>
            </a:r>
          </a:p>
          <a:p>
            <a:endParaRPr lang="en-US" dirty="0"/>
          </a:p>
        </p:txBody>
      </p:sp>
      <p:sp>
        <p:nvSpPr>
          <p:cNvPr id="4" name="Slide Number Placeholder 3"/>
          <p:cNvSpPr>
            <a:spLocks noGrp="1"/>
          </p:cNvSpPr>
          <p:nvPr>
            <p:ph type="sldNum" sz="quarter" idx="5"/>
          </p:nvPr>
        </p:nvSpPr>
        <p:spPr/>
        <p:txBody>
          <a:bodyPr/>
          <a:lstStyle/>
          <a:p>
            <a:fld id="{6C3BE77C-189E-4C13-BF41-0BE839B329F0}" type="slidenum">
              <a:rPr lang="en-US" smtClean="0"/>
              <a:t>14</a:t>
            </a:fld>
            <a:endParaRPr lang="en-US" dirty="0"/>
          </a:p>
        </p:txBody>
      </p:sp>
    </p:spTree>
    <p:extLst>
      <p:ext uri="{BB962C8B-B14F-4D97-AF65-F5344CB8AC3E}">
        <p14:creationId xmlns:p14="http://schemas.microsoft.com/office/powerpoint/2010/main" val="3781657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lgn="l">
              <a:buFont typeface="Arial" panose="020B0604020202020204" pitchFamily="34" charset="0"/>
              <a:buChar char="•"/>
            </a:pPr>
            <a:r>
              <a:rPr lang="en-US" sz="1200" b="0" i="0" dirty="0">
                <a:effectLst/>
                <a:latin typeface="-apple-system"/>
              </a:rPr>
              <a:t>USDA's plant hardiness zone maps: </a:t>
            </a:r>
            <a:r>
              <a:rPr lang="en-US" sz="1200" b="0" i="0" dirty="0">
                <a:solidFill>
                  <a:srgbClr val="0052CC"/>
                </a:solidFill>
                <a:effectLst/>
                <a:latin typeface="-apple-system"/>
                <a:hlinkClick r:id="rId3"/>
              </a:rPr>
              <a:t>https://planthardiness.ars.usda.gov/</a:t>
            </a:r>
            <a:r>
              <a:rPr lang="en-US" sz="1200" b="0" i="0" dirty="0">
                <a:effectLst/>
                <a:latin typeface="-apple-system"/>
              </a:rPr>
              <a:t>, or</a:t>
            </a:r>
          </a:p>
          <a:p>
            <a:pPr marL="742950" lvl="1" indent="-285750" algn="l">
              <a:buFont typeface="Arial" panose="020B0604020202020204" pitchFamily="34" charset="0"/>
              <a:buChar char="•"/>
            </a:pPr>
            <a:r>
              <a:rPr lang="en-US" sz="1200" b="0" i="0" dirty="0">
                <a:effectLst/>
                <a:latin typeface="-apple-system"/>
              </a:rPr>
              <a:t>Purdue's climatological median last and first freeze </a:t>
            </a:r>
            <a:r>
              <a:rPr lang="en-US" sz="1200" b="0" i="0" dirty="0">
                <a:solidFill>
                  <a:srgbClr val="0052CC"/>
                </a:solidFill>
                <a:effectLst/>
                <a:latin typeface="-apple-system"/>
                <a:hlinkClick r:id="rId4"/>
              </a:rPr>
              <a:t>https://mrcc.purdue.edu/VIP/frz_maps/freeze_maps.html#frzMaps</a:t>
            </a:r>
            <a:endParaRPr lang="en-US" sz="1200" b="0" i="0" dirty="0">
              <a:solidFill>
                <a:srgbClr val="172B4D"/>
              </a:solidFill>
              <a:effectLst/>
              <a:latin typeface="-apple-system"/>
            </a:endParaRPr>
          </a:p>
          <a:p>
            <a:endParaRPr lang="en-US" dirty="0"/>
          </a:p>
        </p:txBody>
      </p:sp>
      <p:sp>
        <p:nvSpPr>
          <p:cNvPr id="4" name="Slide Number Placeholder 3"/>
          <p:cNvSpPr>
            <a:spLocks noGrp="1"/>
          </p:cNvSpPr>
          <p:nvPr>
            <p:ph type="sldNum" sz="quarter" idx="5"/>
          </p:nvPr>
        </p:nvSpPr>
        <p:spPr/>
        <p:txBody>
          <a:bodyPr/>
          <a:lstStyle/>
          <a:p>
            <a:fld id="{6C3BE77C-189E-4C13-BF41-0BE839B329F0}" type="slidenum">
              <a:rPr lang="en-US" smtClean="0"/>
              <a:t>16</a:t>
            </a:fld>
            <a:endParaRPr lang="en-US" dirty="0"/>
          </a:p>
        </p:txBody>
      </p:sp>
    </p:spTree>
    <p:extLst>
      <p:ext uri="{BB962C8B-B14F-4D97-AF65-F5344CB8AC3E}">
        <p14:creationId xmlns:p14="http://schemas.microsoft.com/office/powerpoint/2010/main" val="17812167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Columnar ozone = TOZ</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SEVIRI (</a:t>
            </a:r>
            <a:r>
              <a:rPr lang="en-US" sz="1200" dirty="0" err="1"/>
              <a:t>Meteosat</a:t>
            </a:r>
            <a:r>
              <a:rPr lang="en-US" sz="1200" dirty="0"/>
              <a:t> Second Generation [MSG])</a:t>
            </a:r>
          </a:p>
          <a:p>
            <a:endParaRPr lang="en-US" dirty="0">
              <a:solidFill>
                <a:schemeClr val="tx1"/>
              </a:solidFill>
            </a:endParaRPr>
          </a:p>
          <a:p>
            <a:r>
              <a:rPr kumimoji="1" lang="en-US" sz="1200" b="0" i="0" kern="1200" dirty="0">
                <a:solidFill>
                  <a:schemeClr val="tx1"/>
                </a:solidFill>
                <a:effectLst/>
                <a:latin typeface="Times New Roman" pitchFamily="18" charset="0"/>
                <a:ea typeface="+mn-ea"/>
                <a:cs typeface="+mn-cs"/>
              </a:rPr>
              <a:t>Solar Backscatter Ultraviolet Radiometer = SBUV/2</a:t>
            </a:r>
          </a:p>
          <a:p>
            <a:r>
              <a:rPr kumimoji="1" lang="en-US" sz="1200" b="0" i="0" kern="1200" dirty="0">
                <a:solidFill>
                  <a:schemeClr val="tx1"/>
                </a:solidFill>
                <a:effectLst/>
                <a:latin typeface="Times New Roman" pitchFamily="18" charset="0"/>
                <a:ea typeface="+mn-ea"/>
                <a:cs typeface="+mn-cs"/>
              </a:rPr>
              <a:t>HIRS/4 (High Resolution Infrared Sounder)</a:t>
            </a:r>
          </a:p>
          <a:p>
            <a:r>
              <a:rPr kumimoji="1" lang="en-US" sz="1200" b="0" i="0" kern="1200" dirty="0">
                <a:solidFill>
                  <a:schemeClr val="tx1"/>
                </a:solidFill>
                <a:effectLst/>
                <a:latin typeface="Times New Roman" pitchFamily="18" charset="0"/>
                <a:ea typeface="+mn-ea"/>
                <a:cs typeface="+mn-cs"/>
              </a:rPr>
              <a:t>Greenhouse Gases Observing Satellite-2 (GOSAT-2)</a:t>
            </a:r>
          </a:p>
          <a:p>
            <a:r>
              <a:rPr kumimoji="1" lang="en-US" sz="1200" b="0" i="0" kern="1200" dirty="0">
                <a:solidFill>
                  <a:schemeClr val="tx1"/>
                </a:solidFill>
                <a:effectLst/>
                <a:latin typeface="Times New Roman" pitchFamily="18" charset="0"/>
                <a:ea typeface="+mn-ea"/>
                <a:cs typeface="+mn-cs"/>
              </a:rPr>
              <a:t>TANSO-FTS</a:t>
            </a:r>
            <a:r>
              <a:rPr kumimoji="1" lang="en-US" sz="1200" b="1" i="0" kern="1200" dirty="0">
                <a:solidFill>
                  <a:schemeClr val="tx1"/>
                </a:solidFill>
                <a:effectLst/>
                <a:latin typeface="Times New Roman" pitchFamily="18" charset="0"/>
                <a:ea typeface="+mn-ea"/>
                <a:cs typeface="+mn-cs"/>
              </a:rPr>
              <a:t> </a:t>
            </a:r>
            <a:r>
              <a:rPr kumimoji="1" lang="en-US" sz="1200" b="0" i="0" kern="1200" dirty="0">
                <a:solidFill>
                  <a:schemeClr val="tx1"/>
                </a:solidFill>
                <a:effectLst/>
                <a:latin typeface="Times New Roman" pitchFamily="18" charset="0"/>
                <a:ea typeface="+mn-ea"/>
                <a:cs typeface="+mn-cs"/>
              </a:rPr>
              <a:t>(Thermal And Near infrared Sensor for carbon Observation - Fourier Transform Spectrometer)</a:t>
            </a:r>
          </a:p>
          <a:p>
            <a:endParaRPr kumimoji="1" lang="en-US" sz="1200" b="0" i="0" kern="1200" dirty="0">
              <a:solidFill>
                <a:schemeClr val="tx1"/>
              </a:solidFill>
              <a:effectLst/>
              <a:latin typeface="Times New Roman" pitchFamily="18" charset="0"/>
              <a:ea typeface="+mn-ea"/>
              <a:cs typeface="+mn-cs"/>
            </a:endParaRPr>
          </a:p>
          <a:p>
            <a:r>
              <a:rPr kumimoji="1" lang="en-US" sz="1200" b="0" i="1" kern="1200" dirty="0">
                <a:solidFill>
                  <a:schemeClr val="tx1"/>
                </a:solidFill>
                <a:effectLst/>
                <a:latin typeface="Times New Roman" pitchFamily="18" charset="0"/>
                <a:ea typeface="+mn-ea"/>
                <a:cs typeface="+mn-cs"/>
              </a:rPr>
              <a:t>Deep Space Climate Observatory</a:t>
            </a:r>
            <a:r>
              <a:rPr kumimoji="1" lang="en-US" sz="1200" b="0" i="0" kern="1200" dirty="0">
                <a:solidFill>
                  <a:schemeClr val="tx1"/>
                </a:solidFill>
                <a:effectLst/>
                <a:latin typeface="Times New Roman" pitchFamily="18" charset="0"/>
                <a:ea typeface="+mn-ea"/>
                <a:cs typeface="+mn-cs"/>
              </a:rPr>
              <a:t>(</a:t>
            </a:r>
            <a:r>
              <a:rPr kumimoji="1" lang="en-US" sz="1200" b="0" i="1" kern="1200" dirty="0">
                <a:solidFill>
                  <a:schemeClr val="tx1"/>
                </a:solidFill>
                <a:effectLst/>
                <a:latin typeface="Times New Roman" pitchFamily="18" charset="0"/>
                <a:ea typeface="+mn-ea"/>
                <a:cs typeface="+mn-cs"/>
              </a:rPr>
              <a:t>DSCOVR</a:t>
            </a:r>
            <a:r>
              <a:rPr kumimoji="1" lang="en-US" sz="1200" b="0" i="0" kern="1200" dirty="0">
                <a:solidFill>
                  <a:schemeClr val="tx1"/>
                </a:solidFill>
                <a:effectLst/>
                <a:latin typeface="Times New Roman" pitchFamily="18" charset="0"/>
                <a:ea typeface="+mn-ea"/>
                <a:cs typeface="+mn-cs"/>
              </a:rPr>
              <a:t>) Earth Polychromatic Imaging Camera (EPIC)</a:t>
            </a:r>
          </a:p>
          <a:p>
            <a:r>
              <a:rPr lang="en-US" sz="1200" b="0" i="0" u="none" strike="noStrike" baseline="0" dirty="0">
                <a:latin typeface="Times New Roman" panose="02020603050405020304" pitchFamily="18" charset="0"/>
              </a:rPr>
              <a:t>Stratospheric Aerosol and Gas Experiment (SAGE III)</a:t>
            </a:r>
          </a:p>
          <a:p>
            <a:endParaRPr lang="en-US" sz="1200" b="0" i="0" u="none" strike="noStrike" baseline="0" dirty="0">
              <a:solidFill>
                <a:schemeClr val="tx1"/>
              </a:solidFill>
              <a:latin typeface="Times New Roman" panose="02020603050405020304" pitchFamily="18" charset="0"/>
            </a:endParaRPr>
          </a:p>
          <a:p>
            <a:endParaRPr lang="en-US" sz="1200" b="0" i="0" u="none" strike="noStrike" baseline="0" dirty="0">
              <a:solidFill>
                <a:schemeClr val="tx1"/>
              </a:solidFill>
              <a:latin typeface="Times New Roman" panose="02020603050405020304" pitchFamily="18" charset="0"/>
            </a:endParaRPr>
          </a:p>
          <a:p>
            <a:r>
              <a:rPr kumimoji="1" lang="en-US" sz="1200" b="1" i="0" kern="1200" dirty="0">
                <a:solidFill>
                  <a:schemeClr val="tx1"/>
                </a:solidFill>
                <a:effectLst/>
                <a:latin typeface="Times New Roman" pitchFamily="18" charset="0"/>
                <a:ea typeface="+mn-ea"/>
                <a:cs typeface="+mn-cs"/>
              </a:rPr>
              <a:t>UVNS</a:t>
            </a:r>
            <a:r>
              <a:rPr kumimoji="1" lang="en-US" sz="1200" b="0" i="0" kern="1200" dirty="0">
                <a:solidFill>
                  <a:schemeClr val="tx1"/>
                </a:solidFill>
                <a:effectLst/>
                <a:latin typeface="Times New Roman" pitchFamily="18" charset="0"/>
                <a:ea typeface="+mn-ea"/>
                <a:cs typeface="+mn-cs"/>
              </a:rPr>
              <a:t> (Ultraviolet Visible Near-Infrared Shortwave (infrared))</a:t>
            </a:r>
          </a:p>
          <a:p>
            <a:r>
              <a:rPr kumimoji="1" lang="en-US" sz="1200" b="0" i="0" kern="1200" dirty="0">
                <a:solidFill>
                  <a:schemeClr val="tx1"/>
                </a:solidFill>
                <a:effectLst/>
                <a:latin typeface="Times New Roman" pitchFamily="18" charset="0"/>
                <a:ea typeface="+mn-ea"/>
                <a:cs typeface="+mn-cs"/>
              </a:rPr>
              <a:t>Ozone Mapping and Profiler Suite (</a:t>
            </a:r>
            <a:r>
              <a:rPr kumimoji="1" lang="en-US" sz="1200" b="1" i="0" kern="1200" dirty="0">
                <a:solidFill>
                  <a:schemeClr val="tx1"/>
                </a:solidFill>
                <a:effectLst/>
                <a:latin typeface="Times New Roman" pitchFamily="18" charset="0"/>
                <a:ea typeface="+mn-ea"/>
                <a:cs typeface="+mn-cs"/>
              </a:rPr>
              <a:t>OMPS</a:t>
            </a:r>
            <a:r>
              <a:rPr kumimoji="1" lang="en-US" sz="1200" b="0" i="0" kern="1200" dirty="0">
                <a:solidFill>
                  <a:schemeClr val="tx1"/>
                </a:solidFill>
                <a:effectLst/>
                <a:latin typeface="Times New Roman" pitchFamily="18" charset="0"/>
                <a:ea typeface="+mn-ea"/>
                <a:cs typeface="+mn-cs"/>
              </a:rPr>
              <a:t>)</a:t>
            </a:r>
            <a:endParaRPr lang="en-US" b="0" dirty="0">
              <a:solidFill>
                <a:schemeClr val="tx1"/>
              </a:solidFill>
            </a:endParaRPr>
          </a:p>
        </p:txBody>
      </p:sp>
      <p:sp>
        <p:nvSpPr>
          <p:cNvPr id="4" name="Slide Number Placeholder 3"/>
          <p:cNvSpPr>
            <a:spLocks noGrp="1"/>
          </p:cNvSpPr>
          <p:nvPr>
            <p:ph type="sldNum" sz="quarter" idx="5"/>
          </p:nvPr>
        </p:nvSpPr>
        <p:spPr/>
        <p:txBody>
          <a:bodyPr/>
          <a:lstStyle/>
          <a:p>
            <a:fld id="{017EC438-3F5F-4BF4-8F5B-35952582748F}" type="slidenum">
              <a:rPr lang="en-US" altLang="en-US" smtClean="0"/>
              <a:pPr/>
              <a:t>22</a:t>
            </a:fld>
            <a:endParaRPr lang="en-US" altLang="en-US" dirty="0"/>
          </a:p>
        </p:txBody>
      </p:sp>
    </p:spTree>
    <p:extLst>
      <p:ext uri="{BB962C8B-B14F-4D97-AF65-F5344CB8AC3E}">
        <p14:creationId xmlns:p14="http://schemas.microsoft.com/office/powerpoint/2010/main" val="3967117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0" i="0" kern="1200" dirty="0">
                <a:solidFill>
                  <a:schemeClr val="tx1"/>
                </a:solidFill>
                <a:effectLst/>
                <a:latin typeface="Times New Roman" pitchFamily="18" charset="0"/>
                <a:ea typeface="+mn-ea"/>
                <a:cs typeface="+mn-cs"/>
              </a:rPr>
              <a:t>Advanced Technology Microwave Sounder (ATMS)</a:t>
            </a:r>
            <a:endParaRPr kumimoji="1" lang="en-US" sz="1200" b="0" i="0" u="none" strike="noStrike" kern="1200" baseline="0" dirty="0">
              <a:solidFill>
                <a:schemeClr val="tx1"/>
              </a:solidFill>
              <a:latin typeface="Times New Roman" pitchFamily="18" charset="0"/>
              <a:ea typeface="+mn-ea"/>
              <a:cs typeface="+mn-cs"/>
            </a:endParaRPr>
          </a:p>
          <a:p>
            <a:r>
              <a:rPr kumimoji="1" lang="en-US" sz="1200" b="0" i="0" u="none" strike="noStrike" kern="1200" baseline="0" dirty="0" err="1">
                <a:solidFill>
                  <a:schemeClr val="tx1"/>
                </a:solidFill>
                <a:latin typeface="Times New Roman" pitchFamily="18" charset="0"/>
                <a:ea typeface="+mn-ea"/>
                <a:cs typeface="+mn-cs"/>
              </a:rPr>
              <a:t>MEdium</a:t>
            </a:r>
            <a:r>
              <a:rPr kumimoji="1" lang="en-US" sz="1200" b="0" i="0" u="none" strike="noStrike" kern="1200" baseline="0" dirty="0">
                <a:solidFill>
                  <a:schemeClr val="tx1"/>
                </a:solidFill>
                <a:latin typeface="Times New Roman" pitchFamily="18" charset="0"/>
                <a:ea typeface="+mn-ea"/>
                <a:cs typeface="+mn-cs"/>
              </a:rPr>
              <a:t> Resolution Imaging Spectrometer MERIS</a:t>
            </a:r>
          </a:p>
          <a:p>
            <a:r>
              <a:rPr kumimoji="1" lang="en-US" sz="1200" b="0" i="0" u="none" strike="noStrike" kern="1200" baseline="0" dirty="0">
                <a:solidFill>
                  <a:schemeClr val="tx1"/>
                </a:solidFill>
                <a:latin typeface="Times New Roman" pitchFamily="18" charset="0"/>
                <a:ea typeface="+mn-ea"/>
                <a:cs typeface="+mn-cs"/>
              </a:rPr>
              <a:t>Atmospheric Infrared Sounder (AIRS)</a:t>
            </a:r>
          </a:p>
          <a:p>
            <a:r>
              <a:rPr kumimoji="1" lang="en-US" sz="1200" b="0" i="0" u="none" strike="noStrike" kern="1200" baseline="0" dirty="0">
                <a:solidFill>
                  <a:schemeClr val="tx1"/>
                </a:solidFill>
                <a:latin typeface="Times New Roman" pitchFamily="18" charset="0"/>
                <a:ea typeface="+mn-ea"/>
                <a:cs typeface="+mn-cs"/>
              </a:rPr>
              <a:t>Infrared Atmospheric Sounding Interferometer (IASI)</a:t>
            </a:r>
          </a:p>
          <a:p>
            <a:r>
              <a:rPr kumimoji="1" lang="en-US" sz="1200" b="0" i="0" u="none" strike="noStrike" kern="1200" baseline="0" dirty="0">
                <a:solidFill>
                  <a:schemeClr val="tx1"/>
                </a:solidFill>
                <a:latin typeface="Times New Roman" pitchFamily="18" charset="0"/>
                <a:ea typeface="+mn-ea"/>
                <a:cs typeface="+mn-cs"/>
              </a:rPr>
              <a:t>Cross-track Infrared Sounder CIS</a:t>
            </a:r>
          </a:p>
          <a:p>
            <a:r>
              <a:rPr kumimoji="1" lang="en-US" sz="1200" b="0" i="0" u="none" strike="noStrike" kern="1200" baseline="0" dirty="0">
                <a:solidFill>
                  <a:schemeClr val="tx1"/>
                </a:solidFill>
                <a:latin typeface="Times New Roman" pitchFamily="18" charset="0"/>
                <a:ea typeface="+mn-ea"/>
                <a:cs typeface="+mn-cs"/>
              </a:rPr>
              <a:t>High-resolution Infrared Radiation Sounder HIRS</a:t>
            </a:r>
          </a:p>
          <a:p>
            <a:r>
              <a:rPr kumimoji="1" lang="en-US" sz="1200" b="0" i="0" u="none" strike="noStrike" kern="1200" baseline="0" dirty="0">
                <a:solidFill>
                  <a:schemeClr val="tx1"/>
                </a:solidFill>
                <a:latin typeface="Times New Roman" pitchFamily="18" charset="0"/>
                <a:ea typeface="+mn-ea"/>
                <a:cs typeface="+mn-cs"/>
              </a:rPr>
              <a:t>Special </a:t>
            </a:r>
            <a:r>
              <a:rPr kumimoji="1" lang="en-US" sz="1200" b="0" i="0" u="none" strike="noStrike" kern="1200" baseline="0" dirty="0" err="1">
                <a:solidFill>
                  <a:schemeClr val="tx1"/>
                </a:solidFill>
                <a:latin typeface="Times New Roman" pitchFamily="18" charset="0"/>
                <a:ea typeface="+mn-ea"/>
                <a:cs typeface="+mn-cs"/>
              </a:rPr>
              <a:t>SensorMicrowave</a:t>
            </a:r>
            <a:r>
              <a:rPr kumimoji="1" lang="en-US" sz="1200" b="0" i="0" u="none" strike="noStrike" kern="1200" baseline="0" dirty="0">
                <a:solidFill>
                  <a:schemeClr val="tx1"/>
                </a:solidFill>
                <a:latin typeface="Times New Roman" pitchFamily="18" charset="0"/>
                <a:ea typeface="+mn-ea"/>
                <a:cs typeface="+mn-cs"/>
              </a:rPr>
              <a:t> Imager (SSMI) and </a:t>
            </a:r>
            <a:r>
              <a:rPr kumimoji="1" lang="en-US" sz="1200" b="0" i="0" kern="1200" dirty="0">
                <a:solidFill>
                  <a:schemeClr val="tx1"/>
                </a:solidFill>
                <a:effectLst/>
                <a:latin typeface="Times New Roman" pitchFamily="18" charset="0"/>
                <a:ea typeface="+mn-ea"/>
                <a:cs typeface="+mn-cs"/>
              </a:rPr>
              <a:t>Special Sensor Microwave Imager/Sounder (SSMIS) are both part of DoD DMSP program.  </a:t>
            </a:r>
            <a:r>
              <a:rPr kumimoji="1" lang="en-US" sz="1200" b="0" i="0" u="none" strike="noStrike" kern="1200" baseline="0" dirty="0">
                <a:solidFill>
                  <a:schemeClr val="tx1"/>
                </a:solidFill>
                <a:latin typeface="Times New Roman" pitchFamily="18" charset="0"/>
                <a:ea typeface="+mn-ea"/>
                <a:cs typeface="+mn-cs"/>
              </a:rPr>
              <a:t> </a:t>
            </a:r>
          </a:p>
          <a:p>
            <a:r>
              <a:rPr kumimoji="1" lang="en-US" sz="1200" b="0" i="0" u="none" strike="noStrike" kern="1200" baseline="0" dirty="0">
                <a:solidFill>
                  <a:schemeClr val="tx1"/>
                </a:solidFill>
                <a:latin typeface="Times New Roman" pitchFamily="18" charset="0"/>
                <a:ea typeface="+mn-ea"/>
                <a:cs typeface="+mn-cs"/>
              </a:rPr>
              <a:t>Orbiting Carbon Observatory-2 (OCO-2).</a:t>
            </a:r>
          </a:p>
          <a:p>
            <a:r>
              <a:rPr kumimoji="1" lang="en-US" sz="1200" b="0" i="0" u="none" strike="noStrike" kern="1200" baseline="0" dirty="0">
                <a:solidFill>
                  <a:schemeClr val="tx1"/>
                </a:solidFill>
                <a:latin typeface="Times New Roman" pitchFamily="18" charset="0"/>
                <a:ea typeface="+mn-ea"/>
                <a:cs typeface="+mn-cs"/>
              </a:rPr>
              <a:t>Tropical Rainfall Measuring Mission (TRMM) Microwave Imager launched in 1997 </a:t>
            </a:r>
            <a:r>
              <a:rPr kumimoji="1" lang="en-US" sz="1200" b="0" i="0" kern="1200" dirty="0">
                <a:solidFill>
                  <a:schemeClr val="tx1"/>
                </a:solidFill>
                <a:effectLst/>
                <a:latin typeface="Times New Roman" pitchFamily="18" charset="0"/>
                <a:ea typeface="+mn-ea"/>
                <a:cs typeface="+mn-cs"/>
              </a:rPr>
              <a:t>(of DMSP SSM/I heritage).</a:t>
            </a:r>
            <a:endParaRPr kumimoji="1" lang="en-US" sz="1200" b="0" i="0" u="none" strike="noStrike" kern="1200" baseline="0" dirty="0">
              <a:solidFill>
                <a:schemeClr val="tx1"/>
              </a:solidFill>
              <a:latin typeface="Times New Roman" pitchFamily="18" charset="0"/>
              <a:ea typeface="+mn-ea"/>
              <a:cs typeface="+mn-cs"/>
            </a:endParaRPr>
          </a:p>
          <a:p>
            <a:r>
              <a:rPr kumimoji="1" lang="en-US" sz="1200" b="0" i="0" u="none" strike="noStrike" kern="1200" baseline="0" dirty="0">
                <a:solidFill>
                  <a:schemeClr val="tx1"/>
                </a:solidFill>
                <a:latin typeface="Times New Roman" pitchFamily="18" charset="0"/>
                <a:ea typeface="+mn-ea"/>
                <a:cs typeface="+mn-cs"/>
              </a:rPr>
              <a:t>Global Precipitation Measurement (GPM) Microwave Imager (GMI).</a:t>
            </a:r>
          </a:p>
          <a:p>
            <a:r>
              <a:rPr kumimoji="1" lang="en-US" sz="1200" b="0" i="0" u="none" strike="noStrike" kern="1200" baseline="0" dirty="0">
                <a:solidFill>
                  <a:schemeClr val="tx1"/>
                </a:solidFill>
                <a:latin typeface="Times New Roman" pitchFamily="18" charset="0"/>
                <a:ea typeface="+mn-ea"/>
                <a:cs typeface="+mn-cs"/>
                <a:hlinkClick r:id="rId3">
                  <a:extLst>
                    <a:ext uri="{A12FA001-AC4F-418D-AE19-62706E023703}">
                      <ahyp:hlinkClr xmlns:ahyp="http://schemas.microsoft.com/office/drawing/2018/hyperlinkcolor" val="tx"/>
                    </a:ext>
                  </a:extLst>
                </a:hlinkClick>
              </a:rPr>
              <a:t>Defense Meteorological Satellite Program (DMSP)</a:t>
            </a:r>
            <a:endParaRPr kumimoji="1" lang="en-US" sz="1200" b="0" i="0" u="none" strike="noStrike" kern="1200" baseline="0" dirty="0">
              <a:solidFill>
                <a:schemeClr val="tx1"/>
              </a:solidFill>
              <a:latin typeface="Times New Roman" pitchFamily="18" charset="0"/>
              <a:ea typeface="+mn-ea"/>
              <a:cs typeface="+mn-cs"/>
            </a:endParaRPr>
          </a:p>
          <a:p>
            <a:endParaRPr lang="en-US" dirty="0"/>
          </a:p>
          <a:p>
            <a:r>
              <a:rPr kumimoji="1" lang="en-US" sz="1200" b="0" i="0" u="none" strike="noStrike" kern="1200" baseline="0" dirty="0">
                <a:solidFill>
                  <a:schemeClr val="tx1"/>
                </a:solidFill>
                <a:latin typeface="Times New Roman" pitchFamily="18" charset="0"/>
                <a:ea typeface="+mn-ea"/>
                <a:cs typeface="+mn-cs"/>
              </a:rPr>
              <a:t>Over ocean, microwave and infrared sensors are typically used, as the surface temperature and emissivity are relatively well known. Over land, emissivity constraints result in a preference toward near-infrared sensors.</a:t>
            </a:r>
            <a:endParaRPr lang="en-US" dirty="0"/>
          </a:p>
        </p:txBody>
      </p:sp>
      <p:sp>
        <p:nvSpPr>
          <p:cNvPr id="4" name="Slide Number Placeholder 3"/>
          <p:cNvSpPr>
            <a:spLocks noGrp="1"/>
          </p:cNvSpPr>
          <p:nvPr>
            <p:ph type="sldNum" sz="quarter" idx="5"/>
          </p:nvPr>
        </p:nvSpPr>
        <p:spPr/>
        <p:txBody>
          <a:bodyPr/>
          <a:lstStyle/>
          <a:p>
            <a:fld id="{017EC438-3F5F-4BF4-8F5B-35952582748F}" type="slidenum">
              <a:rPr lang="en-US" altLang="en-US" smtClean="0"/>
              <a:pPr/>
              <a:t>23</a:t>
            </a:fld>
            <a:endParaRPr lang="en-US" altLang="en-US" dirty="0"/>
          </a:p>
        </p:txBody>
      </p:sp>
    </p:spTree>
    <p:extLst>
      <p:ext uri="{BB962C8B-B14F-4D97-AF65-F5344CB8AC3E}">
        <p14:creationId xmlns:p14="http://schemas.microsoft.com/office/powerpoint/2010/main" val="8374433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TimesNewRomanPSMT"/>
              </a:rPr>
              <a:t>daily level 3 CMG (climate modeling grid) products (MOD09CMG</a:t>
            </a:r>
          </a:p>
          <a:p>
            <a:pPr algn="l"/>
            <a:r>
              <a:rPr lang="en-US" sz="1800" b="0" i="0" u="none" strike="noStrike" baseline="0" dirty="0">
                <a:latin typeface="TimesNewRomanPSMT"/>
              </a:rPr>
              <a:t>and MOD09CMA, generated by PGE75's MOD_PR09C.exe program).</a:t>
            </a:r>
            <a:endParaRPr lang="en-US" dirty="0"/>
          </a:p>
        </p:txBody>
      </p:sp>
      <p:sp>
        <p:nvSpPr>
          <p:cNvPr id="4" name="Slide Number Placeholder 3"/>
          <p:cNvSpPr>
            <a:spLocks noGrp="1"/>
          </p:cNvSpPr>
          <p:nvPr>
            <p:ph type="sldNum" sz="quarter" idx="5"/>
          </p:nvPr>
        </p:nvSpPr>
        <p:spPr/>
        <p:txBody>
          <a:bodyPr/>
          <a:lstStyle/>
          <a:p>
            <a:fld id="{6C3BE77C-189E-4C13-BF41-0BE839B329F0}" type="slidenum">
              <a:rPr lang="en-US" smtClean="0"/>
              <a:t>24</a:t>
            </a:fld>
            <a:endParaRPr lang="en-US" dirty="0"/>
          </a:p>
        </p:txBody>
      </p:sp>
    </p:spTree>
    <p:extLst>
      <p:ext uri="{BB962C8B-B14F-4D97-AF65-F5344CB8AC3E}">
        <p14:creationId xmlns:p14="http://schemas.microsoft.com/office/powerpoint/2010/main" val="3594416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Water vapor is an assimilation of data from different sources.</a:t>
            </a:r>
            <a:endParaRPr lang="en-US" dirty="0"/>
          </a:p>
        </p:txBody>
      </p:sp>
      <p:sp>
        <p:nvSpPr>
          <p:cNvPr id="4" name="Slide Number Placeholder 3"/>
          <p:cNvSpPr>
            <a:spLocks noGrp="1"/>
          </p:cNvSpPr>
          <p:nvPr>
            <p:ph type="sldNum" sz="quarter" idx="5"/>
          </p:nvPr>
        </p:nvSpPr>
        <p:spPr/>
        <p:txBody>
          <a:bodyPr/>
          <a:lstStyle/>
          <a:p>
            <a:fld id="{017EC438-3F5F-4BF4-8F5B-35952582748F}" type="slidenum">
              <a:rPr lang="en-US" altLang="en-US" smtClean="0"/>
              <a:pPr/>
              <a:t>25</a:t>
            </a:fld>
            <a:endParaRPr lang="en-US" altLang="en-US" dirty="0"/>
          </a:p>
        </p:txBody>
      </p:sp>
    </p:spTree>
    <p:extLst>
      <p:ext uri="{BB962C8B-B14F-4D97-AF65-F5344CB8AC3E}">
        <p14:creationId xmlns:p14="http://schemas.microsoft.com/office/powerpoint/2010/main" val="3138950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a recap of summer LST and recommendation we made for the transition</a:t>
            </a:r>
          </a:p>
          <a:p>
            <a:r>
              <a:rPr lang="en-US" dirty="0"/>
              <a:t>Then we can talk about the updated timeline</a:t>
            </a:r>
          </a:p>
        </p:txBody>
      </p:sp>
      <p:sp>
        <p:nvSpPr>
          <p:cNvPr id="4" name="Slide Number Placeholder 3"/>
          <p:cNvSpPr>
            <a:spLocks noGrp="1"/>
          </p:cNvSpPr>
          <p:nvPr>
            <p:ph type="sldNum" sz="quarter" idx="5"/>
          </p:nvPr>
        </p:nvSpPr>
        <p:spPr/>
        <p:txBody>
          <a:bodyPr/>
          <a:lstStyle/>
          <a:p>
            <a:fld id="{6C3BE77C-189E-4C13-BF41-0BE839B329F0}" type="slidenum">
              <a:rPr lang="en-US" smtClean="0"/>
              <a:t>2</a:t>
            </a:fld>
            <a:endParaRPr lang="en-US" dirty="0"/>
          </a:p>
        </p:txBody>
      </p:sp>
    </p:spTree>
    <p:extLst>
      <p:ext uri="{BB962C8B-B14F-4D97-AF65-F5344CB8AC3E}">
        <p14:creationId xmlns:p14="http://schemas.microsoft.com/office/powerpoint/2010/main" val="3934629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latin typeface="TimesNewRomanPSMT"/>
              </a:rPr>
              <a:t>The reflectance truth is obtained by correcting the TOA reflectance with 6SV using AERONET as input for water vapor and aerosol. </a:t>
            </a:r>
          </a:p>
          <a:p>
            <a:pPr algn="l"/>
            <a:r>
              <a:rPr lang="en-US" sz="1200" b="0" i="0" u="none" strike="noStrike" baseline="0" dirty="0">
                <a:latin typeface="TimesNewRomanPSMT"/>
              </a:rPr>
              <a:t>For reference also shown is the performance of the top of the atmosphere data (same dataset as LEDAPS and WELD). </a:t>
            </a:r>
          </a:p>
          <a:p>
            <a:pPr algn="l"/>
            <a:r>
              <a:rPr lang="en-US" sz="1200" b="0" i="0" u="none" strike="noStrike" baseline="0" dirty="0">
                <a:latin typeface="TimesNewRomanPSMT"/>
              </a:rPr>
              <a:t>The blue bars show the number of point used in each bin of reflectance. </a:t>
            </a:r>
          </a:p>
          <a:p>
            <a:pPr algn="l"/>
            <a:r>
              <a:rPr lang="en-US" sz="1200" b="0" i="0" u="none" strike="noStrike" baseline="0" dirty="0">
                <a:latin typeface="TimesNewRomanPSMT"/>
              </a:rPr>
              <a:t>The pink line represents the specified uncertainty based on a theoretical error budget of the collection 5 MODIS surface reflectance. </a:t>
            </a:r>
          </a:p>
          <a:p>
            <a:endParaRPr lang="en-US" dirty="0"/>
          </a:p>
        </p:txBody>
      </p:sp>
      <p:sp>
        <p:nvSpPr>
          <p:cNvPr id="4" name="Slide Number Placeholder 3"/>
          <p:cNvSpPr>
            <a:spLocks noGrp="1"/>
          </p:cNvSpPr>
          <p:nvPr>
            <p:ph type="sldNum" sz="quarter" idx="5"/>
          </p:nvPr>
        </p:nvSpPr>
        <p:spPr/>
        <p:txBody>
          <a:bodyPr/>
          <a:lstStyle/>
          <a:p>
            <a:fld id="{6C3BE77C-189E-4C13-BF41-0BE839B329F0}" type="slidenum">
              <a:rPr lang="en-US" smtClean="0"/>
              <a:t>28</a:t>
            </a:fld>
            <a:endParaRPr lang="en-US" dirty="0"/>
          </a:p>
        </p:txBody>
      </p:sp>
    </p:spTree>
    <p:extLst>
      <p:ext uri="{BB962C8B-B14F-4D97-AF65-F5344CB8AC3E}">
        <p14:creationId xmlns:p14="http://schemas.microsoft.com/office/powerpoint/2010/main" val="36882522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Uncertainty of 0.007 for the Band 4 and 5 is very good.</a:t>
            </a:r>
          </a:p>
          <a:p>
            <a:endParaRPr lang="en-US" dirty="0"/>
          </a:p>
        </p:txBody>
      </p:sp>
      <p:sp>
        <p:nvSpPr>
          <p:cNvPr id="4" name="Slide Number Placeholder 3"/>
          <p:cNvSpPr>
            <a:spLocks noGrp="1"/>
          </p:cNvSpPr>
          <p:nvPr>
            <p:ph type="sldNum" sz="quarter" idx="5"/>
          </p:nvPr>
        </p:nvSpPr>
        <p:spPr/>
        <p:txBody>
          <a:bodyPr/>
          <a:lstStyle/>
          <a:p>
            <a:fld id="{6C3BE77C-189E-4C13-BF41-0BE839B329F0}" type="slidenum">
              <a:rPr lang="en-US" smtClean="0"/>
              <a:t>29</a:t>
            </a:fld>
            <a:endParaRPr lang="en-US" dirty="0"/>
          </a:p>
        </p:txBody>
      </p:sp>
    </p:spTree>
    <p:extLst>
      <p:ext uri="{BB962C8B-B14F-4D97-AF65-F5344CB8AC3E}">
        <p14:creationId xmlns:p14="http://schemas.microsoft.com/office/powerpoint/2010/main" val="17730598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b" latinLnBrk="0" hangingPunct="1">
              <a:spcBef>
                <a:spcPts val="0"/>
              </a:spcBef>
              <a:spcAft>
                <a:spcPts val="0"/>
              </a:spcAft>
            </a:pPr>
            <a:r>
              <a:rPr lang="en-US" sz="1800" b="0" i="0" u="none" strike="noStrike" kern="1200" dirty="0">
                <a:solidFill>
                  <a:srgbClr val="000000"/>
                </a:solidFill>
                <a:effectLst/>
                <a:latin typeface="Calibri" panose="020F0502020204030204" pitchFamily="34" charset="0"/>
              </a:rPr>
              <a:t>Relative humidity:</a:t>
            </a:r>
          </a:p>
          <a:p>
            <a:pPr marL="0" algn="l" rtl="0" eaLnBrk="1" fontAlgn="b" latinLnBrk="0" hangingPunct="1">
              <a:spcBef>
                <a:spcPts val="0"/>
              </a:spcBef>
              <a:spcAft>
                <a:spcPts val="0"/>
              </a:spcAft>
            </a:pPr>
            <a:r>
              <a:rPr lang="en-US" sz="1800" b="0" i="0" u="none" strike="noStrike" kern="1200" dirty="0">
                <a:solidFill>
                  <a:srgbClr val="000000"/>
                </a:solidFill>
                <a:effectLst/>
                <a:latin typeface="Calibri" panose="020F0502020204030204" pitchFamily="34" charset="0"/>
              </a:rPr>
              <a:t>LC08_L1TP_039037_20170611_20170628_01_T1 38.2%</a:t>
            </a:r>
          </a:p>
          <a:p>
            <a:pPr marL="0" algn="l" rtl="0" eaLnBrk="1" fontAlgn="b" latinLnBrk="0" hangingPunct="1">
              <a:spcBef>
                <a:spcPts val="0"/>
              </a:spcBef>
              <a:spcAft>
                <a:spcPts val="0"/>
              </a:spcAft>
            </a:pPr>
            <a:r>
              <a:rPr lang="en-US" sz="1800" b="0" i="0" u="none" strike="noStrike" kern="1200" dirty="0">
                <a:solidFill>
                  <a:srgbClr val="000000"/>
                </a:solidFill>
                <a:effectLst/>
                <a:latin typeface="Calibri" panose="020F0502020204030204" pitchFamily="34" charset="0"/>
              </a:rPr>
              <a:t>LC08_L1TP_039037_20170729_20170811_01_T1 59.4%</a:t>
            </a:r>
          </a:p>
          <a:p>
            <a:pPr marL="0" algn="l" rtl="0" eaLnBrk="1" fontAlgn="b" latinLnBrk="0" hangingPunct="1">
              <a:spcBef>
                <a:spcPts val="0"/>
              </a:spcBef>
              <a:spcAft>
                <a:spcPts val="0"/>
              </a:spcAft>
            </a:pPr>
            <a:r>
              <a:rPr lang="en-US" sz="1800" b="0" i="0" u="none" strike="noStrike" kern="1200" dirty="0">
                <a:solidFill>
                  <a:srgbClr val="000000"/>
                </a:solidFill>
                <a:effectLst/>
                <a:latin typeface="Calibri" panose="020F0502020204030204" pitchFamily="34" charset="0"/>
              </a:rPr>
              <a:t>LC08_L1TP_039037_20180817_20180829_01_T1</a:t>
            </a:r>
            <a:r>
              <a:rPr lang="en-US" sz="1800" b="0" i="0" u="none" strike="noStrike" kern="1200" dirty="0">
                <a:solidFill>
                  <a:srgbClr val="000000"/>
                </a:solidFill>
                <a:effectLst/>
                <a:latin typeface="Arial" panose="020B0604020202020204" pitchFamily="34" charset="0"/>
              </a:rPr>
              <a:t> </a:t>
            </a:r>
            <a:r>
              <a:rPr lang="en-US" sz="1800" b="0" i="0" u="none" strike="noStrike" kern="1200" dirty="0">
                <a:solidFill>
                  <a:srgbClr val="000000"/>
                </a:solidFill>
                <a:effectLst/>
                <a:latin typeface="Calibri" panose="020F0502020204030204" pitchFamily="34" charset="0"/>
              </a:rPr>
              <a:t>60.2%</a:t>
            </a:r>
            <a:endParaRPr lang="en-US" sz="1800" b="0" i="0" u="none" strike="noStrike" dirty="0">
              <a:effectLst/>
              <a:latin typeface="Arial" panose="020B0604020202020204" pitchFamily="34" charset="0"/>
            </a:endParaRPr>
          </a:p>
          <a:p>
            <a:pPr marL="0" algn="l" rtl="0" eaLnBrk="1" fontAlgn="b" latinLnBrk="0" hangingPunct="1">
              <a:spcBef>
                <a:spcPts val="0"/>
              </a:spcBef>
              <a:spcAft>
                <a:spcPts val="0"/>
              </a:spcAft>
            </a:pPr>
            <a:endParaRPr lang="en-US" sz="1800" b="0" i="0" u="none" strike="noStrike" dirty="0">
              <a:effectLst/>
              <a:latin typeface="Arial" panose="020B0604020202020204" pitchFamily="34" charset="0"/>
            </a:endParaRPr>
          </a:p>
          <a:p>
            <a:pPr marL="0" algn="l" rtl="0" eaLnBrk="1" fontAlgn="b" latinLnBrk="0" hangingPunct="1">
              <a:spcBef>
                <a:spcPts val="0"/>
              </a:spcBef>
              <a:spcAft>
                <a:spcPts val="0"/>
              </a:spcAft>
            </a:pPr>
            <a:endParaRPr lang="en-US" sz="1800" b="0" i="0" u="none" strike="noStrike" dirty="0">
              <a:effectLst/>
              <a:latin typeface="Arial" panose="020B0604020202020204" pitchFamily="34" charset="0"/>
            </a:endParaRPr>
          </a:p>
          <a:p>
            <a:r>
              <a:rPr lang="en-US" b="0" dirty="0"/>
              <a:t>The interquartile range (middle 50%) of the differences is almost zero, with maximum difference of 0.03 (units of reflectance).</a:t>
            </a:r>
          </a:p>
          <a:p>
            <a:endParaRPr lang="en-US" b="0" dirty="0"/>
          </a:p>
          <a:p>
            <a:endParaRPr lang="en-US" dirty="0"/>
          </a:p>
        </p:txBody>
      </p:sp>
      <p:sp>
        <p:nvSpPr>
          <p:cNvPr id="4" name="Slide Number Placeholder 3"/>
          <p:cNvSpPr>
            <a:spLocks noGrp="1"/>
          </p:cNvSpPr>
          <p:nvPr>
            <p:ph type="sldNum" sz="quarter" idx="5"/>
          </p:nvPr>
        </p:nvSpPr>
        <p:spPr/>
        <p:txBody>
          <a:bodyPr/>
          <a:lstStyle/>
          <a:p>
            <a:fld id="{6C3BE77C-189E-4C13-BF41-0BE839B329F0}" type="slidenum">
              <a:rPr lang="en-US" smtClean="0"/>
              <a:t>30</a:t>
            </a:fld>
            <a:endParaRPr lang="en-US" dirty="0"/>
          </a:p>
        </p:txBody>
      </p:sp>
    </p:spTree>
    <p:extLst>
      <p:ext uri="{BB962C8B-B14F-4D97-AF65-F5344CB8AC3E}">
        <p14:creationId xmlns:p14="http://schemas.microsoft.com/office/powerpoint/2010/main" val="41635542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Trailing artifact</a:t>
            </a:r>
          </a:p>
        </p:txBody>
      </p:sp>
      <p:sp>
        <p:nvSpPr>
          <p:cNvPr id="4" name="Slide Number Placeholder 3"/>
          <p:cNvSpPr>
            <a:spLocks noGrp="1"/>
          </p:cNvSpPr>
          <p:nvPr>
            <p:ph type="sldNum" sz="quarter" idx="5"/>
          </p:nvPr>
        </p:nvSpPr>
        <p:spPr/>
        <p:txBody>
          <a:bodyPr/>
          <a:lstStyle/>
          <a:p>
            <a:fld id="{6C3BE77C-189E-4C13-BF41-0BE839B329F0}" type="slidenum">
              <a:rPr lang="en-US" smtClean="0"/>
              <a:t>31</a:t>
            </a:fld>
            <a:endParaRPr lang="en-US" dirty="0"/>
          </a:p>
        </p:txBody>
      </p:sp>
    </p:spTree>
    <p:extLst>
      <p:ext uri="{BB962C8B-B14F-4D97-AF65-F5344CB8AC3E}">
        <p14:creationId xmlns:p14="http://schemas.microsoft.com/office/powerpoint/2010/main" val="41294156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3BE77C-189E-4C13-BF41-0BE839B329F0}" type="slidenum">
              <a:rPr lang="en-US" smtClean="0"/>
              <a:t>33</a:t>
            </a:fld>
            <a:endParaRPr lang="en-US" dirty="0"/>
          </a:p>
        </p:txBody>
      </p:sp>
    </p:spTree>
    <p:extLst>
      <p:ext uri="{BB962C8B-B14F-4D97-AF65-F5344CB8AC3E}">
        <p14:creationId xmlns:p14="http://schemas.microsoft.com/office/powerpoint/2010/main" val="31464645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Despite its afternoon MLT crossing, switching to VIIRS should not impact the continuity of the Landsat C2 SR. </a:t>
            </a:r>
          </a:p>
          <a:p>
            <a:endParaRPr lang="en-US" dirty="0"/>
          </a:p>
          <a:p>
            <a:r>
              <a:rPr lang="en-US" dirty="0"/>
              <a:t>The final SR difference is dependent on the land cover (water, cloud, vegetation cover.)</a:t>
            </a:r>
            <a:endParaRPr lang="en-US" b="0" dirty="0"/>
          </a:p>
          <a:p>
            <a:endParaRPr lang="en-US" dirty="0"/>
          </a:p>
        </p:txBody>
      </p:sp>
      <p:sp>
        <p:nvSpPr>
          <p:cNvPr id="4" name="Slide Number Placeholder 3"/>
          <p:cNvSpPr>
            <a:spLocks noGrp="1"/>
          </p:cNvSpPr>
          <p:nvPr>
            <p:ph type="sldNum" sz="quarter" idx="5"/>
          </p:nvPr>
        </p:nvSpPr>
        <p:spPr/>
        <p:txBody>
          <a:bodyPr/>
          <a:lstStyle/>
          <a:p>
            <a:fld id="{6C3BE77C-189E-4C13-BF41-0BE839B329F0}" type="slidenum">
              <a:rPr lang="en-US" smtClean="0"/>
              <a:t>34</a:t>
            </a:fld>
            <a:endParaRPr lang="en-US" dirty="0"/>
          </a:p>
        </p:txBody>
      </p:sp>
    </p:spTree>
    <p:extLst>
      <p:ext uri="{BB962C8B-B14F-4D97-AF65-F5344CB8AC3E}">
        <p14:creationId xmlns:p14="http://schemas.microsoft.com/office/powerpoint/2010/main" val="8657185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3BE77C-189E-4C13-BF41-0BE839B329F0}" type="slidenum">
              <a:rPr lang="en-US" smtClean="0"/>
              <a:t>36</a:t>
            </a:fld>
            <a:endParaRPr lang="en-US" dirty="0"/>
          </a:p>
        </p:txBody>
      </p:sp>
    </p:spTree>
    <p:extLst>
      <p:ext uri="{BB962C8B-B14F-4D97-AF65-F5344CB8AC3E}">
        <p14:creationId xmlns:p14="http://schemas.microsoft.com/office/powerpoint/2010/main" val="11596684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3BE77C-189E-4C13-BF41-0BE839B329F0}" type="slidenum">
              <a:rPr lang="en-US" smtClean="0"/>
              <a:t>42</a:t>
            </a:fld>
            <a:endParaRPr lang="en-US" dirty="0"/>
          </a:p>
        </p:txBody>
      </p:sp>
    </p:spTree>
    <p:extLst>
      <p:ext uri="{BB962C8B-B14F-4D97-AF65-F5344CB8AC3E}">
        <p14:creationId xmlns:p14="http://schemas.microsoft.com/office/powerpoint/2010/main" val="27953207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en-US" dirty="0"/>
              <a:t>1 Dobson Unit (DU) = 2.1415 x 10</a:t>
            </a:r>
            <a:r>
              <a:rPr lang="en-US" baseline="30000" dirty="0"/>
              <a:t>-5</a:t>
            </a:r>
            <a:r>
              <a:rPr lang="en-US" dirty="0"/>
              <a:t> kg[O</a:t>
            </a:r>
            <a:r>
              <a:rPr lang="en-US" baseline="-25000" dirty="0"/>
              <a:t>3</a:t>
            </a:r>
            <a:r>
              <a:rPr lang="en-US" dirty="0"/>
              <a:t>]/m</a:t>
            </a:r>
            <a:r>
              <a:rPr lang="en-US" baseline="30000" dirty="0"/>
              <a:t>2</a:t>
            </a:r>
            <a:endParaRPr lang="en-US" dirty="0"/>
          </a:p>
          <a:p>
            <a:r>
              <a:rPr lang="en-US" dirty="0"/>
              <a:t>Dataset source: https://cds.climate.copernicus.eu/cdsapp#!/dataset/reanalysis-era5-single-levels?tab=overview</a:t>
            </a:r>
          </a:p>
          <a:p>
            <a:r>
              <a:rPr lang="en-US" dirty="0"/>
              <a:t>Set up API for data download: https://confluence.ecmwf.int/display/WEBAPI/Access+ECMWF+Public+Datasets </a:t>
            </a:r>
          </a:p>
          <a:p>
            <a:r>
              <a:rPr lang="en-US" dirty="0"/>
              <a:t>File format: </a:t>
            </a:r>
            <a:r>
              <a:rPr lang="en-US" b="0" i="0" dirty="0">
                <a:solidFill>
                  <a:srgbClr val="172B4D"/>
                </a:solidFill>
                <a:effectLst/>
                <a:latin typeface="-apple-system"/>
              </a:rPr>
              <a:t>GRIB stands for "General Regularly distributed Information in Binary form" and is a </a:t>
            </a:r>
            <a:r>
              <a:rPr lang="en-US" b="0" i="0" u="none" strike="noStrike" dirty="0">
                <a:solidFill>
                  <a:srgbClr val="0052CC"/>
                </a:solidFill>
                <a:effectLst/>
                <a:latin typeface="-apple-system"/>
                <a:hlinkClick r:id="rId3"/>
              </a:rPr>
              <a:t>WMO</a:t>
            </a:r>
            <a:r>
              <a:rPr lang="en-US" b="0" i="0" dirty="0">
                <a:solidFill>
                  <a:srgbClr val="172B4D"/>
                </a:solidFill>
                <a:effectLst/>
                <a:latin typeface="-apple-system"/>
              </a:rPr>
              <a:t> (World Meteorological Organisation) standard format for archiving and exchanging gridded data. GRIB is a binary format, and the data is packed to increase storage efficiency. GRIB messages are often concatenated together to form a GRIB file. GRIB files usually have the extension .grib, .grb or .gb. (https://confluence.ecmwf.int/display/CKB/What+are+GRIB+files+and+how+can+I+read+them)</a:t>
            </a:r>
            <a:endParaRPr lang="en-US" dirty="0"/>
          </a:p>
          <a:p>
            <a:endParaRPr lang="en-US" dirty="0"/>
          </a:p>
        </p:txBody>
      </p:sp>
      <p:sp>
        <p:nvSpPr>
          <p:cNvPr id="4" name="Slide Number Placeholder 3"/>
          <p:cNvSpPr>
            <a:spLocks noGrp="1"/>
          </p:cNvSpPr>
          <p:nvPr>
            <p:ph type="sldNum" sz="quarter" idx="5"/>
          </p:nvPr>
        </p:nvSpPr>
        <p:spPr/>
        <p:txBody>
          <a:bodyPr/>
          <a:lstStyle/>
          <a:p>
            <a:fld id="{017EC438-3F5F-4BF4-8F5B-35952582748F}" type="slidenum">
              <a:rPr lang="en-US" altLang="en-US" smtClean="0"/>
              <a:pPr/>
              <a:t>48</a:t>
            </a:fld>
            <a:endParaRPr lang="en-US" altLang="en-US" dirty="0"/>
          </a:p>
        </p:txBody>
      </p:sp>
    </p:spTree>
    <p:extLst>
      <p:ext uri="{BB962C8B-B14F-4D97-AF65-F5344CB8AC3E}">
        <p14:creationId xmlns:p14="http://schemas.microsoft.com/office/powerpoint/2010/main" val="3600467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refresher, the column water vapor and total ozone information required for successful processing of Land Surface reflectance code </a:t>
            </a:r>
          </a:p>
          <a:p>
            <a:r>
              <a:rPr lang="en-US" dirty="0"/>
              <a:t>We rely on MODIS CMG for that information, primarily morning information from Terra, with aqua being the fallback.</a:t>
            </a:r>
          </a:p>
          <a:p>
            <a:endParaRPr lang="en-US" dirty="0"/>
          </a:p>
        </p:txBody>
      </p:sp>
      <p:sp>
        <p:nvSpPr>
          <p:cNvPr id="4" name="Slide Number Placeholder 3"/>
          <p:cNvSpPr>
            <a:spLocks noGrp="1"/>
          </p:cNvSpPr>
          <p:nvPr>
            <p:ph type="sldNum" sz="quarter" idx="5"/>
          </p:nvPr>
        </p:nvSpPr>
        <p:spPr/>
        <p:txBody>
          <a:bodyPr/>
          <a:lstStyle/>
          <a:p>
            <a:fld id="{017EC438-3F5F-4BF4-8F5B-35952582748F}" type="slidenum">
              <a:rPr lang="en-US" altLang="en-US" smtClean="0"/>
              <a:pPr/>
              <a:t>3</a:t>
            </a:fld>
            <a:endParaRPr lang="en-US" altLang="en-US" dirty="0"/>
          </a:p>
        </p:txBody>
      </p:sp>
    </p:spTree>
    <p:extLst>
      <p:ext uri="{BB962C8B-B14F-4D97-AF65-F5344CB8AC3E}">
        <p14:creationId xmlns:p14="http://schemas.microsoft.com/office/powerpoint/2010/main" val="1236991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 you all know, Terra/Aqua and Aura for that matter are nearing the end of mission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Last we heard from our </a:t>
            </a:r>
            <a:r>
              <a:rPr lang="en-US" sz="1200" dirty="0" err="1"/>
              <a:t>nasa</a:t>
            </a:r>
            <a:r>
              <a:rPr lang="en-US" sz="1200" dirty="0"/>
              <a:t> colleagues, the end of these missions is likely in current fiscal year.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Apparently, the missions are invited to science review but science product generation and distribution beyond Sep 2023 is TBD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Anyhow, since we met in Summer, the Terra team had two </a:t>
            </a:r>
            <a:r>
              <a:rPr lang="en-US" sz="1200" dirty="0" err="1"/>
              <a:t>constelleation</a:t>
            </a:r>
            <a:r>
              <a:rPr lang="en-US" sz="1200" dirty="0"/>
              <a:t> exit </a:t>
            </a:r>
            <a:r>
              <a:rPr lang="en-US" sz="1200" dirty="0" err="1"/>
              <a:t>manuevers</a:t>
            </a:r>
            <a:r>
              <a:rPr lang="en-US" sz="1200" dirty="0"/>
              <a:t> in October.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They had a drifting orbits workshop, we attended the land breakout session. Looked like there is a big diurnal sampling opportunity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But from we heard and have seen, we have not seen a systematic impact on Landsat SR as a result of changing MLT crossing time, yet</a:t>
            </a:r>
          </a:p>
        </p:txBody>
      </p:sp>
      <p:sp>
        <p:nvSpPr>
          <p:cNvPr id="4" name="Slide Number Placeholder 3"/>
          <p:cNvSpPr>
            <a:spLocks noGrp="1"/>
          </p:cNvSpPr>
          <p:nvPr>
            <p:ph type="sldNum" sz="quarter" idx="5"/>
          </p:nvPr>
        </p:nvSpPr>
        <p:spPr/>
        <p:txBody>
          <a:bodyPr/>
          <a:lstStyle/>
          <a:p>
            <a:fld id="{6C3BE77C-189E-4C13-BF41-0BE839B329F0}" type="slidenum">
              <a:rPr lang="en-US" smtClean="0"/>
              <a:t>4</a:t>
            </a:fld>
            <a:endParaRPr lang="en-US" dirty="0"/>
          </a:p>
        </p:txBody>
      </p:sp>
    </p:spTree>
    <p:extLst>
      <p:ext uri="{BB962C8B-B14F-4D97-AF65-F5344CB8AC3E}">
        <p14:creationId xmlns:p14="http://schemas.microsoft.com/office/powerpoint/2010/main" val="1651262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a short version of the analysis we showed at the summer LST. </a:t>
            </a:r>
          </a:p>
          <a:p>
            <a:r>
              <a:rPr lang="en-US" dirty="0"/>
              <a:t>Picked a scene in southwestern U.S over the </a:t>
            </a:r>
            <a:r>
              <a:rPr lang="en-US" dirty="0" err="1"/>
              <a:t>salton</a:t>
            </a:r>
            <a:r>
              <a:rPr lang="en-US" dirty="0"/>
              <a:t> sea and grabbed all the L8-9 acquisitions over one full year from summer of 2021 to summer of 2022</a:t>
            </a:r>
          </a:p>
          <a:p>
            <a:r>
              <a:rPr lang="en-US" dirty="0"/>
              <a:t>And processed the scenes using both MODIS and VIIRS </a:t>
            </a:r>
          </a:p>
          <a:p>
            <a:endParaRPr lang="en-US" dirty="0"/>
          </a:p>
        </p:txBody>
      </p:sp>
      <p:sp>
        <p:nvSpPr>
          <p:cNvPr id="4" name="Slide Number Placeholder 3"/>
          <p:cNvSpPr>
            <a:spLocks noGrp="1"/>
          </p:cNvSpPr>
          <p:nvPr>
            <p:ph type="sldNum" sz="quarter" idx="5"/>
          </p:nvPr>
        </p:nvSpPr>
        <p:spPr/>
        <p:txBody>
          <a:bodyPr/>
          <a:lstStyle/>
          <a:p>
            <a:fld id="{6C3BE77C-189E-4C13-BF41-0BE839B329F0}" type="slidenum">
              <a:rPr lang="en-US" smtClean="0"/>
              <a:t>5</a:t>
            </a:fld>
            <a:endParaRPr lang="en-US" dirty="0"/>
          </a:p>
        </p:txBody>
      </p:sp>
    </p:spTree>
    <p:extLst>
      <p:ext uri="{BB962C8B-B14F-4D97-AF65-F5344CB8AC3E}">
        <p14:creationId xmlns:p14="http://schemas.microsoft.com/office/powerpoint/2010/main" val="3827952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profile of ozone and water vapor at the scene center over that period.</a:t>
            </a:r>
          </a:p>
          <a:p>
            <a:r>
              <a:rPr lang="en-US" dirty="0"/>
              <a:t>Top panel: Ozone data are nearly identical. </a:t>
            </a:r>
          </a:p>
          <a:p>
            <a:r>
              <a:rPr lang="en-US" dirty="0"/>
              <a:t> bottom panel: differences between the morning and afternoon water vapor measured by </a:t>
            </a:r>
            <a:r>
              <a:rPr lang="en-US" dirty="0" err="1"/>
              <a:t>modis</a:t>
            </a:r>
            <a:r>
              <a:rPr lang="en-US" dirty="0"/>
              <a:t>/</a:t>
            </a:r>
            <a:r>
              <a:rPr lang="en-US" dirty="0" err="1"/>
              <a:t>viirs</a:t>
            </a:r>
            <a:r>
              <a:rPr lang="en-US" dirty="0"/>
              <a:t> respectively. Some differences visible during the monsoon season</a:t>
            </a:r>
          </a:p>
          <a:p>
            <a:endParaRPr lang="en-US" dirty="0"/>
          </a:p>
          <a:p>
            <a:r>
              <a:rPr lang="en-US" dirty="0"/>
              <a:t>Water Vapor: </a:t>
            </a:r>
            <a:r>
              <a:rPr lang="en-US" sz="1200" dirty="0"/>
              <a:t>g/cm</a:t>
            </a:r>
            <a:r>
              <a:rPr lang="en-US" sz="1200" baseline="30000" dirty="0"/>
              <a:t>2</a:t>
            </a:r>
            <a:r>
              <a:rPr lang="en-US" dirty="0"/>
              <a:t> </a:t>
            </a:r>
            <a:r>
              <a:rPr lang="en-US" dirty="0">
                <a:cs typeface="Calibri" panose="020F0502020204030204" pitchFamily="34" charset="0"/>
              </a:rPr>
              <a:t>→ </a:t>
            </a:r>
            <a:r>
              <a:rPr lang="en-US" sz="1100" dirty="0">
                <a:cs typeface="Calibri" panose="020F0502020204030204" pitchFamily="34" charset="0"/>
              </a:rPr>
              <a:t>1 </a:t>
            </a:r>
            <a:r>
              <a:rPr lang="en-US" sz="1200" dirty="0"/>
              <a:t>g/cm</a:t>
            </a:r>
            <a:r>
              <a:rPr lang="en-US" sz="1200" baseline="30000" dirty="0"/>
              <a:t>2 </a:t>
            </a:r>
            <a:r>
              <a:rPr lang="en-US" dirty="0"/>
              <a:t>= 10</a:t>
            </a:r>
            <a:r>
              <a:rPr lang="en-US" sz="1200" dirty="0"/>
              <a:t> kg/m</a:t>
            </a:r>
            <a:r>
              <a:rPr lang="en-US" sz="1200" baseline="30000" dirty="0"/>
              <a:t>2</a:t>
            </a:r>
            <a:endParaRPr lang="en-US" dirty="0"/>
          </a:p>
          <a:p>
            <a:r>
              <a:rPr lang="en-US" dirty="0"/>
              <a:t>Ozone: </a:t>
            </a:r>
            <a:r>
              <a:rPr lang="en-US" sz="1050" dirty="0">
                <a:cs typeface="Calibri" panose="020F0502020204030204" pitchFamily="34" charset="0"/>
              </a:rPr>
              <a:t>1 </a:t>
            </a:r>
            <a:r>
              <a:rPr lang="en-US" dirty="0"/>
              <a:t>atm-cm</a:t>
            </a:r>
            <a:r>
              <a:rPr lang="en-US" dirty="0">
                <a:cs typeface="Calibri" panose="020F0502020204030204" pitchFamily="34" charset="0"/>
              </a:rPr>
              <a:t> = 1000 </a:t>
            </a:r>
            <a:r>
              <a:rPr lang="en-US" dirty="0"/>
              <a:t>DU</a:t>
            </a:r>
          </a:p>
        </p:txBody>
      </p:sp>
      <p:sp>
        <p:nvSpPr>
          <p:cNvPr id="4" name="Slide Number Placeholder 3"/>
          <p:cNvSpPr>
            <a:spLocks noGrp="1"/>
          </p:cNvSpPr>
          <p:nvPr>
            <p:ph type="sldNum" sz="quarter" idx="5"/>
          </p:nvPr>
        </p:nvSpPr>
        <p:spPr/>
        <p:txBody>
          <a:bodyPr/>
          <a:lstStyle/>
          <a:p>
            <a:fld id="{6C3BE77C-189E-4C13-BF41-0BE839B329F0}" type="slidenum">
              <a:rPr lang="en-US" smtClean="0"/>
              <a:t>6</a:t>
            </a:fld>
            <a:endParaRPr lang="en-US" dirty="0"/>
          </a:p>
        </p:txBody>
      </p:sp>
    </p:spTree>
    <p:extLst>
      <p:ext uri="{BB962C8B-B14F-4D97-AF65-F5344CB8AC3E}">
        <p14:creationId xmlns:p14="http://schemas.microsoft.com/office/powerpoint/2010/main" val="913125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grabbed the average reflectance over a number of random pixels.</a:t>
            </a:r>
          </a:p>
        </p:txBody>
      </p:sp>
      <p:sp>
        <p:nvSpPr>
          <p:cNvPr id="4" name="Slide Number Placeholder 3"/>
          <p:cNvSpPr>
            <a:spLocks noGrp="1"/>
          </p:cNvSpPr>
          <p:nvPr>
            <p:ph type="sldNum" sz="quarter" idx="5"/>
          </p:nvPr>
        </p:nvSpPr>
        <p:spPr/>
        <p:txBody>
          <a:bodyPr/>
          <a:lstStyle/>
          <a:p>
            <a:fld id="{6C3BE77C-189E-4C13-BF41-0BE839B329F0}" type="slidenum">
              <a:rPr lang="en-US" smtClean="0"/>
              <a:t>7</a:t>
            </a:fld>
            <a:endParaRPr lang="en-US" dirty="0"/>
          </a:p>
        </p:txBody>
      </p:sp>
    </p:spTree>
    <p:extLst>
      <p:ext uri="{BB962C8B-B14F-4D97-AF65-F5344CB8AC3E}">
        <p14:creationId xmlns:p14="http://schemas.microsoft.com/office/powerpoint/2010/main" val="3456499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And here is the time series of surface reflectance for all VSWIR bands during that period + 95% CI</a:t>
            </a:r>
          </a:p>
          <a:p>
            <a:r>
              <a:rPr lang="en-US" b="0" dirty="0"/>
              <a:t>Some overestimation especially during monsoon season due to larger WV variations</a:t>
            </a:r>
          </a:p>
          <a:p>
            <a:r>
              <a:rPr lang="en-US" b="0" dirty="0"/>
              <a:t>Interesting differences in SWIR2 channel. Red and SWIR2 stood out as most sensitive. </a:t>
            </a:r>
          </a:p>
          <a:p>
            <a:r>
              <a:rPr lang="en-US" b="0" dirty="0"/>
              <a:t>By large, the differences were small and within </a:t>
            </a:r>
            <a:r>
              <a:rPr lang="en-US" b="0" dirty="0" err="1"/>
              <a:t>LaSRC</a:t>
            </a:r>
            <a:r>
              <a:rPr lang="en-US" b="0" dirty="0"/>
              <a:t> uncertainty. </a:t>
            </a:r>
          </a:p>
          <a:p>
            <a:endParaRPr lang="en-US" b="0" dirty="0"/>
          </a:p>
          <a:p>
            <a:r>
              <a:rPr lang="en-US" b="0" dirty="0"/>
              <a:t>Dec-Feb (winter), May-June (dry season), and July-September (monsoon season</a:t>
            </a:r>
            <a:endParaRPr lang="en-US" dirty="0"/>
          </a:p>
        </p:txBody>
      </p:sp>
      <p:sp>
        <p:nvSpPr>
          <p:cNvPr id="4" name="Slide Number Placeholder 3"/>
          <p:cNvSpPr>
            <a:spLocks noGrp="1"/>
          </p:cNvSpPr>
          <p:nvPr>
            <p:ph type="sldNum" sz="quarter" idx="5"/>
          </p:nvPr>
        </p:nvSpPr>
        <p:spPr/>
        <p:txBody>
          <a:bodyPr/>
          <a:lstStyle/>
          <a:p>
            <a:fld id="{6C3BE77C-189E-4C13-BF41-0BE839B329F0}" type="slidenum">
              <a:rPr lang="en-US" smtClean="0"/>
              <a:t>8</a:t>
            </a:fld>
            <a:endParaRPr lang="en-US" dirty="0"/>
          </a:p>
        </p:txBody>
      </p:sp>
    </p:spTree>
    <p:extLst>
      <p:ext uri="{BB962C8B-B14F-4D97-AF65-F5344CB8AC3E}">
        <p14:creationId xmlns:p14="http://schemas.microsoft.com/office/powerpoint/2010/main" val="2132600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looked at some spectral indices, NDVI as an example. Very well correlated </a:t>
            </a:r>
          </a:p>
          <a:p>
            <a:r>
              <a:rPr lang="en-US" dirty="0"/>
              <a:t>Some over estimation visible, again during the monsoon season.</a:t>
            </a:r>
          </a:p>
        </p:txBody>
      </p:sp>
      <p:sp>
        <p:nvSpPr>
          <p:cNvPr id="4" name="Slide Number Placeholder 3"/>
          <p:cNvSpPr>
            <a:spLocks noGrp="1"/>
          </p:cNvSpPr>
          <p:nvPr>
            <p:ph type="sldNum" sz="quarter" idx="5"/>
          </p:nvPr>
        </p:nvSpPr>
        <p:spPr/>
        <p:txBody>
          <a:bodyPr/>
          <a:lstStyle/>
          <a:p>
            <a:fld id="{6C3BE77C-189E-4C13-BF41-0BE839B329F0}" type="slidenum">
              <a:rPr lang="en-US" smtClean="0"/>
              <a:t>9</a:t>
            </a:fld>
            <a:endParaRPr lang="en-US" dirty="0"/>
          </a:p>
        </p:txBody>
      </p:sp>
    </p:spTree>
    <p:extLst>
      <p:ext uri="{BB962C8B-B14F-4D97-AF65-F5344CB8AC3E}">
        <p14:creationId xmlns:p14="http://schemas.microsoft.com/office/powerpoint/2010/main" val="3274814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0">
              <a:schemeClr val="accent1">
                <a:lumMod val="5000"/>
                <a:lumOff val="95000"/>
              </a:schemeClr>
            </a:gs>
            <a:gs pos="47000">
              <a:schemeClr val="bg2">
                <a:lumMod val="25000"/>
              </a:schemeClr>
            </a:gs>
            <a:gs pos="75000">
              <a:schemeClr val="bg2">
                <a:lumMod val="50000"/>
              </a:schemeClr>
            </a:gs>
            <a:gs pos="100000">
              <a:schemeClr val="tx1">
                <a:lumMod val="95000"/>
                <a:lumOff val="5000"/>
              </a:schemeClr>
            </a:gs>
          </a:gsLst>
          <a:lin ang="5400000" scaled="1"/>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11D27B8-B13B-438A-BD01-21F5F288359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329" t="46951" r="23011" b="16728"/>
          <a:stretch/>
        </p:blipFill>
        <p:spPr>
          <a:xfrm>
            <a:off x="1" y="0"/>
            <a:ext cx="9143999" cy="5143500"/>
          </a:xfrm>
          <a:prstGeom prst="rect">
            <a:avLst/>
          </a:prstGeom>
        </p:spPr>
      </p:pic>
      <p:sp>
        <p:nvSpPr>
          <p:cNvPr id="6" name="Rectangle 5">
            <a:extLst>
              <a:ext uri="{FF2B5EF4-FFF2-40B4-BE49-F238E27FC236}">
                <a16:creationId xmlns:a16="http://schemas.microsoft.com/office/drawing/2014/main" id="{FBCB47AB-F40F-48EA-8256-0FE14D5FD2DA}"/>
              </a:ext>
            </a:extLst>
          </p:cNvPr>
          <p:cNvSpPr/>
          <p:nvPr userDrawn="1"/>
        </p:nvSpPr>
        <p:spPr>
          <a:xfrm>
            <a:off x="0" y="777240"/>
            <a:ext cx="9144000" cy="3524488"/>
          </a:xfrm>
          <a:prstGeom prst="rect">
            <a:avLst/>
          </a:prstGeom>
          <a:gradFill flip="none" rotWithShape="1">
            <a:gsLst>
              <a:gs pos="0">
                <a:schemeClr val="accent1">
                  <a:lumMod val="5000"/>
                  <a:lumOff val="95000"/>
                </a:schemeClr>
              </a:gs>
              <a:gs pos="51000">
                <a:schemeClr val="bg1">
                  <a:alpha val="84000"/>
                </a:schemeClr>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558053" y="841772"/>
            <a:ext cx="7893423" cy="1790700"/>
          </a:xfrm>
        </p:spPr>
        <p:txBody>
          <a:bodyPr anchor="b">
            <a:normAutofit/>
          </a:bodyPr>
          <a:lstStyle>
            <a:lvl1pPr algn="l">
              <a:defRPr sz="3600" b="1">
                <a:latin typeface="Arial" panose="020B0604020202020204" pitchFamily="34" charset="0"/>
                <a:cs typeface="Arial" panose="020B0604020202020204" pitchFamily="34" charset="0"/>
              </a:defRPr>
            </a:lvl1pPr>
          </a:lstStyle>
          <a:p>
            <a:r>
              <a:rPr lang="en-US" dirty="0"/>
              <a:t>Add title</a:t>
            </a:r>
            <a:br>
              <a:rPr lang="en-US" dirty="0"/>
            </a:br>
            <a:r>
              <a:rPr lang="en-US" dirty="0"/>
              <a:t>Science Review</a:t>
            </a:r>
          </a:p>
        </p:txBody>
      </p:sp>
      <p:sp>
        <p:nvSpPr>
          <p:cNvPr id="3" name="Subtitle 2"/>
          <p:cNvSpPr>
            <a:spLocks noGrp="1"/>
          </p:cNvSpPr>
          <p:nvPr>
            <p:ph type="subTitle" idx="1" hasCustomPrompt="1"/>
          </p:nvPr>
        </p:nvSpPr>
        <p:spPr>
          <a:xfrm>
            <a:off x="558053" y="2701528"/>
            <a:ext cx="7893423" cy="1465623"/>
          </a:xfrm>
        </p:spPr>
        <p:txBody>
          <a:bodyPr>
            <a:noAutofit/>
          </a:bodyPr>
          <a:lstStyle>
            <a:lvl1pPr marL="0" indent="0" algn="l">
              <a:spcBef>
                <a:spcPts val="0"/>
              </a:spcBef>
              <a:buNone/>
              <a:defRPr sz="1600" b="1"/>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a:defRPr/>
            </a:pPr>
            <a:r>
              <a:rPr lang="en-US" sz="1800" kern="0" dirty="0">
                <a:latin typeface="Arial" pitchFamily="34" charset="0"/>
                <a:cs typeface="Arial" pitchFamily="34" charset="0"/>
                <a:sym typeface="Arial Bold" charset="0"/>
              </a:rPr>
              <a:t>Saeed Arab</a:t>
            </a:r>
          </a:p>
          <a:p>
            <a:pPr>
              <a:defRPr/>
            </a:pPr>
            <a:r>
              <a:rPr lang="en-US" sz="1800" kern="0" dirty="0">
                <a:latin typeface="Arial" pitchFamily="34" charset="0"/>
                <a:cs typeface="Arial" pitchFamily="34" charset="0"/>
                <a:sym typeface="Arial Bold" charset="0"/>
              </a:rPr>
              <a:t>KBR, contractor to the U.S. Geological Survey (USGS) </a:t>
            </a:r>
          </a:p>
          <a:p>
            <a:pPr>
              <a:defRPr/>
            </a:pPr>
            <a:r>
              <a:rPr lang="en-US" sz="1800" kern="0" dirty="0">
                <a:latin typeface="Arial" pitchFamily="34" charset="0"/>
                <a:cs typeface="Arial" pitchFamily="34" charset="0"/>
                <a:sym typeface="Arial Bold" charset="0"/>
              </a:rPr>
              <a:t>Earth Resources Observation and Science (EROS) Center, Sioux Falls, SD 57198, USA. </a:t>
            </a:r>
          </a:p>
          <a:p>
            <a:pPr>
              <a:defRPr/>
            </a:pPr>
            <a:r>
              <a:rPr lang="en-US" sz="1800" kern="0" dirty="0">
                <a:latin typeface="Arial" pitchFamily="34" charset="0"/>
                <a:cs typeface="Arial" pitchFamily="34" charset="0"/>
                <a:sym typeface="Arial Bold" charset="0"/>
              </a:rPr>
              <a:t>Work performed under USGS Contract G15PC00012. </a:t>
            </a:r>
          </a:p>
        </p:txBody>
      </p:sp>
      <p:pic>
        <p:nvPicPr>
          <p:cNvPr id="7" name="Picture 6">
            <a:extLst>
              <a:ext uri="{FF2B5EF4-FFF2-40B4-BE49-F238E27FC236}">
                <a16:creationId xmlns:a16="http://schemas.microsoft.com/office/drawing/2014/main" id="{AFB798A7-3BB6-4DBB-A80F-D8A6825193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08724" y="4445188"/>
            <a:ext cx="1707502" cy="629080"/>
          </a:xfrm>
          <a:prstGeom prst="rect">
            <a:avLst/>
          </a:prstGeom>
        </p:spPr>
      </p:pic>
    </p:spTree>
    <p:extLst>
      <p:ext uri="{BB962C8B-B14F-4D97-AF65-F5344CB8AC3E}">
        <p14:creationId xmlns:p14="http://schemas.microsoft.com/office/powerpoint/2010/main" val="2864582037"/>
      </p:ext>
    </p:extLst>
  </p:cSld>
  <p:clrMapOvr>
    <a:masterClrMapping/>
  </p:clrMapOvr>
  <p:extLst>
    <p:ext uri="{DCECCB84-F9BA-43D5-87BE-67443E8EF086}">
      <p15:sldGuideLst xmlns:p15="http://schemas.microsoft.com/office/powerpoint/2012/main">
        <p15:guide id="1"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7CF27CFF-B9C0-4A7D-AC78-11C0C17D1CED}" type="datetimeFigureOut">
              <a:rPr lang="en-US" smtClean="0"/>
              <a:t>2/14/2023</a:t>
            </a:fld>
            <a:endParaRPr lang="en-US" dirty="0"/>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7D871C56-F429-4EC1-B09B-76900FC25AF0}" type="slidenum">
              <a:rPr lang="en-US" smtClean="0"/>
              <a:t>‹#›</a:t>
            </a:fld>
            <a:endParaRPr lang="en-US" dirty="0"/>
          </a:p>
        </p:txBody>
      </p:sp>
    </p:spTree>
    <p:extLst>
      <p:ext uri="{BB962C8B-B14F-4D97-AF65-F5344CB8AC3E}">
        <p14:creationId xmlns:p14="http://schemas.microsoft.com/office/powerpoint/2010/main" val="3667278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7CF27CFF-B9C0-4A7D-AC78-11C0C17D1CED}" type="datetimeFigureOut">
              <a:rPr lang="en-US" smtClean="0"/>
              <a:t>2/14/2023</a:t>
            </a:fld>
            <a:endParaRPr lang="en-US" dirty="0"/>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7D871C56-F429-4EC1-B09B-76900FC25AF0}" type="slidenum">
              <a:rPr lang="en-US" smtClean="0"/>
              <a:t>‹#›</a:t>
            </a:fld>
            <a:endParaRPr lang="en-US" dirty="0"/>
          </a:p>
        </p:txBody>
      </p:sp>
    </p:spTree>
    <p:extLst>
      <p:ext uri="{BB962C8B-B14F-4D97-AF65-F5344CB8AC3E}">
        <p14:creationId xmlns:p14="http://schemas.microsoft.com/office/powerpoint/2010/main" val="1439677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7CF27CFF-B9C0-4A7D-AC78-11C0C17D1CED}" type="datetimeFigureOut">
              <a:rPr lang="en-US" smtClean="0"/>
              <a:t>2/14/2023</a:t>
            </a:fld>
            <a:endParaRPr lang="en-US" dirty="0"/>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7D871C56-F429-4EC1-B09B-76900FC25AF0}" type="slidenum">
              <a:rPr lang="en-US" smtClean="0"/>
              <a:t>‹#›</a:t>
            </a:fld>
            <a:endParaRPr lang="en-US" dirty="0"/>
          </a:p>
        </p:txBody>
      </p:sp>
    </p:spTree>
    <p:extLst>
      <p:ext uri="{BB962C8B-B14F-4D97-AF65-F5344CB8AC3E}">
        <p14:creationId xmlns:p14="http://schemas.microsoft.com/office/powerpoint/2010/main" val="3846268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7CF27CFF-B9C0-4A7D-AC78-11C0C17D1CED}" type="datetimeFigureOut">
              <a:rPr lang="en-US" smtClean="0"/>
              <a:t>2/14/2023</a:t>
            </a:fld>
            <a:endParaRPr lang="en-US" dirty="0"/>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7D871C56-F429-4EC1-B09B-76900FC25AF0}" type="slidenum">
              <a:rPr lang="en-US" smtClean="0"/>
              <a:t>‹#›</a:t>
            </a:fld>
            <a:endParaRPr lang="en-US" dirty="0"/>
          </a:p>
        </p:txBody>
      </p:sp>
    </p:spTree>
    <p:extLst>
      <p:ext uri="{BB962C8B-B14F-4D97-AF65-F5344CB8AC3E}">
        <p14:creationId xmlns:p14="http://schemas.microsoft.com/office/powerpoint/2010/main" val="2802942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7CF27CFF-B9C0-4A7D-AC78-11C0C17D1CED}" type="datetimeFigureOut">
              <a:rPr lang="en-US" smtClean="0"/>
              <a:t>2/14/2023</a:t>
            </a:fld>
            <a:endParaRPr lang="en-US" dirty="0"/>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7D871C56-F429-4EC1-B09B-76900FC25AF0}" type="slidenum">
              <a:rPr lang="en-US" smtClean="0"/>
              <a:t>‹#›</a:t>
            </a:fld>
            <a:endParaRPr lang="en-US" dirty="0"/>
          </a:p>
        </p:txBody>
      </p:sp>
    </p:spTree>
    <p:extLst>
      <p:ext uri="{BB962C8B-B14F-4D97-AF65-F5344CB8AC3E}">
        <p14:creationId xmlns:p14="http://schemas.microsoft.com/office/powerpoint/2010/main" val="3929771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4767263"/>
            <a:ext cx="2057400" cy="273844"/>
          </a:xfrm>
          <a:prstGeom prst="rect">
            <a:avLst/>
          </a:prstGeom>
        </p:spPr>
        <p:txBody>
          <a:bodyPr/>
          <a:lstStyle/>
          <a:p>
            <a:fld id="{7CF27CFF-B9C0-4A7D-AC78-11C0C17D1CED}" type="datetimeFigureOut">
              <a:rPr lang="en-US" smtClean="0"/>
              <a:t>2/14/2023</a:t>
            </a:fld>
            <a:endParaRPr lang="en-US" dirty="0"/>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endParaRPr lang="en-US" dirty="0"/>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fld id="{7D871C56-F429-4EC1-B09B-76900FC25AF0}" type="slidenum">
              <a:rPr lang="en-US" smtClean="0"/>
              <a:t>‹#›</a:t>
            </a:fld>
            <a:endParaRPr lang="en-US" dirty="0"/>
          </a:p>
        </p:txBody>
      </p:sp>
    </p:spTree>
    <p:extLst>
      <p:ext uri="{BB962C8B-B14F-4D97-AF65-F5344CB8AC3E}">
        <p14:creationId xmlns:p14="http://schemas.microsoft.com/office/powerpoint/2010/main" val="1174262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4767263"/>
            <a:ext cx="2057400" cy="273844"/>
          </a:xfrm>
          <a:prstGeom prst="rect">
            <a:avLst/>
          </a:prstGeom>
        </p:spPr>
        <p:txBody>
          <a:bodyPr/>
          <a:lstStyle/>
          <a:p>
            <a:fld id="{7CF27CFF-B9C0-4A7D-AC78-11C0C17D1CED}" type="datetimeFigureOut">
              <a:rPr lang="en-US" smtClean="0"/>
              <a:t>2/14/2023</a:t>
            </a:fld>
            <a:endParaRPr lang="en-US" dirty="0"/>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endParaRPr lang="en-US" dirty="0"/>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fld id="{7D871C56-F429-4EC1-B09B-76900FC25AF0}" type="slidenum">
              <a:rPr lang="en-US" smtClean="0"/>
              <a:t>‹#›</a:t>
            </a:fld>
            <a:endParaRPr lang="en-US" dirty="0"/>
          </a:p>
        </p:txBody>
      </p:sp>
    </p:spTree>
    <p:extLst>
      <p:ext uri="{BB962C8B-B14F-4D97-AF65-F5344CB8AC3E}">
        <p14:creationId xmlns:p14="http://schemas.microsoft.com/office/powerpoint/2010/main" val="3494539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7CF27CFF-B9C0-4A7D-AC78-11C0C17D1CED}" type="datetimeFigureOut">
              <a:rPr lang="en-US" smtClean="0"/>
              <a:t>2/14/2023</a:t>
            </a:fld>
            <a:endParaRPr lang="en-US" dirty="0"/>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en-US" dirty="0"/>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7D871C56-F429-4EC1-B09B-76900FC25AF0}" type="slidenum">
              <a:rPr lang="en-US" smtClean="0"/>
              <a:t>‹#›</a:t>
            </a:fld>
            <a:endParaRPr lang="en-US" dirty="0"/>
          </a:p>
        </p:txBody>
      </p:sp>
    </p:spTree>
    <p:extLst>
      <p:ext uri="{BB962C8B-B14F-4D97-AF65-F5344CB8AC3E}">
        <p14:creationId xmlns:p14="http://schemas.microsoft.com/office/powerpoint/2010/main" val="571985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7CF27CFF-B9C0-4A7D-AC78-11C0C17D1CED}" type="datetimeFigureOut">
              <a:rPr lang="en-US" smtClean="0"/>
              <a:t>2/14/2023</a:t>
            </a:fld>
            <a:endParaRPr lang="en-US" dirty="0"/>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7D871C56-F429-4EC1-B09B-76900FC25AF0}" type="slidenum">
              <a:rPr lang="en-US" smtClean="0"/>
              <a:t>‹#›</a:t>
            </a:fld>
            <a:endParaRPr lang="en-US" dirty="0"/>
          </a:p>
        </p:txBody>
      </p:sp>
    </p:spTree>
    <p:extLst>
      <p:ext uri="{BB962C8B-B14F-4D97-AF65-F5344CB8AC3E}">
        <p14:creationId xmlns:p14="http://schemas.microsoft.com/office/powerpoint/2010/main" val="1260488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7CF27CFF-B9C0-4A7D-AC78-11C0C17D1CED}" type="datetimeFigureOut">
              <a:rPr lang="en-US" smtClean="0"/>
              <a:t>2/14/2023</a:t>
            </a:fld>
            <a:endParaRPr lang="en-US" dirty="0"/>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7D871C56-F429-4EC1-B09B-76900FC25AF0}" type="slidenum">
              <a:rPr lang="en-US" smtClean="0"/>
              <a:t>‹#›</a:t>
            </a:fld>
            <a:endParaRPr lang="en-US" dirty="0"/>
          </a:p>
        </p:txBody>
      </p:sp>
    </p:spTree>
    <p:extLst>
      <p:ext uri="{BB962C8B-B14F-4D97-AF65-F5344CB8AC3E}">
        <p14:creationId xmlns:p14="http://schemas.microsoft.com/office/powerpoint/2010/main" val="453215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5280" y="221597"/>
            <a:ext cx="8435340" cy="419576"/>
          </a:xfrm>
          <a:prstGeom prst="rect">
            <a:avLst/>
          </a:prstGeom>
        </p:spPr>
        <p:txBody>
          <a:bodyPr vert="horz" lIns="91440" tIns="45720" rIns="91440" bIns="45720" rtlCol="0" anchor="ctr">
            <a:normAutofit/>
          </a:bodyPr>
          <a:lstStyle/>
          <a:p>
            <a:r>
              <a:rPr lang="en-US"/>
              <a:t>Slide title</a:t>
            </a:r>
          </a:p>
        </p:txBody>
      </p:sp>
      <p:sp>
        <p:nvSpPr>
          <p:cNvPr id="3" name="Text Placeholder 2"/>
          <p:cNvSpPr>
            <a:spLocks noGrp="1"/>
          </p:cNvSpPr>
          <p:nvPr>
            <p:ph type="body" idx="1"/>
          </p:nvPr>
        </p:nvSpPr>
        <p:spPr>
          <a:xfrm>
            <a:off x="335280" y="783354"/>
            <a:ext cx="8435340" cy="399680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Line 9">
            <a:extLst>
              <a:ext uri="{FF2B5EF4-FFF2-40B4-BE49-F238E27FC236}">
                <a16:creationId xmlns:a16="http://schemas.microsoft.com/office/drawing/2014/main" id="{DFFDB1A3-DA2B-4333-9499-22BAA841431B}"/>
              </a:ext>
            </a:extLst>
          </p:cNvPr>
          <p:cNvSpPr>
            <a:spLocks noChangeShapeType="1"/>
          </p:cNvSpPr>
          <p:nvPr userDrawn="1"/>
        </p:nvSpPr>
        <p:spPr bwMode="auto">
          <a:xfrm flipV="1">
            <a:off x="335280" y="714111"/>
            <a:ext cx="8435340" cy="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pPr>
            <a:endParaRPr lang="en-US" sz="1350" dirty="0">
              <a:solidFill>
                <a:srgbClr val="000000"/>
              </a:solidFill>
            </a:endParaRPr>
          </a:p>
        </p:txBody>
      </p:sp>
      <p:cxnSp>
        <p:nvCxnSpPr>
          <p:cNvPr id="6" name="Straight Connector 15">
            <a:extLst>
              <a:ext uri="{FF2B5EF4-FFF2-40B4-BE49-F238E27FC236}">
                <a16:creationId xmlns:a16="http://schemas.microsoft.com/office/drawing/2014/main" id="{AE3E4457-FEF4-40D7-A56D-9AFA00A59EAB}"/>
              </a:ext>
            </a:extLst>
          </p:cNvPr>
          <p:cNvCxnSpPr>
            <a:cxnSpLocks noChangeShapeType="1"/>
          </p:cNvCxnSpPr>
          <p:nvPr userDrawn="1"/>
        </p:nvCxnSpPr>
        <p:spPr bwMode="auto">
          <a:xfrm>
            <a:off x="278131" y="4797152"/>
            <a:ext cx="854201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pic>
        <p:nvPicPr>
          <p:cNvPr id="8" name="Picture 7">
            <a:extLst>
              <a:ext uri="{FF2B5EF4-FFF2-40B4-BE49-F238E27FC236}">
                <a16:creationId xmlns:a16="http://schemas.microsoft.com/office/drawing/2014/main" id="{B1CEF3CD-0171-4094-A86B-1E1460299DFC}"/>
              </a:ext>
            </a:extLst>
          </p:cNvPr>
          <p:cNvPicPr>
            <a:picLocks noChangeAspect="1"/>
          </p:cNvPicPr>
          <p:nvPr userDrawn="1"/>
        </p:nvPicPr>
        <p:blipFill>
          <a:blip r:embed="rId13" cstate="print">
            <a:duotone>
              <a:prstClr val="black"/>
              <a:schemeClr val="accent6">
                <a:lumMod val="50000"/>
                <a:tint val="45000"/>
                <a:satMod val="400000"/>
              </a:schemeClr>
            </a:duotone>
            <a:lum bright="-40000"/>
            <a:extLst>
              <a:ext uri="{28A0092B-C50C-407E-A947-70E740481C1C}">
                <a14:useLocalDpi xmlns:a14="http://schemas.microsoft.com/office/drawing/2010/main" val="0"/>
              </a:ext>
            </a:extLst>
          </a:blip>
          <a:stretch>
            <a:fillRect/>
          </a:stretch>
        </p:blipFill>
        <p:spPr>
          <a:xfrm>
            <a:off x="297181" y="4837003"/>
            <a:ext cx="847579" cy="240567"/>
          </a:xfrm>
          <a:prstGeom prst="rect">
            <a:avLst/>
          </a:prstGeom>
        </p:spPr>
      </p:pic>
    </p:spTree>
    <p:extLst>
      <p:ext uri="{BB962C8B-B14F-4D97-AF65-F5344CB8AC3E}">
        <p14:creationId xmlns:p14="http://schemas.microsoft.com/office/powerpoint/2010/main" val="14638951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100000"/>
        </a:lnSpc>
        <a:spcBef>
          <a:spcPts val="750"/>
        </a:spcBef>
        <a:buFont typeface="Wingdings" panose="05000000000000000000" pitchFamily="2" charset="2"/>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00000"/>
        </a:lnSpc>
        <a:spcBef>
          <a:spcPts val="375"/>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00000"/>
        </a:lnSpc>
        <a:spcBef>
          <a:spcPts val="375"/>
        </a:spcBef>
        <a:buFont typeface="Wingdings" panose="05000000000000000000" pitchFamily="2" charset="2"/>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00000"/>
        </a:lnSpc>
        <a:spcBef>
          <a:spcPts val="375"/>
        </a:spcBef>
        <a:buFont typeface="Wingdings" panose="05000000000000000000" pitchFamily="2" charset="2"/>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00000"/>
        </a:lnSpc>
        <a:spcBef>
          <a:spcPts val="375"/>
        </a:spcBef>
        <a:buFont typeface="Wingdings" panose="05000000000000000000" pitchFamily="2" charset="2"/>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mrcc.purdue.edu/VIP/frz_maps/freeze_maps.html#frzMaps" TargetMode="Externa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database.eohandbook.com/timeline/timeline.aspx?measurementParameterID=33" TargetMode="External"/><Relationship Id="rId7" Type="http://schemas.openxmlformats.org/officeDocument/2006/relationships/hyperlink" Target="https://scihub.copernicus.eu/dhu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www.eumetsat.int/website/home/Data/Products/Atmosphere/" TargetMode="External"/><Relationship Id="rId5" Type="http://schemas.openxmlformats.org/officeDocument/2006/relationships/hyperlink" Target="https://www.avl.class.noaa.gov/saa/products/resultsTOAST" TargetMode="External"/><Relationship Id="rId4" Type="http://schemas.openxmlformats.org/officeDocument/2006/relationships/slide" Target="slide38.xml"/></Relationships>
</file>

<file path=ppt/slides/_rels/slide23.xml.rels><?xml version="1.0" encoding="UTF-8" standalone="yes"?>
<Relationships xmlns="http://schemas.openxmlformats.org/package/2006/relationships"><Relationship Id="rId3" Type="http://schemas.openxmlformats.org/officeDocument/2006/relationships/hyperlink" Target="https://www.eumetsat.int/website/home/Data/Products/Atmosphere/"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ladsweb.modaps.eosdis.nasa.gov/archive/allData/5000/VNP04ANC/"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chart" Target="../charts/chart3.xml"/><Relationship Id="rId7" Type="http://schemas.openxmlformats.org/officeDocument/2006/relationships/chart" Target="../charts/chart7.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 Id="rId9" Type="http://schemas.openxmlformats.org/officeDocument/2006/relationships/chart" Target="../charts/chart9.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viirsland.gsfc.nasa.gov/Products/NASA/NASAprod.htm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cds.climate.copernicus.eu/cdsapp#!/dataset/reanalysis-era5-single-levels?tab=overview"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confluence.ecmwf.int/display/CKB/ERA5%3A+data+documentatio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3186F-A2D4-42E2-9E08-91CE5D39FFF5}"/>
              </a:ext>
            </a:extLst>
          </p:cNvPr>
          <p:cNvSpPr>
            <a:spLocks noGrp="1"/>
          </p:cNvSpPr>
          <p:nvPr>
            <p:ph type="ctrTitle"/>
          </p:nvPr>
        </p:nvSpPr>
        <p:spPr>
          <a:xfrm>
            <a:off x="336884" y="841772"/>
            <a:ext cx="8534400" cy="2436120"/>
          </a:xfrm>
        </p:spPr>
        <p:txBody>
          <a:bodyPr>
            <a:normAutofit/>
          </a:bodyPr>
          <a:lstStyle/>
          <a:p>
            <a:pPr>
              <a:lnSpc>
                <a:spcPct val="100000"/>
              </a:lnSpc>
            </a:pPr>
            <a:r>
              <a:rPr lang="fr-FR" sz="2700" dirty="0"/>
              <a:t>Landsat Collection 2 MODIS-VIIRS Transition Update</a:t>
            </a:r>
            <a:br>
              <a:rPr lang="en-US" sz="3200" dirty="0"/>
            </a:br>
            <a:br>
              <a:rPr lang="en-US" sz="3200" dirty="0"/>
            </a:br>
            <a:r>
              <a:rPr lang="en-US" sz="1600" dirty="0"/>
              <a:t>Landsat Science Team</a:t>
            </a:r>
            <a:br>
              <a:rPr lang="en-US" sz="1600" dirty="0"/>
            </a:br>
            <a:r>
              <a:rPr lang="en-US" sz="1200" dirty="0"/>
              <a:t>February 2023</a:t>
            </a:r>
            <a:br>
              <a:rPr lang="en-US" sz="1200" dirty="0"/>
            </a:br>
            <a:endParaRPr lang="en-US" sz="3200" b="0" dirty="0"/>
          </a:p>
        </p:txBody>
      </p:sp>
      <p:sp>
        <p:nvSpPr>
          <p:cNvPr id="3" name="Subtitle 2">
            <a:extLst>
              <a:ext uri="{FF2B5EF4-FFF2-40B4-BE49-F238E27FC236}">
                <a16:creationId xmlns:a16="http://schemas.microsoft.com/office/drawing/2014/main" id="{8B31711F-EE2C-4D40-A965-3D7C0E648382}"/>
              </a:ext>
            </a:extLst>
          </p:cNvPr>
          <p:cNvSpPr>
            <a:spLocks noGrp="1"/>
          </p:cNvSpPr>
          <p:nvPr>
            <p:ph type="subTitle" idx="1"/>
          </p:nvPr>
        </p:nvSpPr>
        <p:spPr>
          <a:xfrm>
            <a:off x="336884" y="3037398"/>
            <a:ext cx="8225590" cy="1201942"/>
          </a:xfrm>
        </p:spPr>
        <p:txBody>
          <a:bodyPr/>
          <a:lstStyle/>
          <a:p>
            <a:pPr>
              <a:defRPr/>
            </a:pPr>
            <a:endParaRPr lang="en-US" sz="1200" dirty="0">
              <a:latin typeface="Arial" pitchFamily="34" charset="0"/>
              <a:cs typeface="Arial" pitchFamily="34" charset="0"/>
              <a:sym typeface="Arial Bold" charset="0"/>
            </a:endParaRPr>
          </a:p>
          <a:p>
            <a:pPr>
              <a:defRPr/>
            </a:pPr>
            <a:r>
              <a:rPr lang="en-US" sz="1200" dirty="0">
                <a:latin typeface="Arial" pitchFamily="34" charset="0"/>
                <a:cs typeface="Arial" pitchFamily="34" charset="0"/>
                <a:sym typeface="Arial Bold" charset="0"/>
              </a:rPr>
              <a:t>Saeed Arab</a:t>
            </a:r>
            <a:r>
              <a:rPr lang="en-US" kern="1200" baseline="30000" dirty="0">
                <a:solidFill>
                  <a:schemeClr val="dk1"/>
                </a:solidFill>
                <a:effectLst/>
                <a:latin typeface="+mn-lt"/>
                <a:ea typeface="+mn-ea"/>
                <a:cs typeface="+mn-cs"/>
              </a:rPr>
              <a:t>1*</a:t>
            </a:r>
            <a:r>
              <a:rPr lang="en-US" sz="1200" dirty="0">
                <a:latin typeface="Arial" pitchFamily="34" charset="0"/>
                <a:cs typeface="Arial" pitchFamily="34" charset="0"/>
                <a:sym typeface="Arial Bold" charset="0"/>
              </a:rPr>
              <a:t>, Christopher Crawford</a:t>
            </a:r>
            <a:r>
              <a:rPr lang="en-US" kern="1200" baseline="30000" dirty="0">
                <a:solidFill>
                  <a:schemeClr val="dk1"/>
                </a:solidFill>
                <a:effectLst/>
                <a:latin typeface="+mn-lt"/>
                <a:ea typeface="+mn-ea"/>
                <a:cs typeface="+mn-cs"/>
              </a:rPr>
              <a:t>2</a:t>
            </a:r>
            <a:endParaRPr lang="en-US" sz="1200" dirty="0">
              <a:latin typeface="Arial" pitchFamily="34" charset="0"/>
              <a:cs typeface="Arial" pitchFamily="34" charset="0"/>
              <a:sym typeface="Arial Bold" charset="0"/>
            </a:endParaRPr>
          </a:p>
          <a:p>
            <a:pPr>
              <a:spcBef>
                <a:spcPts val="0"/>
              </a:spcBef>
              <a:defRPr/>
            </a:pPr>
            <a:r>
              <a:rPr lang="en-US" sz="1200" kern="1200" baseline="30000" dirty="0">
                <a:solidFill>
                  <a:schemeClr val="dk1"/>
                </a:solidFill>
                <a:effectLst/>
                <a:latin typeface="+mn-lt"/>
                <a:ea typeface="+mn-ea"/>
                <a:cs typeface="+mn-cs"/>
              </a:rPr>
              <a:t>1</a:t>
            </a:r>
            <a:r>
              <a:rPr lang="en-US" sz="1200" b="0" dirty="0">
                <a:latin typeface="Arial" pitchFamily="34" charset="0"/>
                <a:cs typeface="Arial" pitchFamily="34" charset="0"/>
                <a:sym typeface="Arial Bold" charset="0"/>
              </a:rPr>
              <a:t> KBR, contractor to the U.S. Geological Survey (USGS) Earth Resources Observation and Science (EROS) Center</a:t>
            </a:r>
          </a:p>
          <a:p>
            <a:pPr>
              <a:spcBef>
                <a:spcPts val="0"/>
              </a:spcBef>
              <a:defRPr/>
            </a:pPr>
            <a:r>
              <a:rPr lang="en-US" sz="1200" kern="1200" baseline="30000" dirty="0">
                <a:solidFill>
                  <a:schemeClr val="dk1"/>
                </a:solidFill>
                <a:effectLst/>
                <a:latin typeface="+mn-lt"/>
                <a:ea typeface="+mn-ea"/>
                <a:cs typeface="+mn-cs"/>
              </a:rPr>
              <a:t>2</a:t>
            </a:r>
            <a:r>
              <a:rPr lang="en-US" sz="1200" b="0" dirty="0">
                <a:latin typeface="Arial" pitchFamily="34" charset="0"/>
                <a:cs typeface="Arial" pitchFamily="34" charset="0"/>
                <a:sym typeface="Arial Bold" charset="0"/>
              </a:rPr>
              <a:t> U.S. Geological Survey (USGS) EROS Center</a:t>
            </a:r>
          </a:p>
          <a:p>
            <a:pPr>
              <a:spcBef>
                <a:spcPts val="0"/>
              </a:spcBef>
              <a:defRPr/>
            </a:pPr>
            <a:endParaRPr lang="en-US" sz="1200" b="0" dirty="0">
              <a:latin typeface="Arial" pitchFamily="34" charset="0"/>
              <a:cs typeface="Arial" pitchFamily="34" charset="0"/>
              <a:sym typeface="Arial Bold" charset="0"/>
            </a:endParaRPr>
          </a:p>
          <a:p>
            <a:pPr>
              <a:defRPr/>
            </a:pPr>
            <a:r>
              <a:rPr lang="en-US" sz="1200" b="0" dirty="0">
                <a:latin typeface="Arial" panose="020B0604020202020204" pitchFamily="34" charset="0"/>
                <a:cs typeface="Arial" panose="020B0604020202020204" pitchFamily="34" charset="0"/>
              </a:rPr>
              <a:t>*Work performed under USGS contract 140G0121D0001.</a:t>
            </a:r>
          </a:p>
          <a:p>
            <a:pPr>
              <a:spcBef>
                <a:spcPts val="0"/>
              </a:spcBef>
              <a:defRPr/>
            </a:pPr>
            <a:endParaRPr lang="en-US" sz="1200" b="0" dirty="0">
              <a:latin typeface="Arial" pitchFamily="34" charset="0"/>
              <a:cs typeface="Arial" pitchFamily="34" charset="0"/>
              <a:sym typeface="Arial Bold" charset="0"/>
            </a:endParaRPr>
          </a:p>
          <a:p>
            <a:pPr>
              <a:spcBef>
                <a:spcPts val="0"/>
              </a:spcBef>
              <a:defRPr/>
            </a:pPr>
            <a:endParaRPr lang="en-US" sz="1200" b="0" dirty="0">
              <a:latin typeface="Arial" pitchFamily="34" charset="0"/>
              <a:cs typeface="Arial" pitchFamily="34" charset="0"/>
              <a:sym typeface="Arial Bold" charset="0"/>
            </a:endParaRPr>
          </a:p>
        </p:txBody>
      </p:sp>
    </p:spTree>
    <p:extLst>
      <p:ext uri="{BB962C8B-B14F-4D97-AF65-F5344CB8AC3E}">
        <p14:creationId xmlns:p14="http://schemas.microsoft.com/office/powerpoint/2010/main" val="4126776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2D58-4DC9-4BCA-AF3D-5115ED928604}"/>
              </a:ext>
            </a:extLst>
          </p:cNvPr>
          <p:cNvSpPr>
            <a:spLocks noGrp="1"/>
          </p:cNvSpPr>
          <p:nvPr>
            <p:ph type="title"/>
          </p:nvPr>
        </p:nvSpPr>
        <p:spPr/>
        <p:txBody>
          <a:bodyPr>
            <a:normAutofit fontScale="90000"/>
          </a:bodyPr>
          <a:lstStyle/>
          <a:p>
            <a:r>
              <a:rPr lang="en-US" dirty="0"/>
              <a:t>Boxplots of NDVI Difference</a:t>
            </a:r>
          </a:p>
        </p:txBody>
      </p:sp>
      <p:sp>
        <p:nvSpPr>
          <p:cNvPr id="3" name="Content Placeholder 2">
            <a:extLst>
              <a:ext uri="{FF2B5EF4-FFF2-40B4-BE49-F238E27FC236}">
                <a16:creationId xmlns:a16="http://schemas.microsoft.com/office/drawing/2014/main" id="{BEC0D43C-1504-4C63-9593-EDA8E5403A8C}"/>
              </a:ext>
            </a:extLst>
          </p:cNvPr>
          <p:cNvSpPr>
            <a:spLocks noGrp="1"/>
          </p:cNvSpPr>
          <p:nvPr>
            <p:ph idx="1"/>
          </p:nvPr>
        </p:nvSpPr>
        <p:spPr/>
        <p:txBody>
          <a:bodyPr>
            <a:normAutofit/>
          </a:bodyPr>
          <a:lstStyle/>
          <a:p>
            <a:r>
              <a:rPr lang="en-US" sz="1600" dirty="0"/>
              <a:t>VIIRS derived NDVI is generally smaller, with absolute difference smaller than 0.02.</a:t>
            </a:r>
          </a:p>
          <a:p>
            <a:pPr marL="0" indent="0">
              <a:buNone/>
            </a:pPr>
            <a:endParaRPr lang="en-US" sz="1600" dirty="0"/>
          </a:p>
          <a:p>
            <a:endParaRPr lang="en-US" sz="1600" dirty="0"/>
          </a:p>
        </p:txBody>
      </p:sp>
      <p:pic>
        <p:nvPicPr>
          <p:cNvPr id="9" name="Picture 8" descr="Chart, box and whisker chart&#10;&#10;Description automatically generated">
            <a:extLst>
              <a:ext uri="{FF2B5EF4-FFF2-40B4-BE49-F238E27FC236}">
                <a16:creationId xmlns:a16="http://schemas.microsoft.com/office/drawing/2014/main" id="{A74FD610-FED4-9A4C-40F3-BFA6EF7D8C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034" y="1186484"/>
            <a:ext cx="7913832" cy="3433659"/>
          </a:xfrm>
          <a:prstGeom prst="rect">
            <a:avLst/>
          </a:prstGeom>
        </p:spPr>
      </p:pic>
      <p:cxnSp>
        <p:nvCxnSpPr>
          <p:cNvPr id="7" name="Straight Connector 6">
            <a:extLst>
              <a:ext uri="{FF2B5EF4-FFF2-40B4-BE49-F238E27FC236}">
                <a16:creationId xmlns:a16="http://schemas.microsoft.com/office/drawing/2014/main" id="{C25106C3-BA1B-47A7-96BF-9BED3F4F2FAA}"/>
              </a:ext>
              <a:ext uri="{C183D7F6-B498-43B3-948B-1728B52AA6E4}">
                <adec:decorative xmlns:adec="http://schemas.microsoft.com/office/drawing/2017/decorative" val="1"/>
              </a:ext>
            </a:extLst>
          </p:cNvPr>
          <p:cNvCxnSpPr>
            <a:cxnSpLocks/>
          </p:cNvCxnSpPr>
          <p:nvPr/>
        </p:nvCxnSpPr>
        <p:spPr>
          <a:xfrm>
            <a:off x="1020828" y="2184574"/>
            <a:ext cx="7399272" cy="0"/>
          </a:xfrm>
          <a:prstGeom prst="line">
            <a:avLst/>
          </a:prstGeom>
          <a:ln w="3175">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E39C06F-94E2-4F17-838E-CE96A1542230}"/>
              </a:ext>
              <a:ext uri="{C183D7F6-B498-43B3-948B-1728B52AA6E4}">
                <adec:decorative xmlns:adec="http://schemas.microsoft.com/office/drawing/2017/decorative" val="1"/>
              </a:ext>
            </a:extLst>
          </p:cNvPr>
          <p:cNvCxnSpPr>
            <a:cxnSpLocks/>
          </p:cNvCxnSpPr>
          <p:nvPr/>
        </p:nvCxnSpPr>
        <p:spPr>
          <a:xfrm>
            <a:off x="1020828" y="3238282"/>
            <a:ext cx="7399272" cy="0"/>
          </a:xfrm>
          <a:prstGeom prst="line">
            <a:avLst/>
          </a:prstGeom>
          <a:ln w="3175">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8259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F8661-44A0-4D6D-81D9-BB08789D3BDA}"/>
              </a:ext>
            </a:extLst>
          </p:cNvPr>
          <p:cNvSpPr>
            <a:spLocks noGrp="1"/>
          </p:cNvSpPr>
          <p:nvPr>
            <p:ph type="title"/>
          </p:nvPr>
        </p:nvSpPr>
        <p:spPr/>
        <p:txBody>
          <a:bodyPr>
            <a:normAutofit fontScale="90000"/>
          </a:bodyPr>
          <a:lstStyle/>
          <a:p>
            <a:r>
              <a:rPr lang="en-US" dirty="0"/>
              <a:t>Recommendation Requested in August 2022 LST </a:t>
            </a:r>
          </a:p>
        </p:txBody>
      </p:sp>
      <p:sp>
        <p:nvSpPr>
          <p:cNvPr id="3" name="Content Placeholder 2">
            <a:extLst>
              <a:ext uri="{FF2B5EF4-FFF2-40B4-BE49-F238E27FC236}">
                <a16:creationId xmlns:a16="http://schemas.microsoft.com/office/drawing/2014/main" id="{7D7B4378-AC3C-4606-9979-EAF8D8859EEA}"/>
              </a:ext>
            </a:extLst>
          </p:cNvPr>
          <p:cNvSpPr>
            <a:spLocks noGrp="1"/>
          </p:cNvSpPr>
          <p:nvPr>
            <p:ph idx="1"/>
          </p:nvPr>
        </p:nvSpPr>
        <p:spPr/>
        <p:txBody>
          <a:bodyPr>
            <a:normAutofit/>
          </a:bodyPr>
          <a:lstStyle/>
          <a:p>
            <a:pPr>
              <a:lnSpc>
                <a:spcPct val="120000"/>
              </a:lnSpc>
            </a:pPr>
            <a:r>
              <a:rPr lang="en-US" sz="1600" dirty="0"/>
              <a:t>The SR differences are dependent on atmospheric condition and wavelength driven. In all cases the magnitude of change is small and within uncertainty of Landsat LaSRC algorithm.</a:t>
            </a:r>
          </a:p>
          <a:p>
            <a:pPr>
              <a:lnSpc>
                <a:spcPct val="120000"/>
              </a:lnSpc>
            </a:pPr>
            <a:endParaRPr lang="en-US" sz="1600" dirty="0"/>
          </a:p>
          <a:p>
            <a:pPr>
              <a:lnSpc>
                <a:spcPct val="120000"/>
              </a:lnSpc>
            </a:pPr>
            <a:r>
              <a:rPr lang="en-US" sz="1600" dirty="0"/>
              <a:t>Proceed with the transition of both L8 and L9 to the VIIRS CMG in Winter 2023</a:t>
            </a:r>
          </a:p>
          <a:p>
            <a:pPr>
              <a:lnSpc>
                <a:spcPct val="120000"/>
              </a:lnSpc>
            </a:pPr>
            <a:endParaRPr lang="en-US" sz="1700" dirty="0"/>
          </a:p>
          <a:p>
            <a:pPr>
              <a:lnSpc>
                <a:spcPct val="120000"/>
              </a:lnSpc>
            </a:pPr>
            <a:r>
              <a:rPr lang="en-US" sz="1700" dirty="0"/>
              <a:t>Timeline of transition</a:t>
            </a:r>
          </a:p>
          <a:p>
            <a:pPr lvl="1">
              <a:lnSpc>
                <a:spcPct val="120000"/>
              </a:lnSpc>
            </a:pPr>
            <a:r>
              <a:rPr lang="en-US" sz="1300" dirty="0"/>
              <a:t>Official release of VIIRS CMG products including documentation expected in </a:t>
            </a:r>
            <a:r>
              <a:rPr lang="en-US" sz="1300" b="1" u="sng" dirty="0"/>
              <a:t>October 2022</a:t>
            </a:r>
            <a:r>
              <a:rPr lang="en-US" sz="1300" u="sng" dirty="0"/>
              <a:t> </a:t>
            </a:r>
          </a:p>
          <a:p>
            <a:pPr lvl="1">
              <a:lnSpc>
                <a:spcPct val="120000"/>
              </a:lnSpc>
            </a:pPr>
            <a:r>
              <a:rPr lang="en-US" sz="1400" dirty="0"/>
              <a:t>Recommended date: 1/1/2023</a:t>
            </a:r>
          </a:p>
        </p:txBody>
      </p:sp>
    </p:spTree>
    <p:extLst>
      <p:ext uri="{BB962C8B-B14F-4D97-AF65-F5344CB8AC3E}">
        <p14:creationId xmlns:p14="http://schemas.microsoft.com/office/powerpoint/2010/main" val="2518579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5DA19-A2E1-4F9F-AE80-69E77DBC40BC}"/>
              </a:ext>
            </a:extLst>
          </p:cNvPr>
          <p:cNvSpPr>
            <a:spLocks noGrp="1"/>
          </p:cNvSpPr>
          <p:nvPr>
            <p:ph type="title"/>
          </p:nvPr>
        </p:nvSpPr>
        <p:spPr/>
        <p:txBody>
          <a:bodyPr>
            <a:normAutofit fontScale="90000"/>
          </a:bodyPr>
          <a:lstStyle/>
          <a:p>
            <a:r>
              <a:rPr lang="en-US" dirty="0"/>
              <a:t>External Data Dependency</a:t>
            </a:r>
          </a:p>
        </p:txBody>
      </p:sp>
      <p:sp>
        <p:nvSpPr>
          <p:cNvPr id="3" name="Content Placeholder 2">
            <a:extLst>
              <a:ext uri="{FF2B5EF4-FFF2-40B4-BE49-F238E27FC236}">
                <a16:creationId xmlns:a16="http://schemas.microsoft.com/office/drawing/2014/main" id="{313D8902-A803-4F14-9A05-4F3709C73780}"/>
              </a:ext>
            </a:extLst>
          </p:cNvPr>
          <p:cNvSpPr>
            <a:spLocks noGrp="1"/>
          </p:cNvSpPr>
          <p:nvPr>
            <p:ph idx="1"/>
          </p:nvPr>
        </p:nvSpPr>
        <p:spPr/>
        <p:txBody>
          <a:bodyPr>
            <a:normAutofit fontScale="77500" lnSpcReduction="20000"/>
          </a:bodyPr>
          <a:lstStyle/>
          <a:p>
            <a:pPr>
              <a:lnSpc>
                <a:spcPct val="120000"/>
              </a:lnSpc>
            </a:pPr>
            <a:r>
              <a:rPr lang="en-US" dirty="0"/>
              <a:t>Processing and distribution of the VIIRS CMG data by LAADS DAAC went slower than anticipated. </a:t>
            </a:r>
          </a:p>
          <a:p>
            <a:pPr>
              <a:lnSpc>
                <a:spcPct val="120000"/>
              </a:lnSpc>
            </a:pPr>
            <a:endParaRPr lang="en-US" dirty="0"/>
          </a:p>
          <a:p>
            <a:pPr>
              <a:lnSpc>
                <a:spcPct val="120000"/>
              </a:lnSpc>
            </a:pPr>
            <a:r>
              <a:rPr lang="en-US" dirty="0"/>
              <a:t>LAADS Stream 2 (2021 – Present) processing Status (as of 2/6/2023)</a:t>
            </a:r>
          </a:p>
          <a:p>
            <a:pPr lvl="1">
              <a:lnSpc>
                <a:spcPct val="120000"/>
              </a:lnSpc>
            </a:pPr>
            <a:r>
              <a:rPr lang="en-US" dirty="0"/>
              <a:t>VNP04ANC: currently processing Day 139 of 2022</a:t>
            </a:r>
          </a:p>
          <a:p>
            <a:pPr lvl="1">
              <a:lnSpc>
                <a:spcPct val="120000"/>
              </a:lnSpc>
            </a:pPr>
            <a:r>
              <a:rPr lang="en-US" dirty="0"/>
              <a:t>VJ104ANC: currently processing Day 174 of 2022</a:t>
            </a:r>
          </a:p>
          <a:p>
            <a:pPr>
              <a:lnSpc>
                <a:spcPct val="120000"/>
              </a:lnSpc>
            </a:pPr>
            <a:endParaRPr lang="en-US" dirty="0"/>
          </a:p>
          <a:p>
            <a:pPr>
              <a:lnSpc>
                <a:spcPct val="120000"/>
              </a:lnSpc>
            </a:pPr>
            <a:r>
              <a:rPr lang="en-US" dirty="0"/>
              <a:t>The most recent update (as of mid-January): </a:t>
            </a:r>
          </a:p>
          <a:p>
            <a:pPr lvl="1">
              <a:lnSpc>
                <a:spcPct val="120000"/>
              </a:lnSpc>
            </a:pPr>
            <a:r>
              <a:rPr lang="en-US" dirty="0"/>
              <a:t>Processing of 2022 data should be completed by the </a:t>
            </a:r>
            <a:r>
              <a:rPr lang="en-US" b="1" dirty="0"/>
              <a:t>first week of March</a:t>
            </a:r>
            <a:r>
              <a:rPr lang="en-US" dirty="0"/>
              <a:t>.</a:t>
            </a:r>
          </a:p>
          <a:p>
            <a:pPr lvl="1">
              <a:lnSpc>
                <a:spcPct val="120000"/>
              </a:lnSpc>
            </a:pPr>
            <a:r>
              <a:rPr lang="en-US" dirty="0"/>
              <a:t>It’ll take about 10 more days to catch up to the leading edge.</a:t>
            </a:r>
          </a:p>
          <a:p>
            <a:pPr>
              <a:lnSpc>
                <a:spcPct val="120000"/>
              </a:lnSpc>
            </a:pPr>
            <a:endParaRPr lang="en-US" dirty="0"/>
          </a:p>
          <a:p>
            <a:pPr>
              <a:lnSpc>
                <a:spcPct val="120000"/>
              </a:lnSpc>
            </a:pPr>
            <a:r>
              <a:rPr lang="en-US" dirty="0"/>
              <a:t>The Landsat Product Generation System (LPGS) software updates will be ready about 1 month after availability of forward-processing stream data (</a:t>
            </a:r>
            <a:r>
              <a:rPr lang="en-US" b="1" dirty="0"/>
              <a:t>mid-late April</a:t>
            </a:r>
            <a:r>
              <a:rPr lang="en-US" dirty="0"/>
              <a:t>)</a:t>
            </a:r>
          </a:p>
          <a:p>
            <a:pPr>
              <a:lnSpc>
                <a:spcPct val="120000"/>
              </a:lnSpc>
            </a:pPr>
            <a:endParaRPr lang="en-US" dirty="0"/>
          </a:p>
        </p:txBody>
      </p:sp>
    </p:spTree>
    <p:extLst>
      <p:ext uri="{BB962C8B-B14F-4D97-AF65-F5344CB8AC3E}">
        <p14:creationId xmlns:p14="http://schemas.microsoft.com/office/powerpoint/2010/main" val="41717661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8136B-946E-4DFC-9E46-1CFF94071877}"/>
              </a:ext>
            </a:extLst>
          </p:cNvPr>
          <p:cNvSpPr>
            <a:spLocks noGrp="1"/>
          </p:cNvSpPr>
          <p:nvPr>
            <p:ph type="title"/>
          </p:nvPr>
        </p:nvSpPr>
        <p:spPr/>
        <p:txBody>
          <a:bodyPr>
            <a:normAutofit fontScale="90000"/>
          </a:bodyPr>
          <a:lstStyle/>
          <a:p>
            <a:r>
              <a:rPr lang="en-US" dirty="0"/>
              <a:t>Where and when Terra is now?</a:t>
            </a:r>
          </a:p>
        </p:txBody>
      </p:sp>
      <p:sp>
        <p:nvSpPr>
          <p:cNvPr id="3" name="Content Placeholder 2">
            <a:extLst>
              <a:ext uri="{FF2B5EF4-FFF2-40B4-BE49-F238E27FC236}">
                <a16:creationId xmlns:a16="http://schemas.microsoft.com/office/drawing/2014/main" id="{64372FCC-B04A-41CA-833C-A81AB86D2947}"/>
              </a:ext>
            </a:extLst>
          </p:cNvPr>
          <p:cNvSpPr>
            <a:spLocks noGrp="1"/>
          </p:cNvSpPr>
          <p:nvPr>
            <p:ph idx="1"/>
          </p:nvPr>
        </p:nvSpPr>
        <p:spPr/>
        <p:txBody>
          <a:bodyPr/>
          <a:lstStyle/>
          <a:p>
            <a:r>
              <a:rPr lang="en-US" sz="1600" b="0" i="0" dirty="0">
                <a:effectLst/>
              </a:rPr>
              <a:t>No significant difference expected in quality of MODIS Terra between April and September 2023</a:t>
            </a:r>
            <a:r>
              <a:rPr lang="en-US" sz="1600" dirty="0"/>
              <a:t> (Landsat MLT equatorial crossing of 10:00 AM ± 15 min)</a:t>
            </a:r>
            <a:endParaRPr lang="en-US" sz="1600" b="0" i="0" dirty="0">
              <a:effectLst/>
            </a:endParaRPr>
          </a:p>
          <a:p>
            <a:endParaRPr lang="en-US" dirty="0"/>
          </a:p>
        </p:txBody>
      </p:sp>
      <p:grpSp>
        <p:nvGrpSpPr>
          <p:cNvPr id="4" name="Group 3" descr="Graph showing Terra Mean Local Crossing time since it's orbit lowering">
            <a:extLst>
              <a:ext uri="{FF2B5EF4-FFF2-40B4-BE49-F238E27FC236}">
                <a16:creationId xmlns:a16="http://schemas.microsoft.com/office/drawing/2014/main" id="{B8F516C7-DEFB-4030-90B5-5B6C8E613CD5}"/>
              </a:ext>
            </a:extLst>
          </p:cNvPr>
          <p:cNvGrpSpPr/>
          <p:nvPr/>
        </p:nvGrpSpPr>
        <p:grpSpPr>
          <a:xfrm>
            <a:off x="3154293" y="1671317"/>
            <a:ext cx="5494150" cy="2875763"/>
            <a:chOff x="891153" y="1122677"/>
            <a:chExt cx="5494150" cy="2875763"/>
          </a:xfrm>
        </p:grpSpPr>
        <p:pic>
          <p:nvPicPr>
            <p:cNvPr id="5" name="Picture 4">
              <a:extLst>
                <a:ext uri="{FF2B5EF4-FFF2-40B4-BE49-F238E27FC236}">
                  <a16:creationId xmlns:a16="http://schemas.microsoft.com/office/drawing/2014/main" id="{D076C8A1-FEA0-4901-9665-C5C0BE6FBBD4}"/>
                </a:ext>
              </a:extLst>
            </p:cNvPr>
            <p:cNvPicPr>
              <a:picLocks noChangeAspect="1"/>
            </p:cNvPicPr>
            <p:nvPr/>
          </p:nvPicPr>
          <p:blipFill rotWithShape="1">
            <a:blip r:embed="rId3"/>
            <a:srcRect l="10339" t="44267" r="29576"/>
            <a:stretch/>
          </p:blipFill>
          <p:spPr>
            <a:xfrm>
              <a:off x="891153" y="1145059"/>
              <a:ext cx="5494150" cy="2853381"/>
            </a:xfrm>
            <a:prstGeom prst="rect">
              <a:avLst/>
            </a:prstGeom>
          </p:spPr>
        </p:pic>
        <p:cxnSp>
          <p:nvCxnSpPr>
            <p:cNvPr id="6" name="Straight Connector 5">
              <a:extLst>
                <a:ext uri="{FF2B5EF4-FFF2-40B4-BE49-F238E27FC236}">
                  <a16:creationId xmlns:a16="http://schemas.microsoft.com/office/drawing/2014/main" id="{82E42798-2248-4DAE-84D5-CACBF2632D9F}"/>
                </a:ext>
              </a:extLst>
            </p:cNvPr>
            <p:cNvCxnSpPr>
              <a:cxnSpLocks/>
            </p:cNvCxnSpPr>
            <p:nvPr/>
          </p:nvCxnSpPr>
          <p:spPr>
            <a:xfrm flipV="1">
              <a:off x="2541721" y="1487837"/>
              <a:ext cx="0" cy="2304403"/>
            </a:xfrm>
            <a:prstGeom prst="line">
              <a:avLst/>
            </a:prstGeom>
            <a:ln>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DA8BB08-B6E1-4653-9970-BEFF4264F1EB}"/>
                </a:ext>
              </a:extLst>
            </p:cNvPr>
            <p:cNvCxnSpPr>
              <a:cxnSpLocks/>
            </p:cNvCxnSpPr>
            <p:nvPr/>
          </p:nvCxnSpPr>
          <p:spPr>
            <a:xfrm flipV="1">
              <a:off x="3019585" y="1689315"/>
              <a:ext cx="0" cy="2102924"/>
            </a:xfrm>
            <a:prstGeom prst="line">
              <a:avLst/>
            </a:prstGeom>
            <a:ln>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D536B9E-E61A-436C-9C7C-085EDEA23DEE}"/>
                </a:ext>
              </a:extLst>
            </p:cNvPr>
            <p:cNvCxnSpPr>
              <a:cxnSpLocks/>
            </p:cNvCxnSpPr>
            <p:nvPr/>
          </p:nvCxnSpPr>
          <p:spPr>
            <a:xfrm flipH="1">
              <a:off x="1549831" y="1689315"/>
              <a:ext cx="1469754" cy="0"/>
            </a:xfrm>
            <a:prstGeom prst="line">
              <a:avLst/>
            </a:prstGeom>
            <a:ln>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7BBB7DA-7B8F-4024-8E6D-2A2215D7F56B}"/>
                </a:ext>
              </a:extLst>
            </p:cNvPr>
            <p:cNvCxnSpPr>
              <a:cxnSpLocks/>
            </p:cNvCxnSpPr>
            <p:nvPr/>
          </p:nvCxnSpPr>
          <p:spPr>
            <a:xfrm flipH="1">
              <a:off x="1549831" y="1503335"/>
              <a:ext cx="991890" cy="0"/>
            </a:xfrm>
            <a:prstGeom prst="line">
              <a:avLst/>
            </a:prstGeom>
            <a:ln>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718BCEA-E0A0-46CC-9452-4842175C129C}"/>
                </a:ext>
              </a:extLst>
            </p:cNvPr>
            <p:cNvSpPr txBox="1"/>
            <p:nvPr/>
          </p:nvSpPr>
          <p:spPr>
            <a:xfrm>
              <a:off x="2177511" y="1122677"/>
              <a:ext cx="1268277" cy="307777"/>
            </a:xfrm>
            <a:prstGeom prst="rect">
              <a:avLst/>
            </a:prstGeom>
            <a:noFill/>
          </p:spPr>
          <p:txBody>
            <a:bodyPr wrap="square" rtlCol="0">
              <a:spAutoFit/>
            </a:bodyPr>
            <a:lstStyle/>
            <a:p>
              <a:r>
                <a:rPr lang="en-US" sz="1400" dirty="0">
                  <a:solidFill>
                    <a:schemeClr val="accent2">
                      <a:lumMod val="75000"/>
                    </a:schemeClr>
                  </a:solidFill>
                </a:rPr>
                <a:t>April 2023</a:t>
              </a:r>
            </a:p>
          </p:txBody>
        </p:sp>
        <p:sp>
          <p:nvSpPr>
            <p:cNvPr id="11" name="Rectangle 10">
              <a:extLst>
                <a:ext uri="{FF2B5EF4-FFF2-40B4-BE49-F238E27FC236}">
                  <a16:creationId xmlns:a16="http://schemas.microsoft.com/office/drawing/2014/main" id="{4718B309-6446-4004-ADA8-AFE054D13C4E}"/>
                </a:ext>
              </a:extLst>
            </p:cNvPr>
            <p:cNvSpPr/>
            <p:nvPr/>
          </p:nvSpPr>
          <p:spPr>
            <a:xfrm>
              <a:off x="3445788" y="1340605"/>
              <a:ext cx="2404822" cy="487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3C328E8-1029-4B93-9C14-E3B97C345C5D}"/>
                </a:ext>
              </a:extLst>
            </p:cNvPr>
            <p:cNvSpPr/>
            <p:nvPr/>
          </p:nvSpPr>
          <p:spPr>
            <a:xfrm>
              <a:off x="5106690" y="1836743"/>
              <a:ext cx="255722" cy="1142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15B5B70-B52A-4C76-A387-E94C9CAFB821}"/>
                </a:ext>
              </a:extLst>
            </p:cNvPr>
            <p:cNvSpPr txBox="1"/>
            <p:nvPr/>
          </p:nvSpPr>
          <p:spPr>
            <a:xfrm>
              <a:off x="2934670" y="1430455"/>
              <a:ext cx="1618280" cy="307777"/>
            </a:xfrm>
            <a:prstGeom prst="rect">
              <a:avLst/>
            </a:prstGeom>
            <a:noFill/>
          </p:spPr>
          <p:txBody>
            <a:bodyPr wrap="square" rtlCol="0">
              <a:spAutoFit/>
            </a:bodyPr>
            <a:lstStyle/>
            <a:p>
              <a:r>
                <a:rPr lang="en-US" sz="1400" dirty="0">
                  <a:solidFill>
                    <a:schemeClr val="accent2">
                      <a:lumMod val="75000"/>
                    </a:schemeClr>
                  </a:solidFill>
                </a:rPr>
                <a:t>September 2023</a:t>
              </a:r>
            </a:p>
          </p:txBody>
        </p:sp>
      </p:grpSp>
    </p:spTree>
    <p:extLst>
      <p:ext uri="{BB962C8B-B14F-4D97-AF65-F5344CB8AC3E}">
        <p14:creationId xmlns:p14="http://schemas.microsoft.com/office/powerpoint/2010/main" val="1146108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3EA7A-182A-4366-91DD-746BBAB1764F}"/>
              </a:ext>
            </a:extLst>
          </p:cNvPr>
          <p:cNvSpPr>
            <a:spLocks noGrp="1"/>
          </p:cNvSpPr>
          <p:nvPr>
            <p:ph type="title"/>
          </p:nvPr>
        </p:nvSpPr>
        <p:spPr/>
        <p:txBody>
          <a:bodyPr>
            <a:normAutofit fontScale="90000"/>
          </a:bodyPr>
          <a:lstStyle/>
          <a:p>
            <a:r>
              <a:rPr lang="en-US" dirty="0"/>
              <a:t>Updated Transition Plans</a:t>
            </a:r>
          </a:p>
        </p:txBody>
      </p:sp>
      <p:sp>
        <p:nvSpPr>
          <p:cNvPr id="3" name="Content Placeholder 2">
            <a:extLst>
              <a:ext uri="{FF2B5EF4-FFF2-40B4-BE49-F238E27FC236}">
                <a16:creationId xmlns:a16="http://schemas.microsoft.com/office/drawing/2014/main" id="{94A87637-A70C-45BC-8A40-1A29396CD7D0}"/>
              </a:ext>
            </a:extLst>
          </p:cNvPr>
          <p:cNvSpPr>
            <a:spLocks noGrp="1"/>
          </p:cNvSpPr>
          <p:nvPr>
            <p:ph idx="1"/>
          </p:nvPr>
        </p:nvSpPr>
        <p:spPr/>
        <p:txBody>
          <a:bodyPr>
            <a:normAutofit/>
          </a:bodyPr>
          <a:lstStyle/>
          <a:p>
            <a:pPr algn="l">
              <a:lnSpc>
                <a:spcPct val="110000"/>
              </a:lnSpc>
            </a:pPr>
            <a:r>
              <a:rPr lang="en-US" b="0" i="0" dirty="0">
                <a:effectLst/>
                <a:latin typeface="-apple-system"/>
              </a:rPr>
              <a:t>USGS is currently </a:t>
            </a:r>
            <a:r>
              <a:rPr lang="en-US" dirty="0">
                <a:latin typeface="-apple-system"/>
              </a:rPr>
              <a:t>planning to </a:t>
            </a:r>
            <a:r>
              <a:rPr lang="en-US" b="0" i="0" dirty="0">
                <a:effectLst/>
                <a:latin typeface="-apple-system"/>
              </a:rPr>
              <a:t>wait until the end of FY23 (9/30/2023) </a:t>
            </a:r>
          </a:p>
          <a:p>
            <a:pPr marL="742950" lvl="1" indent="-285750" algn="l">
              <a:lnSpc>
                <a:spcPct val="110000"/>
              </a:lnSpc>
            </a:pPr>
            <a:r>
              <a:rPr lang="en-US" b="0" i="0" dirty="0">
                <a:effectLst/>
                <a:latin typeface="-apple-system"/>
              </a:rPr>
              <a:t>USGS will be ready around mid-April (assuming no further delays in availability of the VIIRS CMG).</a:t>
            </a:r>
          </a:p>
          <a:p>
            <a:pPr marL="742950" lvl="1" indent="-285750" algn="l">
              <a:lnSpc>
                <a:spcPct val="110000"/>
              </a:lnSpc>
            </a:pPr>
            <a:r>
              <a:rPr lang="en-US" b="0" i="0" dirty="0">
                <a:effectLst/>
                <a:latin typeface="-apple-system"/>
              </a:rPr>
              <a:t>This will be right after the Autumn Equinox (Sep 23) </a:t>
            </a:r>
            <a:r>
              <a:rPr lang="en-US" dirty="0">
                <a:latin typeface="-apple-system"/>
              </a:rPr>
              <a:t>which </a:t>
            </a:r>
            <a:r>
              <a:rPr lang="en-US" b="0" i="0" dirty="0">
                <a:effectLst/>
                <a:latin typeface="-apple-system"/>
              </a:rPr>
              <a:t>is towards the end of growing season for majority of the Continental U.S.</a:t>
            </a:r>
          </a:p>
          <a:p>
            <a:pPr marL="742950" lvl="1" indent="-285750" algn="l">
              <a:lnSpc>
                <a:spcPct val="110000"/>
              </a:lnSpc>
            </a:pPr>
            <a:r>
              <a:rPr lang="en-US" b="0" i="0" dirty="0">
                <a:effectLst/>
                <a:latin typeface="-apple-system"/>
              </a:rPr>
              <a:t>In the event of Terra mission extension beyond FY23 (slim chance?), Winter 2024 (01/01/2024) is a preferred transition date. </a:t>
            </a:r>
            <a:endParaRPr lang="en-US" dirty="0">
              <a:latin typeface="-apple-system"/>
            </a:endParaRPr>
          </a:p>
          <a:p>
            <a:pPr marL="742950" lvl="1" indent="-285750" algn="l">
              <a:lnSpc>
                <a:spcPct val="110000"/>
              </a:lnSpc>
            </a:pPr>
            <a:endParaRPr lang="en-US" b="0" i="0" dirty="0">
              <a:solidFill>
                <a:srgbClr val="172B4D"/>
              </a:solidFill>
              <a:effectLst/>
              <a:latin typeface="-apple-system"/>
            </a:endParaRPr>
          </a:p>
          <a:p>
            <a:pPr>
              <a:lnSpc>
                <a:spcPct val="110000"/>
              </a:lnSpc>
            </a:pPr>
            <a:r>
              <a:rPr lang="en-US" dirty="0"/>
              <a:t>USGS will proceed with this plan and communicate </a:t>
            </a:r>
            <a:r>
              <a:rPr lang="en-US"/>
              <a:t>with users, </a:t>
            </a:r>
            <a:r>
              <a:rPr lang="en-US" dirty="0"/>
              <a:t>if there is no objection from the Landsat Science Team.</a:t>
            </a:r>
          </a:p>
        </p:txBody>
      </p:sp>
    </p:spTree>
    <p:extLst>
      <p:ext uri="{BB962C8B-B14F-4D97-AF65-F5344CB8AC3E}">
        <p14:creationId xmlns:p14="http://schemas.microsoft.com/office/powerpoint/2010/main" val="3263236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65E15-4B31-CCCB-D3A6-ECBAE38D1A1B}"/>
              </a:ext>
            </a:extLst>
          </p:cNvPr>
          <p:cNvSpPr>
            <a:spLocks noGrp="1"/>
          </p:cNvSpPr>
          <p:nvPr>
            <p:ph type="title"/>
          </p:nvPr>
        </p:nvSpPr>
        <p:spPr/>
        <p:txBody>
          <a:bodyPr>
            <a:normAutofit fontScale="90000"/>
          </a:bodyPr>
          <a:lstStyle/>
          <a:p>
            <a:r>
              <a:rPr lang="en-US" dirty="0"/>
              <a:t>Surface Reflectance Difference</a:t>
            </a:r>
          </a:p>
        </p:txBody>
      </p:sp>
      <p:sp>
        <p:nvSpPr>
          <p:cNvPr id="3" name="Content Placeholder 2">
            <a:extLst>
              <a:ext uri="{FF2B5EF4-FFF2-40B4-BE49-F238E27FC236}">
                <a16:creationId xmlns:a16="http://schemas.microsoft.com/office/drawing/2014/main" id="{55D722BB-F8C2-F40D-766C-DEAA9006B634}"/>
              </a:ext>
            </a:extLst>
          </p:cNvPr>
          <p:cNvSpPr>
            <a:spLocks noGrp="1"/>
          </p:cNvSpPr>
          <p:nvPr>
            <p:ph idx="1"/>
          </p:nvPr>
        </p:nvSpPr>
        <p:spPr/>
        <p:txBody>
          <a:bodyPr>
            <a:normAutofit/>
          </a:bodyPr>
          <a:lstStyle/>
          <a:p>
            <a:r>
              <a:rPr lang="en-US" sz="1600" dirty="0"/>
              <a:t>Slight overestimation for CA, Red, and SWIR2 channels  </a:t>
            </a:r>
          </a:p>
        </p:txBody>
      </p:sp>
      <p:pic>
        <p:nvPicPr>
          <p:cNvPr id="4" name="Picture 3" descr="Chart, box and whisker chart&#10;&#10;Description automatically generated">
            <a:extLst>
              <a:ext uri="{FF2B5EF4-FFF2-40B4-BE49-F238E27FC236}">
                <a16:creationId xmlns:a16="http://schemas.microsoft.com/office/drawing/2014/main" id="{8E636FD8-993F-DB6F-312B-8E38CCFF0B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206" y="1122563"/>
            <a:ext cx="8396514" cy="3657600"/>
          </a:xfrm>
          <a:prstGeom prst="rect">
            <a:avLst/>
          </a:prstGeom>
        </p:spPr>
      </p:pic>
      <p:pic>
        <p:nvPicPr>
          <p:cNvPr id="5" name="Picture 4" descr="Chart&#10;&#10;Description automatically generated">
            <a:extLst>
              <a:ext uri="{FF2B5EF4-FFF2-40B4-BE49-F238E27FC236}">
                <a16:creationId xmlns:a16="http://schemas.microsoft.com/office/drawing/2014/main" id="{8DE0B7EA-9EA7-2E68-1A54-20DCAF4C1A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206" y="1122563"/>
            <a:ext cx="8396514" cy="3657600"/>
          </a:xfrm>
          <a:prstGeom prst="rect">
            <a:avLst/>
          </a:prstGeom>
        </p:spPr>
      </p:pic>
      <p:pic>
        <p:nvPicPr>
          <p:cNvPr id="6" name="Picture 5" descr="Chart, box and whisker chart&#10;&#10;Description automatically generated">
            <a:extLst>
              <a:ext uri="{FF2B5EF4-FFF2-40B4-BE49-F238E27FC236}">
                <a16:creationId xmlns:a16="http://schemas.microsoft.com/office/drawing/2014/main" id="{7860FD30-9E04-6E09-967C-AB63DDA6A6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206" y="1122563"/>
            <a:ext cx="8396514" cy="3657600"/>
          </a:xfrm>
          <a:prstGeom prst="rect">
            <a:avLst/>
          </a:prstGeom>
        </p:spPr>
      </p:pic>
      <p:pic>
        <p:nvPicPr>
          <p:cNvPr id="7" name="Picture 6" descr="Chart&#10;&#10;Description automatically generated">
            <a:extLst>
              <a:ext uri="{FF2B5EF4-FFF2-40B4-BE49-F238E27FC236}">
                <a16:creationId xmlns:a16="http://schemas.microsoft.com/office/drawing/2014/main" id="{EB0D996E-284A-E70A-77B5-8D8154FC0B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206" y="1122563"/>
            <a:ext cx="8396514" cy="3657600"/>
          </a:xfrm>
          <a:prstGeom prst="rect">
            <a:avLst/>
          </a:prstGeom>
        </p:spPr>
      </p:pic>
      <p:pic>
        <p:nvPicPr>
          <p:cNvPr id="8" name="Picture 7" descr="Chart&#10;&#10;Description automatically generated">
            <a:extLst>
              <a:ext uri="{FF2B5EF4-FFF2-40B4-BE49-F238E27FC236}">
                <a16:creationId xmlns:a16="http://schemas.microsoft.com/office/drawing/2014/main" id="{59CDEB15-94D9-F148-18AE-6DF16CC27C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206" y="1122563"/>
            <a:ext cx="8396514" cy="3657600"/>
          </a:xfrm>
          <a:prstGeom prst="rect">
            <a:avLst/>
          </a:prstGeom>
        </p:spPr>
      </p:pic>
      <p:pic>
        <p:nvPicPr>
          <p:cNvPr id="9" name="Picture 8" descr="A picture containing chart&#10;&#10;Description automatically generated">
            <a:extLst>
              <a:ext uri="{FF2B5EF4-FFF2-40B4-BE49-F238E27FC236}">
                <a16:creationId xmlns:a16="http://schemas.microsoft.com/office/drawing/2014/main" id="{7A5EE716-46CF-BD12-43AF-5CB4163F66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2206" y="1122563"/>
            <a:ext cx="8396514" cy="3657600"/>
          </a:xfrm>
          <a:prstGeom prst="rect">
            <a:avLst/>
          </a:prstGeom>
        </p:spPr>
      </p:pic>
      <p:pic>
        <p:nvPicPr>
          <p:cNvPr id="10" name="Picture 9" descr="Chart&#10;&#10;Description automatically generated">
            <a:extLst>
              <a:ext uri="{FF2B5EF4-FFF2-40B4-BE49-F238E27FC236}">
                <a16:creationId xmlns:a16="http://schemas.microsoft.com/office/drawing/2014/main" id="{F2EC6E3D-2BCB-35AF-5C53-992D0D10B5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2206" y="1122563"/>
            <a:ext cx="8396514" cy="3657600"/>
          </a:xfrm>
          <a:prstGeom prst="rect">
            <a:avLst/>
          </a:prstGeom>
        </p:spPr>
      </p:pic>
    </p:spTree>
    <p:extLst>
      <p:ext uri="{BB962C8B-B14F-4D97-AF65-F5344CB8AC3E}">
        <p14:creationId xmlns:p14="http://schemas.microsoft.com/office/powerpoint/2010/main" val="310254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18CF6-2306-49D4-BF8B-8D7DEF7A8EB5}"/>
              </a:ext>
            </a:extLst>
          </p:cNvPr>
          <p:cNvSpPr>
            <a:spLocks noGrp="1"/>
          </p:cNvSpPr>
          <p:nvPr>
            <p:ph type="title"/>
          </p:nvPr>
        </p:nvSpPr>
        <p:spPr/>
        <p:txBody>
          <a:bodyPr>
            <a:normAutofit fontScale="90000"/>
          </a:bodyPr>
          <a:lstStyle/>
          <a:p>
            <a:r>
              <a:rPr lang="en-US" dirty="0"/>
              <a:t>Growing Season in Continental U.S.</a:t>
            </a:r>
          </a:p>
        </p:txBody>
      </p:sp>
      <p:sp>
        <p:nvSpPr>
          <p:cNvPr id="3" name="Content Placeholder 2">
            <a:extLst>
              <a:ext uri="{FF2B5EF4-FFF2-40B4-BE49-F238E27FC236}">
                <a16:creationId xmlns:a16="http://schemas.microsoft.com/office/drawing/2014/main" id="{B8F7AD39-CC61-41AD-95B4-73E6229AB531}"/>
              </a:ext>
            </a:extLst>
          </p:cNvPr>
          <p:cNvSpPr>
            <a:spLocks noGrp="1"/>
          </p:cNvSpPr>
          <p:nvPr>
            <p:ph idx="1"/>
          </p:nvPr>
        </p:nvSpPr>
        <p:spPr/>
        <p:txBody>
          <a:bodyPr>
            <a:normAutofit/>
          </a:bodyPr>
          <a:lstStyle/>
          <a:p>
            <a:pPr algn="l">
              <a:buFont typeface="Arial" panose="020B0604020202020204" pitchFamily="34" charset="0"/>
              <a:buChar char="•"/>
            </a:pPr>
            <a:r>
              <a:rPr lang="en-US" sz="1600" b="0" i="0" dirty="0">
                <a:effectLst/>
                <a:latin typeface="-apple-system"/>
              </a:rPr>
              <a:t>For majority of the U.S., the median growing season has been between late April to early October over the past 3 decades. </a:t>
            </a:r>
          </a:p>
          <a:p>
            <a:endParaRPr lang="en-US" dirty="0"/>
          </a:p>
        </p:txBody>
      </p:sp>
      <p:pic>
        <p:nvPicPr>
          <p:cNvPr id="11" name="Picture 10" descr="Map of United State showing the Climatological date of median last 28°F from years 1990-91 to 2019-20. Freeze year beginning July 1st Median defined as the 50th percentile ">
            <a:extLst>
              <a:ext uri="{FF2B5EF4-FFF2-40B4-BE49-F238E27FC236}">
                <a16:creationId xmlns:a16="http://schemas.microsoft.com/office/drawing/2014/main" id="{E818D215-BFEF-4AEE-AE97-730AEF7F9CE1}"/>
              </a:ext>
            </a:extLst>
          </p:cNvPr>
          <p:cNvPicPr>
            <a:picLocks noChangeAspect="1"/>
          </p:cNvPicPr>
          <p:nvPr/>
        </p:nvPicPr>
        <p:blipFill>
          <a:blip r:embed="rId3"/>
          <a:stretch>
            <a:fillRect/>
          </a:stretch>
        </p:blipFill>
        <p:spPr>
          <a:xfrm>
            <a:off x="1005481" y="1491641"/>
            <a:ext cx="3418586" cy="2754782"/>
          </a:xfrm>
          <a:prstGeom prst="rect">
            <a:avLst/>
          </a:prstGeom>
        </p:spPr>
      </p:pic>
      <p:sp>
        <p:nvSpPr>
          <p:cNvPr id="8" name="Rectangle 7" descr="rectangle box around dates">
            <a:extLst>
              <a:ext uri="{FF2B5EF4-FFF2-40B4-BE49-F238E27FC236}">
                <a16:creationId xmlns:a16="http://schemas.microsoft.com/office/drawing/2014/main" id="{482BE043-A28D-4F6C-87ED-2767DC1AE895}"/>
              </a:ext>
            </a:extLst>
          </p:cNvPr>
          <p:cNvSpPr/>
          <p:nvPr/>
        </p:nvSpPr>
        <p:spPr>
          <a:xfrm>
            <a:off x="2494631" y="1515771"/>
            <a:ext cx="952500" cy="355389"/>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Map of United State showing the Climatological date of median first 28°F from years 1990-91 to 2019-20. Freeze year beginning July 1st Median defined as the 50th percentile ">
            <a:extLst>
              <a:ext uri="{FF2B5EF4-FFF2-40B4-BE49-F238E27FC236}">
                <a16:creationId xmlns:a16="http://schemas.microsoft.com/office/drawing/2014/main" id="{B8838CFE-E19D-4605-A66E-5B8EE834155C}"/>
              </a:ext>
            </a:extLst>
          </p:cNvPr>
          <p:cNvPicPr>
            <a:picLocks noChangeAspect="1"/>
          </p:cNvPicPr>
          <p:nvPr/>
        </p:nvPicPr>
        <p:blipFill>
          <a:blip r:embed="rId4"/>
          <a:stretch>
            <a:fillRect/>
          </a:stretch>
        </p:blipFill>
        <p:spPr>
          <a:xfrm>
            <a:off x="4424067" y="1491641"/>
            <a:ext cx="3401673" cy="2769741"/>
          </a:xfrm>
          <a:prstGeom prst="rect">
            <a:avLst/>
          </a:prstGeom>
        </p:spPr>
      </p:pic>
      <p:sp>
        <p:nvSpPr>
          <p:cNvPr id="9" name="Rectangle 8" descr="rectangle box around dates">
            <a:extLst>
              <a:ext uri="{FF2B5EF4-FFF2-40B4-BE49-F238E27FC236}">
                <a16:creationId xmlns:a16="http://schemas.microsoft.com/office/drawing/2014/main" id="{17C83667-EEF8-4232-85C8-0BAE1D2D3A9F}"/>
              </a:ext>
            </a:extLst>
          </p:cNvPr>
          <p:cNvSpPr/>
          <p:nvPr/>
        </p:nvSpPr>
        <p:spPr>
          <a:xfrm>
            <a:off x="6858097" y="1506272"/>
            <a:ext cx="906683" cy="396439"/>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E1B4F0C-97D2-6EBD-207C-BC1ADD5A3ED6}"/>
              </a:ext>
            </a:extLst>
          </p:cNvPr>
          <p:cNvSpPr txBox="1"/>
          <p:nvPr/>
        </p:nvSpPr>
        <p:spPr>
          <a:xfrm>
            <a:off x="1005481" y="4501302"/>
            <a:ext cx="7383780" cy="400110"/>
          </a:xfrm>
          <a:prstGeom prst="rect">
            <a:avLst/>
          </a:prstGeom>
          <a:noFill/>
        </p:spPr>
        <p:txBody>
          <a:bodyPr wrap="square" rtlCol="0">
            <a:spAutoFit/>
          </a:bodyPr>
          <a:lstStyle/>
          <a:p>
            <a:r>
              <a:rPr lang="en-US" sz="1000" dirty="0"/>
              <a:t>Source: </a:t>
            </a:r>
            <a:r>
              <a:rPr lang="en-US" sz="1000" b="0" i="0" dirty="0">
                <a:effectLst/>
                <a:latin typeface="-apple-system"/>
              </a:rPr>
              <a:t>Purdue's climatological median last and first freeze </a:t>
            </a:r>
            <a:r>
              <a:rPr lang="en-US" sz="1000" b="0" i="0" dirty="0">
                <a:solidFill>
                  <a:srgbClr val="0052CC"/>
                </a:solidFill>
                <a:effectLst/>
                <a:latin typeface="-apple-system"/>
                <a:hlinkClick r:id="rId5"/>
              </a:rPr>
              <a:t>https://mrcc.purdue.edu/VIP/frz_maps/freeze_maps.html#frzMaps</a:t>
            </a:r>
            <a:endParaRPr lang="en-US" sz="1000" b="0" i="0" dirty="0">
              <a:solidFill>
                <a:srgbClr val="172B4D"/>
              </a:solidFill>
              <a:effectLst/>
              <a:latin typeface="-apple-system"/>
            </a:endParaRPr>
          </a:p>
          <a:p>
            <a:endParaRPr lang="en-US" sz="1000" dirty="0"/>
          </a:p>
        </p:txBody>
      </p:sp>
    </p:spTree>
    <p:extLst>
      <p:ext uri="{BB962C8B-B14F-4D97-AF65-F5344CB8AC3E}">
        <p14:creationId xmlns:p14="http://schemas.microsoft.com/office/powerpoint/2010/main" val="44608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9DE60-EACE-A326-EDAC-4DAC14B759E5}"/>
              </a:ext>
            </a:extLst>
          </p:cNvPr>
          <p:cNvSpPr>
            <a:spLocks noGrp="1"/>
          </p:cNvSpPr>
          <p:nvPr>
            <p:ph type="title"/>
          </p:nvPr>
        </p:nvSpPr>
        <p:spPr/>
        <p:txBody>
          <a:bodyPr>
            <a:normAutofit fontScale="90000"/>
          </a:bodyPr>
          <a:lstStyle/>
          <a:p>
            <a:r>
              <a:rPr lang="en-US" dirty="0"/>
              <a:t>Backup</a:t>
            </a:r>
          </a:p>
        </p:txBody>
      </p:sp>
      <p:sp>
        <p:nvSpPr>
          <p:cNvPr id="3" name="Content Placeholder 2">
            <a:extLst>
              <a:ext uri="{FF2B5EF4-FFF2-40B4-BE49-F238E27FC236}">
                <a16:creationId xmlns:a16="http://schemas.microsoft.com/office/drawing/2014/main" id="{502D50DC-C161-4F24-A59C-E93DEEB4AC4F}"/>
              </a:ext>
            </a:extLst>
          </p:cNvPr>
          <p:cNvSpPr>
            <a:spLocks noGrp="1"/>
          </p:cNvSpPr>
          <p:nvPr>
            <p:ph idx="1"/>
          </p:nvPr>
        </p:nvSpPr>
        <p:spPr/>
        <p:txBody>
          <a:bodyPr/>
          <a:lstStyle/>
          <a:p>
            <a:r>
              <a:rPr lang="en-US" dirty="0"/>
              <a:t>Backup</a:t>
            </a:r>
          </a:p>
        </p:txBody>
      </p:sp>
    </p:spTree>
    <p:extLst>
      <p:ext uri="{BB962C8B-B14F-4D97-AF65-F5344CB8AC3E}">
        <p14:creationId xmlns:p14="http://schemas.microsoft.com/office/powerpoint/2010/main" val="30700073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2D58-4DC9-4BCA-AF3D-5115ED928604}"/>
              </a:ext>
            </a:extLst>
          </p:cNvPr>
          <p:cNvSpPr>
            <a:spLocks noGrp="1"/>
          </p:cNvSpPr>
          <p:nvPr>
            <p:ph type="title"/>
          </p:nvPr>
        </p:nvSpPr>
        <p:spPr/>
        <p:txBody>
          <a:bodyPr>
            <a:normAutofit fontScale="90000"/>
          </a:bodyPr>
          <a:lstStyle/>
          <a:p>
            <a:r>
              <a:rPr lang="en-US" dirty="0"/>
              <a:t>Boxplots of SR Band 4 Difference</a:t>
            </a:r>
          </a:p>
        </p:txBody>
      </p:sp>
      <p:sp>
        <p:nvSpPr>
          <p:cNvPr id="3" name="Content Placeholder 2">
            <a:extLst>
              <a:ext uri="{FF2B5EF4-FFF2-40B4-BE49-F238E27FC236}">
                <a16:creationId xmlns:a16="http://schemas.microsoft.com/office/drawing/2014/main" id="{BEC0D43C-1504-4C63-9593-EDA8E5403A8C}"/>
              </a:ext>
            </a:extLst>
          </p:cNvPr>
          <p:cNvSpPr>
            <a:spLocks noGrp="1"/>
          </p:cNvSpPr>
          <p:nvPr>
            <p:ph idx="1"/>
          </p:nvPr>
        </p:nvSpPr>
        <p:spPr/>
        <p:txBody>
          <a:bodyPr>
            <a:normAutofit/>
          </a:bodyPr>
          <a:lstStyle/>
          <a:p>
            <a:r>
              <a:rPr lang="en-US" sz="1400" dirty="0"/>
              <a:t>The IQR in most scenes is above Diff=0 line (75% of pixels have greater SR B4 when using VIIRS input)</a:t>
            </a:r>
          </a:p>
          <a:p>
            <a:r>
              <a:rPr lang="en-US" sz="1400" dirty="0"/>
              <a:t>For most scenes the differences are within ±0.05 threshold. </a:t>
            </a:r>
          </a:p>
          <a:p>
            <a:endParaRPr lang="en-US" sz="1600" dirty="0"/>
          </a:p>
        </p:txBody>
      </p:sp>
      <p:pic>
        <p:nvPicPr>
          <p:cNvPr id="5" name="Picture 4" descr="Chart&#10;&#10;Description automatically generated">
            <a:extLst>
              <a:ext uri="{FF2B5EF4-FFF2-40B4-BE49-F238E27FC236}">
                <a16:creationId xmlns:a16="http://schemas.microsoft.com/office/drawing/2014/main" id="{643B921C-3899-F81F-44EF-4E7B572140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689640"/>
            <a:ext cx="6789420" cy="2957535"/>
          </a:xfrm>
          <a:prstGeom prst="rect">
            <a:avLst/>
          </a:prstGeom>
        </p:spPr>
      </p:pic>
    </p:spTree>
    <p:extLst>
      <p:ext uri="{BB962C8B-B14F-4D97-AF65-F5344CB8AC3E}">
        <p14:creationId xmlns:p14="http://schemas.microsoft.com/office/powerpoint/2010/main" val="10759888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2D58-4DC9-4BCA-AF3D-5115ED928604}"/>
              </a:ext>
            </a:extLst>
          </p:cNvPr>
          <p:cNvSpPr>
            <a:spLocks noGrp="1"/>
          </p:cNvSpPr>
          <p:nvPr>
            <p:ph type="title"/>
          </p:nvPr>
        </p:nvSpPr>
        <p:spPr/>
        <p:txBody>
          <a:bodyPr>
            <a:normAutofit fontScale="90000"/>
          </a:bodyPr>
          <a:lstStyle/>
          <a:p>
            <a:r>
              <a:rPr lang="en-US" dirty="0"/>
              <a:t>Boxplots of SR Band 7 Difference</a:t>
            </a:r>
          </a:p>
        </p:txBody>
      </p:sp>
      <p:sp>
        <p:nvSpPr>
          <p:cNvPr id="3" name="Content Placeholder 2">
            <a:extLst>
              <a:ext uri="{FF2B5EF4-FFF2-40B4-BE49-F238E27FC236}">
                <a16:creationId xmlns:a16="http://schemas.microsoft.com/office/drawing/2014/main" id="{BEC0D43C-1504-4C63-9593-EDA8E5403A8C}"/>
              </a:ext>
            </a:extLst>
          </p:cNvPr>
          <p:cNvSpPr>
            <a:spLocks noGrp="1"/>
          </p:cNvSpPr>
          <p:nvPr>
            <p:ph idx="1"/>
          </p:nvPr>
        </p:nvSpPr>
        <p:spPr/>
        <p:txBody>
          <a:bodyPr>
            <a:normAutofit/>
          </a:bodyPr>
          <a:lstStyle/>
          <a:p>
            <a:r>
              <a:rPr lang="en-US" sz="1600" dirty="0"/>
              <a:t>The SR B7 differences are always positive</a:t>
            </a:r>
          </a:p>
          <a:p>
            <a:r>
              <a:rPr lang="en-US" sz="1600" dirty="0"/>
              <a:t>The magnitude of difference is &lt; 0.03.</a:t>
            </a:r>
          </a:p>
          <a:p>
            <a:endParaRPr lang="en-US" sz="1600" dirty="0"/>
          </a:p>
        </p:txBody>
      </p:sp>
      <p:pic>
        <p:nvPicPr>
          <p:cNvPr id="5" name="Picture 4" descr="Chart&#10;&#10;Description automatically generated">
            <a:extLst>
              <a:ext uri="{FF2B5EF4-FFF2-40B4-BE49-F238E27FC236}">
                <a16:creationId xmlns:a16="http://schemas.microsoft.com/office/drawing/2014/main" id="{E8A86FA3-6381-FF10-F820-20EA8D521F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1521250"/>
            <a:ext cx="6896100" cy="3004006"/>
          </a:xfrm>
          <a:prstGeom prst="rect">
            <a:avLst/>
          </a:prstGeom>
        </p:spPr>
      </p:pic>
    </p:spTree>
    <p:extLst>
      <p:ext uri="{BB962C8B-B14F-4D97-AF65-F5344CB8AC3E}">
        <p14:creationId xmlns:p14="http://schemas.microsoft.com/office/powerpoint/2010/main" val="2771568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F5158-CC99-4F1D-B4B7-EFCDF788F9B8}"/>
              </a:ext>
            </a:extLst>
          </p:cNvPr>
          <p:cNvSpPr>
            <a:spLocks noGrp="1"/>
          </p:cNvSpPr>
          <p:nvPr>
            <p:ph type="title"/>
          </p:nvPr>
        </p:nvSpPr>
        <p:spPr/>
        <p:txBody>
          <a:bodyPr>
            <a:normAutofit fontScale="90000"/>
          </a:bodyPr>
          <a:lstStyle/>
          <a:p>
            <a:r>
              <a:rPr lang="en-US" dirty="0"/>
              <a:t>Outline</a:t>
            </a:r>
          </a:p>
        </p:txBody>
      </p:sp>
      <p:sp>
        <p:nvSpPr>
          <p:cNvPr id="3" name="Content Placeholder 2">
            <a:extLst>
              <a:ext uri="{FF2B5EF4-FFF2-40B4-BE49-F238E27FC236}">
                <a16:creationId xmlns:a16="http://schemas.microsoft.com/office/drawing/2014/main" id="{288FB92D-B402-47C0-BE92-784AC45769E9}"/>
              </a:ext>
            </a:extLst>
          </p:cNvPr>
          <p:cNvSpPr>
            <a:spLocks noGrp="1"/>
          </p:cNvSpPr>
          <p:nvPr>
            <p:ph idx="1"/>
          </p:nvPr>
        </p:nvSpPr>
        <p:spPr/>
        <p:txBody>
          <a:bodyPr>
            <a:normAutofit/>
          </a:bodyPr>
          <a:lstStyle/>
          <a:p>
            <a:r>
              <a:rPr lang="en-US" sz="1800" dirty="0"/>
              <a:t>Recap of Summer 2022 LST meeting presentation</a:t>
            </a:r>
          </a:p>
          <a:p>
            <a:endParaRPr lang="en-US" sz="1800" dirty="0"/>
          </a:p>
          <a:p>
            <a:r>
              <a:rPr lang="en-US" sz="1800" dirty="0"/>
              <a:t>Requested Recommendation in Summer LST</a:t>
            </a:r>
          </a:p>
          <a:p>
            <a:endParaRPr lang="en-US" sz="1800" dirty="0"/>
          </a:p>
          <a:p>
            <a:r>
              <a:rPr lang="en-US" sz="1800" dirty="0"/>
              <a:t>Availability of VIIRS CMG dataset</a:t>
            </a:r>
          </a:p>
          <a:p>
            <a:endParaRPr lang="en-US" sz="1800" dirty="0"/>
          </a:p>
          <a:p>
            <a:r>
              <a:rPr lang="en-US" sz="1800" dirty="0"/>
              <a:t>Updated Transition Plans</a:t>
            </a:r>
          </a:p>
          <a:p>
            <a:endParaRPr lang="en-US" sz="1600" dirty="0"/>
          </a:p>
        </p:txBody>
      </p:sp>
    </p:spTree>
    <p:extLst>
      <p:ext uri="{BB962C8B-B14F-4D97-AF65-F5344CB8AC3E}">
        <p14:creationId xmlns:p14="http://schemas.microsoft.com/office/powerpoint/2010/main" val="3583241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2D58-4DC9-4BCA-AF3D-5115ED928604}"/>
              </a:ext>
            </a:extLst>
          </p:cNvPr>
          <p:cNvSpPr>
            <a:spLocks noGrp="1"/>
          </p:cNvSpPr>
          <p:nvPr>
            <p:ph type="title"/>
          </p:nvPr>
        </p:nvSpPr>
        <p:spPr/>
        <p:txBody>
          <a:bodyPr>
            <a:normAutofit fontScale="90000"/>
          </a:bodyPr>
          <a:lstStyle/>
          <a:p>
            <a:r>
              <a:rPr lang="en-US" dirty="0"/>
              <a:t>Boxplots of SR Band 5 Difference</a:t>
            </a:r>
          </a:p>
        </p:txBody>
      </p:sp>
      <p:sp>
        <p:nvSpPr>
          <p:cNvPr id="3" name="Content Placeholder 2">
            <a:extLst>
              <a:ext uri="{FF2B5EF4-FFF2-40B4-BE49-F238E27FC236}">
                <a16:creationId xmlns:a16="http://schemas.microsoft.com/office/drawing/2014/main" id="{BEC0D43C-1504-4C63-9593-EDA8E5403A8C}"/>
              </a:ext>
            </a:extLst>
          </p:cNvPr>
          <p:cNvSpPr>
            <a:spLocks noGrp="1"/>
          </p:cNvSpPr>
          <p:nvPr>
            <p:ph idx="1"/>
          </p:nvPr>
        </p:nvSpPr>
        <p:spPr/>
        <p:txBody>
          <a:bodyPr>
            <a:normAutofit/>
          </a:bodyPr>
          <a:lstStyle/>
          <a:p>
            <a:r>
              <a:rPr lang="en-US" sz="1600" dirty="0"/>
              <a:t>Better agreement for SR B5</a:t>
            </a:r>
          </a:p>
          <a:p>
            <a:r>
              <a:rPr lang="en-US" sz="1600" dirty="0"/>
              <a:t>The differences are small and near zero for most scenes. </a:t>
            </a:r>
          </a:p>
          <a:p>
            <a:endParaRPr lang="en-US" sz="1600" dirty="0"/>
          </a:p>
        </p:txBody>
      </p:sp>
      <p:pic>
        <p:nvPicPr>
          <p:cNvPr id="9" name="Picture 8" descr="Chart&#10;&#10;Description automatically generated">
            <a:extLst>
              <a:ext uri="{FF2B5EF4-FFF2-40B4-BE49-F238E27FC236}">
                <a16:creationId xmlns:a16="http://schemas.microsoft.com/office/drawing/2014/main" id="{DF3759FC-0360-3B44-FD4B-2A585E8050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80" y="1516198"/>
            <a:ext cx="6995160" cy="3047157"/>
          </a:xfrm>
          <a:prstGeom prst="rect">
            <a:avLst/>
          </a:prstGeom>
        </p:spPr>
      </p:pic>
    </p:spTree>
    <p:extLst>
      <p:ext uri="{BB962C8B-B14F-4D97-AF65-F5344CB8AC3E}">
        <p14:creationId xmlns:p14="http://schemas.microsoft.com/office/powerpoint/2010/main" val="1498552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F4613-5273-4F38-B968-5C8A52A24F7A}"/>
              </a:ext>
            </a:extLst>
          </p:cNvPr>
          <p:cNvSpPr>
            <a:spLocks noGrp="1"/>
          </p:cNvSpPr>
          <p:nvPr>
            <p:ph type="title"/>
          </p:nvPr>
        </p:nvSpPr>
        <p:spPr/>
        <p:txBody>
          <a:bodyPr>
            <a:normAutofit fontScale="90000"/>
          </a:bodyPr>
          <a:lstStyle/>
          <a:p>
            <a:r>
              <a:rPr lang="en-US" dirty="0"/>
              <a:t>Alternative Sources of Ozone and Water Vapor</a:t>
            </a:r>
          </a:p>
        </p:txBody>
      </p:sp>
      <p:sp>
        <p:nvSpPr>
          <p:cNvPr id="4" name="Content Placeholder 3">
            <a:extLst>
              <a:ext uri="{FF2B5EF4-FFF2-40B4-BE49-F238E27FC236}">
                <a16:creationId xmlns:a16="http://schemas.microsoft.com/office/drawing/2014/main" id="{B0F8DF3B-92DD-42DD-A586-40CE98D7E197}"/>
              </a:ext>
            </a:extLst>
          </p:cNvPr>
          <p:cNvSpPr>
            <a:spLocks noGrp="1"/>
          </p:cNvSpPr>
          <p:nvPr>
            <p:ph sz="half" idx="1"/>
          </p:nvPr>
        </p:nvSpPr>
        <p:spPr/>
        <p:txBody>
          <a:bodyPr>
            <a:normAutofit lnSpcReduction="10000"/>
          </a:bodyPr>
          <a:lstStyle/>
          <a:p>
            <a:r>
              <a:rPr lang="en-US" b="1" dirty="0"/>
              <a:t>Criteria</a:t>
            </a:r>
          </a:p>
          <a:p>
            <a:pPr lvl="1"/>
            <a:r>
              <a:rPr lang="en-US" dirty="0"/>
              <a:t>Continuity/consistency of Landsat SR product</a:t>
            </a:r>
          </a:p>
          <a:p>
            <a:pPr lvl="1"/>
            <a:r>
              <a:rPr lang="en-US" dirty="0"/>
              <a:t>Providing global coverage</a:t>
            </a:r>
          </a:p>
          <a:p>
            <a:pPr lvl="1"/>
            <a:r>
              <a:rPr lang="en-US" dirty="0"/>
              <a:t>Minimal latency for forward processing of Landsat SR</a:t>
            </a:r>
          </a:p>
          <a:p>
            <a:pPr lvl="1"/>
            <a:r>
              <a:rPr lang="en-US" dirty="0"/>
              <a:t>Spatial and temporal resolutions</a:t>
            </a:r>
          </a:p>
          <a:p>
            <a:pPr lvl="1"/>
            <a:r>
              <a:rPr lang="en-US" dirty="0"/>
              <a:t>Data access, file format, measurement units, etc. </a:t>
            </a:r>
          </a:p>
          <a:p>
            <a:pPr lvl="1"/>
            <a:endParaRPr lang="en-US" dirty="0"/>
          </a:p>
          <a:p>
            <a:r>
              <a:rPr lang="en-US" b="1" dirty="0"/>
              <a:t>Types of alternative sources</a:t>
            </a:r>
          </a:p>
          <a:p>
            <a:pPr lvl="1"/>
            <a:r>
              <a:rPr lang="en-US" dirty="0"/>
              <a:t>Direct measurements/products from the EO missions</a:t>
            </a:r>
          </a:p>
          <a:p>
            <a:pPr lvl="2"/>
            <a:r>
              <a:rPr lang="en-US" dirty="0"/>
              <a:t>Near-polar sun-synchronous orbits (global coverage)</a:t>
            </a:r>
          </a:p>
          <a:p>
            <a:pPr lvl="2"/>
            <a:r>
              <a:rPr lang="en-US" dirty="0"/>
              <a:t>Equator-crossing time</a:t>
            </a:r>
          </a:p>
          <a:p>
            <a:pPr lvl="1"/>
            <a:endParaRPr lang="en-US" dirty="0"/>
          </a:p>
          <a:p>
            <a:pPr lvl="1"/>
            <a:r>
              <a:rPr lang="en-US" dirty="0"/>
              <a:t>Atmospheric reanalysis products</a:t>
            </a:r>
          </a:p>
          <a:p>
            <a:pPr marL="685800" lvl="2" indent="0">
              <a:buNone/>
            </a:pPr>
            <a:endParaRPr lang="en-US" dirty="0"/>
          </a:p>
          <a:p>
            <a:pPr lvl="1"/>
            <a:endParaRPr lang="en-US" b="0" dirty="0"/>
          </a:p>
        </p:txBody>
      </p:sp>
    </p:spTree>
    <p:extLst>
      <p:ext uri="{BB962C8B-B14F-4D97-AF65-F5344CB8AC3E}">
        <p14:creationId xmlns:p14="http://schemas.microsoft.com/office/powerpoint/2010/main" val="25885697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1CA8A-C799-45C6-BE02-D4495B4187CA}"/>
              </a:ext>
            </a:extLst>
          </p:cNvPr>
          <p:cNvSpPr>
            <a:spLocks noGrp="1"/>
          </p:cNvSpPr>
          <p:nvPr>
            <p:ph type="title"/>
          </p:nvPr>
        </p:nvSpPr>
        <p:spPr/>
        <p:txBody>
          <a:bodyPr>
            <a:normAutofit fontScale="90000"/>
          </a:bodyPr>
          <a:lstStyle/>
          <a:p>
            <a:r>
              <a:rPr lang="en-US" dirty="0"/>
              <a:t>Mission Data - Total Ozone (TOZ)</a:t>
            </a:r>
          </a:p>
        </p:txBody>
      </p:sp>
      <p:sp>
        <p:nvSpPr>
          <p:cNvPr id="4" name="Content Placeholder 3">
            <a:extLst>
              <a:ext uri="{FF2B5EF4-FFF2-40B4-BE49-F238E27FC236}">
                <a16:creationId xmlns:a16="http://schemas.microsoft.com/office/drawing/2014/main" id="{5F439C9F-F8D0-4C8E-B0B6-D0F68EE03F9A}"/>
              </a:ext>
            </a:extLst>
          </p:cNvPr>
          <p:cNvSpPr>
            <a:spLocks noGrp="1"/>
          </p:cNvSpPr>
          <p:nvPr>
            <p:ph sz="half" idx="1"/>
          </p:nvPr>
        </p:nvSpPr>
        <p:spPr/>
        <p:txBody>
          <a:bodyPr/>
          <a:lstStyle/>
          <a:p>
            <a:endParaRPr lang="en-US" dirty="0"/>
          </a:p>
          <a:p>
            <a:r>
              <a:rPr lang="en-US" dirty="0"/>
              <a:t>List of current, approved, and planned missions</a:t>
            </a:r>
          </a:p>
          <a:p>
            <a:pPr lvl="1"/>
            <a:r>
              <a:rPr lang="en-US" sz="1500" dirty="0">
                <a:hlinkClick r:id="rId3"/>
              </a:rPr>
              <a:t>http://database.eohandbook.com/timeline/timeline.aspx?measurementParameterID=33</a:t>
            </a:r>
            <a:endParaRPr lang="en-US" sz="1500" dirty="0"/>
          </a:p>
        </p:txBody>
      </p:sp>
      <p:graphicFrame>
        <p:nvGraphicFramePr>
          <p:cNvPr id="5" name="Table 4">
            <a:extLst>
              <a:ext uri="{FF2B5EF4-FFF2-40B4-BE49-F238E27FC236}">
                <a16:creationId xmlns:a16="http://schemas.microsoft.com/office/drawing/2014/main" id="{11DAF60A-2A4C-4FF9-8474-83AA91E008D9}"/>
              </a:ext>
            </a:extLst>
          </p:cNvPr>
          <p:cNvGraphicFramePr>
            <a:graphicFrameLocks noGrp="1"/>
          </p:cNvGraphicFramePr>
          <p:nvPr>
            <p:extLst>
              <p:ext uri="{D42A27DB-BD31-4B8C-83A1-F6EECF244321}">
                <p14:modId xmlns:p14="http://schemas.microsoft.com/office/powerpoint/2010/main" val="1122593335"/>
              </p:ext>
            </p:extLst>
          </p:nvPr>
        </p:nvGraphicFramePr>
        <p:xfrm>
          <a:off x="168216" y="900865"/>
          <a:ext cx="8807567" cy="3977640"/>
        </p:xfrm>
        <a:graphic>
          <a:graphicData uri="http://schemas.openxmlformats.org/drawingml/2006/table">
            <a:tbl>
              <a:tblPr firstRow="1" bandRow="1">
                <a:tableStyleId>{073A0DAA-6AF3-43AB-8588-CEC1D06C72B9}</a:tableStyleId>
              </a:tblPr>
              <a:tblGrid>
                <a:gridCol w="1011044">
                  <a:extLst>
                    <a:ext uri="{9D8B030D-6E8A-4147-A177-3AD203B41FA5}">
                      <a16:colId xmlns:a16="http://schemas.microsoft.com/office/drawing/2014/main" val="812316245"/>
                    </a:ext>
                  </a:extLst>
                </a:gridCol>
                <a:gridCol w="708523">
                  <a:extLst>
                    <a:ext uri="{9D8B030D-6E8A-4147-A177-3AD203B41FA5}">
                      <a16:colId xmlns:a16="http://schemas.microsoft.com/office/drawing/2014/main" val="3278776605"/>
                    </a:ext>
                  </a:extLst>
                </a:gridCol>
                <a:gridCol w="577541">
                  <a:extLst>
                    <a:ext uri="{9D8B030D-6E8A-4147-A177-3AD203B41FA5}">
                      <a16:colId xmlns:a16="http://schemas.microsoft.com/office/drawing/2014/main" val="2317393724"/>
                    </a:ext>
                  </a:extLst>
                </a:gridCol>
                <a:gridCol w="828107">
                  <a:extLst>
                    <a:ext uri="{9D8B030D-6E8A-4147-A177-3AD203B41FA5}">
                      <a16:colId xmlns:a16="http://schemas.microsoft.com/office/drawing/2014/main" val="2141850860"/>
                    </a:ext>
                  </a:extLst>
                </a:gridCol>
                <a:gridCol w="592952">
                  <a:extLst>
                    <a:ext uri="{9D8B030D-6E8A-4147-A177-3AD203B41FA5}">
                      <a16:colId xmlns:a16="http://schemas.microsoft.com/office/drawing/2014/main" val="788941078"/>
                    </a:ext>
                  </a:extLst>
                </a:gridCol>
                <a:gridCol w="692503">
                  <a:extLst>
                    <a:ext uri="{9D8B030D-6E8A-4147-A177-3AD203B41FA5}">
                      <a16:colId xmlns:a16="http://schemas.microsoft.com/office/drawing/2014/main" val="1439793314"/>
                    </a:ext>
                  </a:extLst>
                </a:gridCol>
                <a:gridCol w="940259">
                  <a:extLst>
                    <a:ext uri="{9D8B030D-6E8A-4147-A177-3AD203B41FA5}">
                      <a16:colId xmlns:a16="http://schemas.microsoft.com/office/drawing/2014/main" val="2979497550"/>
                    </a:ext>
                  </a:extLst>
                </a:gridCol>
                <a:gridCol w="774241">
                  <a:extLst>
                    <a:ext uri="{9D8B030D-6E8A-4147-A177-3AD203B41FA5}">
                      <a16:colId xmlns:a16="http://schemas.microsoft.com/office/drawing/2014/main" val="1018872920"/>
                    </a:ext>
                  </a:extLst>
                </a:gridCol>
                <a:gridCol w="653143">
                  <a:extLst>
                    <a:ext uri="{9D8B030D-6E8A-4147-A177-3AD203B41FA5}">
                      <a16:colId xmlns:a16="http://schemas.microsoft.com/office/drawing/2014/main" val="210763763"/>
                    </a:ext>
                  </a:extLst>
                </a:gridCol>
                <a:gridCol w="835707">
                  <a:extLst>
                    <a:ext uri="{9D8B030D-6E8A-4147-A177-3AD203B41FA5}">
                      <a16:colId xmlns:a16="http://schemas.microsoft.com/office/drawing/2014/main" val="23684824"/>
                    </a:ext>
                  </a:extLst>
                </a:gridCol>
                <a:gridCol w="1193547">
                  <a:extLst>
                    <a:ext uri="{9D8B030D-6E8A-4147-A177-3AD203B41FA5}">
                      <a16:colId xmlns:a16="http://schemas.microsoft.com/office/drawing/2014/main" val="266903335"/>
                    </a:ext>
                  </a:extLst>
                </a:gridCol>
              </a:tblGrid>
              <a:tr h="386125">
                <a:tc>
                  <a:txBody>
                    <a:bodyPr/>
                    <a:lstStyle/>
                    <a:p>
                      <a:r>
                        <a:rPr lang="en-US" sz="700" dirty="0">
                          <a:latin typeface="Arial" panose="020B0604020202020204" pitchFamily="34" charset="0"/>
                          <a:cs typeface="Arial" panose="020B0604020202020204" pitchFamily="34" charset="0"/>
                        </a:rPr>
                        <a:t>Product</a:t>
                      </a:r>
                    </a:p>
                  </a:txBody>
                  <a:tcPr marL="68580" marR="68580" marT="34290" marB="34290" anchor="ctr"/>
                </a:tc>
                <a:tc>
                  <a:txBody>
                    <a:bodyPr/>
                    <a:lstStyle/>
                    <a:p>
                      <a:r>
                        <a:rPr lang="en-US" sz="700" dirty="0">
                          <a:latin typeface="Arial" panose="020B0604020202020204" pitchFamily="34" charset="0"/>
                          <a:cs typeface="Arial" panose="020B0604020202020204" pitchFamily="34" charset="0"/>
                        </a:rPr>
                        <a:t>Sensor</a:t>
                      </a:r>
                    </a:p>
                  </a:txBody>
                  <a:tcPr marL="68580" marR="68580" marT="34290" marB="34290" anchor="ctr"/>
                </a:tc>
                <a:tc>
                  <a:txBody>
                    <a:bodyPr/>
                    <a:lstStyle/>
                    <a:p>
                      <a:r>
                        <a:rPr lang="en-US" sz="700" dirty="0">
                          <a:latin typeface="Arial" panose="020B0604020202020204" pitchFamily="34" charset="0"/>
                          <a:cs typeface="Arial" panose="020B0604020202020204" pitchFamily="34" charset="0"/>
                        </a:rPr>
                        <a:t>Temporal resolution</a:t>
                      </a:r>
                    </a:p>
                  </a:txBody>
                  <a:tcPr marL="68580" marR="68580" marT="34290" marB="34290" anchor="ctr"/>
                </a:tc>
                <a:tc>
                  <a:txBody>
                    <a:bodyPr/>
                    <a:lstStyle/>
                    <a:p>
                      <a:r>
                        <a:rPr lang="en-US" sz="700" dirty="0">
                          <a:latin typeface="Arial" panose="020B0604020202020204" pitchFamily="34" charset="0"/>
                          <a:cs typeface="Arial" panose="020B0604020202020204" pitchFamily="34" charset="0"/>
                        </a:rPr>
                        <a:t>Horizontal  resolution</a:t>
                      </a:r>
                    </a:p>
                  </a:txBody>
                  <a:tcPr marL="68580" marR="68580" marT="34290" marB="34290" anchor="ctr"/>
                </a:tc>
                <a:tc>
                  <a:txBody>
                    <a:bodyPr/>
                    <a:lstStyle/>
                    <a:p>
                      <a:r>
                        <a:rPr lang="en-US" sz="700" dirty="0">
                          <a:latin typeface="Arial" panose="020B0604020202020204" pitchFamily="34" charset="0"/>
                          <a:cs typeface="Arial" panose="020B0604020202020204" pitchFamily="34" charset="0"/>
                        </a:rPr>
                        <a:t>Coverage/Position</a:t>
                      </a:r>
                    </a:p>
                  </a:txBody>
                  <a:tcPr marL="68580" marR="68580" marT="34290" marB="34290" anchor="ctr"/>
                </a:tc>
                <a:tc>
                  <a:txBody>
                    <a:bodyPr/>
                    <a:lstStyle/>
                    <a:p>
                      <a:r>
                        <a:rPr lang="en-US" sz="700" dirty="0">
                          <a:latin typeface="Arial" panose="020B0604020202020204" pitchFamily="34" charset="0"/>
                          <a:cs typeface="Arial" panose="020B0604020202020204" pitchFamily="34" charset="0"/>
                        </a:rPr>
                        <a:t>Agency</a:t>
                      </a:r>
                    </a:p>
                  </a:txBody>
                  <a:tcPr marL="68580" marR="68580" marT="34290" marB="34290" anchor="ctr"/>
                </a:tc>
                <a:tc>
                  <a:txBody>
                    <a:bodyPr/>
                    <a:lstStyle/>
                    <a:p>
                      <a:r>
                        <a:rPr lang="en-US" sz="700" dirty="0">
                          <a:latin typeface="Arial" panose="020B0604020202020204" pitchFamily="34" charset="0"/>
                          <a:cs typeface="Arial" panose="020B0604020202020204" pitchFamily="34" charset="0"/>
                        </a:rPr>
                        <a:t>Mission</a:t>
                      </a:r>
                    </a:p>
                  </a:txBody>
                  <a:tcPr marL="68580" marR="68580" marT="34290" marB="34290" anchor="ctr"/>
                </a:tc>
                <a:tc>
                  <a:txBody>
                    <a:bodyPr/>
                    <a:lstStyle/>
                    <a:p>
                      <a:r>
                        <a:rPr lang="en-US" sz="700" dirty="0">
                          <a:latin typeface="Arial" panose="020B0604020202020204" pitchFamily="34" charset="0"/>
                          <a:cs typeface="Arial" panose="020B0604020202020204" pitchFamily="34" charset="0"/>
                        </a:rPr>
                        <a:t>Operational since</a:t>
                      </a:r>
                    </a:p>
                  </a:txBody>
                  <a:tcPr marL="68580" marR="68580" marT="34290" marB="34290" anchor="ctr"/>
                </a:tc>
                <a:tc>
                  <a:txBody>
                    <a:bodyPr/>
                    <a:lstStyle/>
                    <a:p>
                      <a:r>
                        <a:rPr lang="en-US" sz="700" dirty="0">
                          <a:latin typeface="Arial" panose="020B0604020202020204" pitchFamily="34" charset="0"/>
                          <a:cs typeface="Arial" panose="020B0604020202020204" pitchFamily="34" charset="0"/>
                        </a:rPr>
                        <a:t>Local equator crossing time</a:t>
                      </a:r>
                    </a:p>
                  </a:txBody>
                  <a:tcPr marL="68580" marR="68580" marT="34290" marB="34290" anchor="ctr"/>
                </a:tc>
                <a:tc>
                  <a:txBody>
                    <a:bodyPr/>
                    <a:lstStyle/>
                    <a:p>
                      <a:r>
                        <a:rPr lang="en-US" sz="700" dirty="0">
                          <a:latin typeface="Arial" panose="020B0604020202020204" pitchFamily="34" charset="0"/>
                          <a:cs typeface="Arial" panose="020B0604020202020204" pitchFamily="34" charset="0"/>
                        </a:rPr>
                        <a:t>Approximate Latency</a:t>
                      </a:r>
                    </a:p>
                  </a:txBody>
                  <a:tcPr marL="68580" marR="68580" marT="34290" marB="34290" anchor="ctr"/>
                </a:tc>
                <a:tc>
                  <a:txBody>
                    <a:bodyPr/>
                    <a:lstStyle/>
                    <a:p>
                      <a:r>
                        <a:rPr lang="en-US" sz="700" dirty="0">
                          <a:latin typeface="Arial" panose="020B0604020202020204" pitchFamily="34" charset="0"/>
                          <a:cs typeface="Arial" panose="020B0604020202020204" pitchFamily="34" charset="0"/>
                        </a:rPr>
                        <a:t>Note</a:t>
                      </a:r>
                    </a:p>
                  </a:txBody>
                  <a:tcPr marL="68580" marR="68580" marT="34290" marB="34290" anchor="ctr"/>
                </a:tc>
                <a:extLst>
                  <a:ext uri="{0D108BD9-81ED-4DB2-BD59-A6C34878D82A}">
                    <a16:rowId xmlns:a16="http://schemas.microsoft.com/office/drawing/2014/main" val="2442280139"/>
                  </a:ext>
                </a:extLst>
              </a:tr>
              <a:tr h="171450">
                <a:tc rowSpan="2">
                  <a:txBody>
                    <a:bodyPr/>
                    <a:lstStyle/>
                    <a:p>
                      <a:r>
                        <a:rPr lang="en-US" sz="700" b="1" kern="1200" dirty="0">
                          <a:solidFill>
                            <a:schemeClr val="dk1"/>
                          </a:solidFill>
                          <a:latin typeface="Arial" panose="020B0604020202020204" pitchFamily="34" charset="0"/>
                          <a:cs typeface="Arial" panose="020B0604020202020204" pitchFamily="34" charset="0"/>
                        </a:rPr>
                        <a:t>Ozone</a:t>
                      </a:r>
                      <a:endParaRPr lang="en-US" sz="700" b="1" kern="1200" dirty="0">
                        <a:solidFill>
                          <a:schemeClr val="dk1"/>
                        </a:solidFill>
                        <a:latin typeface="Arial" panose="020B0604020202020204" pitchFamily="34" charset="0"/>
                        <a:ea typeface="+mn-ea"/>
                        <a:cs typeface="Arial" panose="020B0604020202020204" pitchFamily="34" charset="0"/>
                      </a:endParaRPr>
                    </a:p>
                  </a:txBody>
                  <a:tcPr marL="68580" marR="68580" marT="34290" marB="34290" anchor="ctr"/>
                </a:tc>
                <a:tc rowSpan="2">
                  <a:txBody>
                    <a:bodyPr/>
                    <a:lstStyle/>
                    <a:p>
                      <a:r>
                        <a:rPr lang="en-US" sz="700" b="1" dirty="0">
                          <a:latin typeface="Arial" panose="020B0604020202020204" pitchFamily="34" charset="0"/>
                          <a:cs typeface="Arial" panose="020B0604020202020204" pitchFamily="34" charset="0"/>
                        </a:rPr>
                        <a:t>MODIS</a:t>
                      </a:r>
                    </a:p>
                  </a:txBody>
                  <a:tcPr marL="68580" marR="68580" marT="34290" marB="34290" anchor="ctr"/>
                </a:tc>
                <a:tc rowSpan="2">
                  <a:txBody>
                    <a:bodyPr/>
                    <a:lstStyle/>
                    <a:p>
                      <a:r>
                        <a:rPr lang="en-US" sz="700" b="1" dirty="0">
                          <a:latin typeface="Arial" panose="020B0604020202020204" pitchFamily="34" charset="0"/>
                          <a:cs typeface="Arial" panose="020B0604020202020204" pitchFamily="34" charset="0"/>
                        </a:rPr>
                        <a:t>Daily</a:t>
                      </a:r>
                    </a:p>
                  </a:txBody>
                  <a:tcPr marL="68580" marR="68580" marT="34290" marB="34290" anchor="ctr"/>
                </a:tc>
                <a:tc rowSpan="2">
                  <a:txBody>
                    <a:bodyPr/>
                    <a:lstStyle/>
                    <a:p>
                      <a:r>
                        <a:rPr lang="en-US" sz="700" b="1" kern="1200" dirty="0">
                          <a:solidFill>
                            <a:schemeClr val="dk1"/>
                          </a:solidFill>
                          <a:latin typeface="Arial" panose="020B0604020202020204" pitchFamily="34" charset="0"/>
                          <a:cs typeface="Arial" panose="020B0604020202020204" pitchFamily="34" charset="0"/>
                        </a:rPr>
                        <a:t>1 Km</a:t>
                      </a:r>
                      <a:endParaRPr lang="en-US" sz="700" b="1" kern="1200" dirty="0">
                        <a:solidFill>
                          <a:schemeClr val="dk1"/>
                        </a:solidFill>
                        <a:latin typeface="Arial" panose="020B0604020202020204" pitchFamily="34" charset="0"/>
                        <a:ea typeface="+mn-ea"/>
                        <a:cs typeface="Arial" panose="020B0604020202020204" pitchFamily="34" charset="0"/>
                      </a:endParaRPr>
                    </a:p>
                  </a:txBody>
                  <a:tcPr marL="68580" marR="68580" marT="34290" marB="34290" anchor="ctr"/>
                </a:tc>
                <a:tc rowSpan="2">
                  <a:txBody>
                    <a:bodyPr/>
                    <a:lstStyle/>
                    <a:p>
                      <a:r>
                        <a:rPr lang="en-US" sz="700" b="1" dirty="0">
                          <a:latin typeface="Arial" panose="020B0604020202020204" pitchFamily="34" charset="0"/>
                          <a:cs typeface="Arial" panose="020B0604020202020204" pitchFamily="34" charset="0"/>
                        </a:rPr>
                        <a:t>Global</a:t>
                      </a:r>
                    </a:p>
                  </a:txBody>
                  <a:tcPr marL="68580" marR="68580" marT="34290" marB="34290" anchor="ctr"/>
                </a:tc>
                <a:tc rowSpan="2">
                  <a:txBody>
                    <a:bodyPr/>
                    <a:lstStyle/>
                    <a:p>
                      <a:r>
                        <a:rPr lang="en-US" sz="700" b="1" dirty="0">
                          <a:latin typeface="Arial" panose="020B0604020202020204" pitchFamily="34" charset="0"/>
                          <a:cs typeface="Arial" panose="020B0604020202020204" pitchFamily="34" charset="0"/>
                        </a:rPr>
                        <a:t>NASA/GSFC</a:t>
                      </a:r>
                    </a:p>
                  </a:txBody>
                  <a:tcPr marL="68580" marR="68580" marT="34290" marB="34290" anchor="ctr"/>
                </a:tc>
                <a:tc>
                  <a:txBody>
                    <a:bodyPr/>
                    <a:lstStyle/>
                    <a:p>
                      <a:r>
                        <a:rPr lang="en-US" sz="700" b="1" dirty="0">
                          <a:latin typeface="Arial" panose="020B0604020202020204" pitchFamily="34" charset="0"/>
                          <a:cs typeface="Arial" panose="020B0604020202020204" pitchFamily="34" charset="0"/>
                        </a:rPr>
                        <a:t>Terra</a:t>
                      </a:r>
                    </a:p>
                  </a:txBody>
                  <a:tcPr marL="68580" marR="68580" marT="34290" marB="34290" anchor="ctr"/>
                </a:tc>
                <a:tc>
                  <a:txBody>
                    <a:bodyPr/>
                    <a:lstStyle/>
                    <a:p>
                      <a:r>
                        <a:rPr lang="en-US" sz="700" b="1" dirty="0">
                          <a:latin typeface="Arial" panose="020B0604020202020204" pitchFamily="34" charset="0"/>
                          <a:cs typeface="Arial" panose="020B0604020202020204" pitchFamily="34" charset="0"/>
                        </a:rPr>
                        <a:t>1999 – Present</a:t>
                      </a:r>
                    </a:p>
                  </a:txBody>
                  <a:tcPr marL="68580" marR="68580" marT="34290" marB="34290" anchor="ctr"/>
                </a:tc>
                <a:tc>
                  <a:txBody>
                    <a:bodyPr/>
                    <a:lstStyle/>
                    <a:p>
                      <a:r>
                        <a:rPr lang="en-US" sz="700" b="1" dirty="0">
                          <a:latin typeface="Arial" panose="020B0604020202020204" pitchFamily="34" charset="0"/>
                          <a:cs typeface="Arial" panose="020B0604020202020204" pitchFamily="34" charset="0"/>
                        </a:rPr>
                        <a:t>10:30 am</a:t>
                      </a:r>
                    </a:p>
                  </a:txBody>
                  <a:tcPr marL="68580" marR="68580" marT="34290" marB="34290" anchor="ctr"/>
                </a:tc>
                <a:tc>
                  <a:txBody>
                    <a:bodyPr/>
                    <a:lstStyle/>
                    <a:p>
                      <a:r>
                        <a:rPr lang="en-US" sz="700" b="1" dirty="0">
                          <a:latin typeface="Arial" panose="020B0604020202020204" pitchFamily="34" charset="0"/>
                          <a:cs typeface="Arial" panose="020B0604020202020204" pitchFamily="34" charset="0"/>
                        </a:rPr>
                        <a:t>2 days</a:t>
                      </a:r>
                    </a:p>
                  </a:txBody>
                  <a:tcPr marL="68580" marR="68580" marT="34290" marB="34290" anchor="ctr"/>
                </a:tc>
                <a:tc>
                  <a:txBody>
                    <a:bodyPr/>
                    <a:lstStyle/>
                    <a:p>
                      <a:endParaRPr lang="en-US" sz="700" dirty="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val="3500967925"/>
                  </a:ext>
                </a:extLst>
              </a:tr>
              <a:tr h="171450">
                <a:tc vMerge="1">
                  <a:txBody>
                    <a:bodyPr/>
                    <a:lstStyle/>
                    <a:p>
                      <a:endParaRPr lang="en-US"/>
                    </a:p>
                  </a:txBody>
                  <a:tcPr/>
                </a:tc>
                <a:tc vMerge="1">
                  <a:txBody>
                    <a:bodyPr/>
                    <a:lstStyle/>
                    <a:p>
                      <a:endParaRPr lang="en-US" sz="1100" dirty="0"/>
                    </a:p>
                  </a:txBody>
                  <a:tcPr/>
                </a:tc>
                <a:tc vMerge="1">
                  <a:txBody>
                    <a:bodyPr/>
                    <a:lstStyle/>
                    <a:p>
                      <a:endParaRPr lang="en-US" sz="1100" dirty="0"/>
                    </a:p>
                  </a:txBody>
                  <a:tcPr/>
                </a:tc>
                <a:tc vMerge="1">
                  <a:txBody>
                    <a:bodyPr/>
                    <a:lstStyle/>
                    <a:p>
                      <a:endParaRPr lang="en-US" sz="1100" dirty="0"/>
                    </a:p>
                  </a:txBody>
                  <a:tcPr/>
                </a:tc>
                <a:tc vMerge="1">
                  <a:txBody>
                    <a:bodyPr/>
                    <a:lstStyle/>
                    <a:p>
                      <a:endParaRPr lang="en-US" sz="1100" dirty="0"/>
                    </a:p>
                  </a:txBody>
                  <a:tcPr/>
                </a:tc>
                <a:tc vMerge="1">
                  <a:txBody>
                    <a:bodyPr/>
                    <a:lstStyle/>
                    <a:p>
                      <a:endParaRPr lang="en-US" sz="1100" dirty="0"/>
                    </a:p>
                  </a:txBody>
                  <a:tcPr/>
                </a:tc>
                <a:tc>
                  <a:txBody>
                    <a:bodyPr/>
                    <a:lstStyle/>
                    <a:p>
                      <a:r>
                        <a:rPr lang="en-US" sz="700" dirty="0">
                          <a:latin typeface="Arial" panose="020B0604020202020204" pitchFamily="34" charset="0"/>
                          <a:cs typeface="Arial" panose="020B0604020202020204" pitchFamily="34" charset="0"/>
                        </a:rPr>
                        <a:t>Aqua</a:t>
                      </a:r>
                    </a:p>
                  </a:txBody>
                  <a:tcPr marL="68580" marR="68580" marT="34290" marB="34290" anchor="ctr">
                    <a:solidFill>
                      <a:schemeClr val="accent3">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dirty="0">
                          <a:latin typeface="Arial" panose="020B0604020202020204" pitchFamily="34" charset="0"/>
                          <a:cs typeface="Arial" panose="020B0604020202020204" pitchFamily="34" charset="0"/>
                        </a:rPr>
                        <a:t>2002 – Present</a:t>
                      </a:r>
                    </a:p>
                  </a:txBody>
                  <a:tcPr marL="68580" marR="68580" marT="34290" marB="34290" anchor="ctr">
                    <a:solidFill>
                      <a:schemeClr val="accent3">
                        <a:lumMod val="60000"/>
                        <a:lumOff val="40000"/>
                      </a:schemeClr>
                    </a:solidFill>
                  </a:tcPr>
                </a:tc>
                <a:tc>
                  <a:txBody>
                    <a:bodyPr/>
                    <a:lstStyle/>
                    <a:p>
                      <a:r>
                        <a:rPr lang="en-US" sz="700" dirty="0">
                          <a:solidFill>
                            <a:schemeClr val="accent2">
                              <a:lumMod val="75000"/>
                            </a:schemeClr>
                          </a:solidFill>
                          <a:latin typeface="Arial" panose="020B0604020202020204" pitchFamily="34" charset="0"/>
                          <a:cs typeface="Arial" panose="020B0604020202020204" pitchFamily="34" charset="0"/>
                        </a:rPr>
                        <a:t>1:30 pm</a:t>
                      </a:r>
                    </a:p>
                  </a:txBody>
                  <a:tcPr marL="68580" marR="68580" marT="34290" marB="34290" anchor="ctr">
                    <a:solidFill>
                      <a:schemeClr val="accent3">
                        <a:lumMod val="60000"/>
                        <a:lumOff val="40000"/>
                      </a:schemeClr>
                    </a:solidFill>
                  </a:tcPr>
                </a:tc>
                <a:tc>
                  <a:txBody>
                    <a:bodyPr/>
                    <a:lstStyle/>
                    <a:p>
                      <a:r>
                        <a:rPr lang="en-US" sz="700" dirty="0">
                          <a:latin typeface="Arial" panose="020B0604020202020204" pitchFamily="34" charset="0"/>
                          <a:cs typeface="Arial" panose="020B0604020202020204" pitchFamily="34" charset="0"/>
                        </a:rPr>
                        <a:t>2 days</a:t>
                      </a:r>
                    </a:p>
                  </a:txBody>
                  <a:tcPr marL="68580" marR="68580" marT="34290" marB="34290" anchor="ctr">
                    <a:solidFill>
                      <a:schemeClr val="accent3">
                        <a:lumMod val="60000"/>
                        <a:lumOff val="40000"/>
                      </a:schemeClr>
                    </a:solidFill>
                  </a:tcPr>
                </a:tc>
                <a:tc>
                  <a:txBody>
                    <a:bodyPr/>
                    <a:lstStyle/>
                    <a:p>
                      <a:endParaRPr lang="en-US" sz="700" dirty="0">
                        <a:latin typeface="Arial" panose="020B0604020202020204" pitchFamily="34" charset="0"/>
                        <a:cs typeface="Arial" panose="020B0604020202020204" pitchFamily="34" charset="0"/>
                      </a:endParaRPr>
                    </a:p>
                  </a:txBody>
                  <a:tcPr marL="68580" marR="68580" marT="34290" marB="34290" anchor="ctr">
                    <a:solidFill>
                      <a:schemeClr val="accent3">
                        <a:lumMod val="60000"/>
                        <a:lumOff val="40000"/>
                      </a:schemeClr>
                    </a:solidFill>
                  </a:tcPr>
                </a:tc>
                <a:extLst>
                  <a:ext uri="{0D108BD9-81ED-4DB2-BD59-A6C34878D82A}">
                    <a16:rowId xmlns:a16="http://schemas.microsoft.com/office/drawing/2014/main" val="1789880411"/>
                  </a:ext>
                </a:extLst>
              </a:tr>
              <a:tr h="171450">
                <a:tc rowSpan="2">
                  <a:txBody>
                    <a:bodyPr/>
                    <a:lstStyle/>
                    <a:p>
                      <a:r>
                        <a:rPr lang="en-US" sz="700" kern="1200" dirty="0">
                          <a:solidFill>
                            <a:schemeClr val="dk1"/>
                          </a:solidFill>
                          <a:latin typeface="Arial" panose="020B0604020202020204" pitchFamily="34" charset="0"/>
                          <a:cs typeface="Arial" panose="020B0604020202020204" pitchFamily="34" charset="0"/>
                        </a:rPr>
                        <a:t>Total column and vertical profile ozone</a:t>
                      </a:r>
                      <a:endParaRPr lang="en-US" sz="700" kern="1200" dirty="0">
                        <a:solidFill>
                          <a:schemeClr val="dk1"/>
                        </a:solidFill>
                        <a:latin typeface="Arial" panose="020B0604020202020204" pitchFamily="34" charset="0"/>
                        <a:ea typeface="+mn-ea"/>
                        <a:cs typeface="Arial" panose="020B0604020202020204" pitchFamily="34" charset="0"/>
                      </a:endParaRPr>
                    </a:p>
                  </a:txBody>
                  <a:tcPr marL="68580" marR="68580" marT="34290" marB="34290" anchor="ctr">
                    <a:solidFill>
                      <a:schemeClr val="bg2"/>
                    </a:solidFill>
                  </a:tcPr>
                </a:tc>
                <a:tc rowSpan="2">
                  <a:txBody>
                    <a:bodyPr/>
                    <a:lstStyle/>
                    <a:p>
                      <a:r>
                        <a:rPr lang="en-US" sz="700" kern="1200" dirty="0">
                          <a:solidFill>
                            <a:schemeClr val="dk1"/>
                          </a:solidFill>
                          <a:latin typeface="Arial" panose="020B0604020202020204" pitchFamily="34" charset="0"/>
                          <a:cs typeface="Arial" panose="020B0604020202020204" pitchFamily="34" charset="0"/>
                          <a:hlinkClick r:id="rId4" action="ppaction://hlinksldjump"/>
                        </a:rPr>
                        <a:t>OMPS</a:t>
                      </a:r>
                      <a:endParaRPr lang="en-US" sz="700" kern="1200" dirty="0">
                        <a:solidFill>
                          <a:schemeClr val="dk1"/>
                        </a:solidFill>
                        <a:latin typeface="Arial" panose="020B0604020202020204" pitchFamily="34" charset="0"/>
                        <a:ea typeface="+mn-ea"/>
                        <a:cs typeface="Arial" panose="020B0604020202020204" pitchFamily="34" charset="0"/>
                      </a:endParaRPr>
                    </a:p>
                  </a:txBody>
                  <a:tcPr marL="68580" marR="68580" marT="34290" marB="34290" anchor="ctr">
                    <a:solidFill>
                      <a:schemeClr val="bg2"/>
                    </a:solidFill>
                  </a:tcPr>
                </a:tc>
                <a:tc rowSpan="2">
                  <a:txBody>
                    <a:bodyPr/>
                    <a:lstStyle/>
                    <a:p>
                      <a:r>
                        <a:rPr lang="en-US" sz="700" dirty="0">
                          <a:latin typeface="Arial" panose="020B0604020202020204" pitchFamily="34" charset="0"/>
                          <a:cs typeface="Arial" panose="020B0604020202020204" pitchFamily="34" charset="0"/>
                        </a:rPr>
                        <a:t>Daily</a:t>
                      </a:r>
                    </a:p>
                  </a:txBody>
                  <a:tcPr marL="68580" marR="68580" marT="34290" marB="34290" anchor="ctr">
                    <a:solidFill>
                      <a:schemeClr val="bg2"/>
                    </a:solidFill>
                  </a:tcPr>
                </a:tc>
                <a:tc rowSpan="2">
                  <a:txBody>
                    <a:bodyPr/>
                    <a:lstStyle/>
                    <a:p>
                      <a:r>
                        <a:rPr lang="en-US" sz="700" dirty="0">
                          <a:solidFill>
                            <a:srgbClr val="FF0000"/>
                          </a:solidFill>
                          <a:latin typeface="Arial" panose="020B0604020202020204" pitchFamily="34" charset="0"/>
                          <a:cs typeface="Arial" panose="020B0604020202020204" pitchFamily="34" charset="0"/>
                        </a:rPr>
                        <a:t>50 Km</a:t>
                      </a:r>
                    </a:p>
                  </a:txBody>
                  <a:tcPr marL="68580" marR="68580" marT="34290" marB="34290" anchor="ctr">
                    <a:solidFill>
                      <a:schemeClr val="bg2"/>
                    </a:solidFill>
                  </a:tcPr>
                </a:tc>
                <a:tc rowSpan="2">
                  <a:txBody>
                    <a:bodyPr/>
                    <a:lstStyle/>
                    <a:p>
                      <a:r>
                        <a:rPr lang="en-US" sz="700" dirty="0">
                          <a:latin typeface="Arial" panose="020B0604020202020204" pitchFamily="34" charset="0"/>
                          <a:cs typeface="Arial" panose="020B0604020202020204" pitchFamily="34" charset="0"/>
                        </a:rPr>
                        <a:t>Global</a:t>
                      </a:r>
                    </a:p>
                  </a:txBody>
                  <a:tcPr marL="68580" marR="68580" marT="34290" marB="34290" anchor="ctr">
                    <a:solidFill>
                      <a:schemeClr val="bg2"/>
                    </a:solidFill>
                  </a:tcPr>
                </a:tc>
                <a:tc rowSpan="2">
                  <a:txBody>
                    <a:bodyPr/>
                    <a:lstStyle/>
                    <a:p>
                      <a:r>
                        <a:rPr lang="en-US" sz="700" dirty="0">
                          <a:latin typeface="Arial" panose="020B0604020202020204" pitchFamily="34" charset="0"/>
                          <a:cs typeface="Arial" panose="020B0604020202020204" pitchFamily="34" charset="0"/>
                        </a:rPr>
                        <a:t>NOAA/GSFC</a:t>
                      </a:r>
                    </a:p>
                  </a:txBody>
                  <a:tcPr marL="68580" marR="68580" marT="34290" marB="34290" anchor="c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dirty="0">
                          <a:latin typeface="Arial" panose="020B0604020202020204" pitchFamily="34" charset="0"/>
                          <a:cs typeface="Arial" panose="020B0604020202020204" pitchFamily="34" charset="0"/>
                        </a:rPr>
                        <a:t>Suomi NPP</a:t>
                      </a:r>
                    </a:p>
                  </a:txBody>
                  <a:tcPr marL="68580" marR="68580" marT="34290" marB="34290" anchor="ctr">
                    <a:solidFill>
                      <a:schemeClr val="bg2"/>
                    </a:solidFill>
                  </a:tcPr>
                </a:tc>
                <a:tc>
                  <a:txBody>
                    <a:bodyPr/>
                    <a:lstStyle/>
                    <a:p>
                      <a:r>
                        <a:rPr lang="en-US" sz="700" dirty="0">
                          <a:latin typeface="Arial" panose="020B0604020202020204" pitchFamily="34" charset="0"/>
                          <a:cs typeface="Arial" panose="020B0604020202020204" pitchFamily="34" charset="0"/>
                        </a:rPr>
                        <a:t>2011 – Present</a:t>
                      </a:r>
                    </a:p>
                  </a:txBody>
                  <a:tcPr marL="68580" marR="68580" marT="34290" marB="34290" anchor="ctr">
                    <a:solidFill>
                      <a:schemeClr val="bg2"/>
                    </a:solidFill>
                  </a:tcPr>
                </a:tc>
                <a:tc>
                  <a:txBody>
                    <a:bodyPr/>
                    <a:lstStyle/>
                    <a:p>
                      <a:r>
                        <a:rPr lang="en-US" sz="700" dirty="0">
                          <a:solidFill>
                            <a:schemeClr val="accent2">
                              <a:lumMod val="75000"/>
                            </a:schemeClr>
                          </a:solidFill>
                          <a:latin typeface="Arial" panose="020B0604020202020204" pitchFamily="34" charset="0"/>
                          <a:cs typeface="Arial" panose="020B0604020202020204" pitchFamily="34" charset="0"/>
                        </a:rPr>
                        <a:t>1:30 pm</a:t>
                      </a:r>
                    </a:p>
                  </a:txBody>
                  <a:tcPr marL="68580" marR="68580" marT="34290" marB="34290" anchor="ctr">
                    <a:solidFill>
                      <a:schemeClr val="bg2"/>
                    </a:solidFill>
                  </a:tcPr>
                </a:tc>
                <a:tc>
                  <a:txBody>
                    <a:bodyPr/>
                    <a:lstStyle/>
                    <a:p>
                      <a:r>
                        <a:rPr lang="en-US" sz="700" dirty="0">
                          <a:solidFill>
                            <a:srgbClr val="FF0000"/>
                          </a:solidFill>
                          <a:latin typeface="Arial" panose="020B0604020202020204" pitchFamily="34" charset="0"/>
                          <a:cs typeface="Arial" panose="020B0604020202020204" pitchFamily="34" charset="0"/>
                        </a:rPr>
                        <a:t>6 days</a:t>
                      </a:r>
                    </a:p>
                  </a:txBody>
                  <a:tcPr marL="68580" marR="68580" marT="34290" marB="34290" anchor="ctr">
                    <a:solidFill>
                      <a:schemeClr val="bg2"/>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dirty="0">
                          <a:latin typeface="Arial" panose="020B0604020202020204" pitchFamily="34" charset="0"/>
                          <a:cs typeface="Arial" panose="020B0604020202020204" pitchFamily="34" charset="0"/>
                          <a:hlinkClick r:id="rId5"/>
                        </a:rPr>
                        <a:t>https://www.avl.class.noaa.gov/</a:t>
                      </a:r>
                      <a:endParaRPr lang="en-US" sz="700" dirty="0">
                        <a:latin typeface="Arial" panose="020B0604020202020204" pitchFamily="34" charset="0"/>
                        <a:cs typeface="Arial" panose="020B0604020202020204" pitchFamily="34" charset="0"/>
                      </a:endParaRPr>
                    </a:p>
                  </a:txBody>
                  <a:tcPr marL="68580" marR="68580" marT="34290" marB="34290" anchor="ctr">
                    <a:solidFill>
                      <a:schemeClr val="bg2"/>
                    </a:solidFill>
                  </a:tcPr>
                </a:tc>
                <a:extLst>
                  <a:ext uri="{0D108BD9-81ED-4DB2-BD59-A6C34878D82A}">
                    <a16:rowId xmlns:a16="http://schemas.microsoft.com/office/drawing/2014/main" val="3561020397"/>
                  </a:ext>
                </a:extLst>
              </a:tr>
              <a:tr h="171450">
                <a:tc vMerge="1">
                  <a:txBody>
                    <a:bodyPr/>
                    <a:lstStyle/>
                    <a:p>
                      <a:endParaRPr lang="en-US" sz="900" kern="1200" dirty="0">
                        <a:solidFill>
                          <a:schemeClr val="dk1"/>
                        </a:solidFill>
                        <a:latin typeface="+mn-lt"/>
                        <a:ea typeface="+mn-ea"/>
                        <a:cs typeface="+mn-cs"/>
                      </a:endParaRPr>
                    </a:p>
                  </a:txBody>
                  <a:tcPr>
                    <a:solidFill>
                      <a:schemeClr val="bg1">
                        <a:lumMod val="95000"/>
                      </a:schemeClr>
                    </a:solidFill>
                  </a:tcPr>
                </a:tc>
                <a:tc vMerge="1">
                  <a:txBody>
                    <a:bodyPr/>
                    <a:lstStyle/>
                    <a:p>
                      <a:endParaRPr lang="en-US" sz="900" kern="1200" dirty="0">
                        <a:solidFill>
                          <a:schemeClr val="dk1"/>
                        </a:solidFill>
                        <a:latin typeface="+mn-lt"/>
                        <a:ea typeface="+mn-ea"/>
                        <a:cs typeface="+mn-cs"/>
                      </a:endParaRPr>
                    </a:p>
                  </a:txBody>
                  <a:tcPr>
                    <a:solidFill>
                      <a:schemeClr val="bg1">
                        <a:lumMod val="95000"/>
                      </a:schemeClr>
                    </a:solidFill>
                  </a:tcPr>
                </a:tc>
                <a:tc vMerge="1">
                  <a:txBody>
                    <a:bodyPr/>
                    <a:lstStyle/>
                    <a:p>
                      <a:endParaRPr lang="en-US" sz="900" dirty="0"/>
                    </a:p>
                  </a:txBody>
                  <a:tcPr>
                    <a:solidFill>
                      <a:schemeClr val="bg1">
                        <a:lumMod val="95000"/>
                      </a:schemeClr>
                    </a:solidFill>
                  </a:tcPr>
                </a:tc>
                <a:tc vMerge="1">
                  <a:txBody>
                    <a:bodyPr/>
                    <a:lstStyle/>
                    <a:p>
                      <a:endParaRPr lang="en-US" sz="900" dirty="0"/>
                    </a:p>
                  </a:txBody>
                  <a:tcPr>
                    <a:solidFill>
                      <a:schemeClr val="bg1">
                        <a:lumMod val="95000"/>
                      </a:schemeClr>
                    </a:solidFill>
                  </a:tcPr>
                </a:tc>
                <a:tc vMerge="1">
                  <a:txBody>
                    <a:bodyPr/>
                    <a:lstStyle/>
                    <a:p>
                      <a:endParaRPr lang="en-US" sz="900" dirty="0"/>
                    </a:p>
                  </a:txBody>
                  <a:tcPr>
                    <a:solidFill>
                      <a:schemeClr val="bg1">
                        <a:lumMod val="95000"/>
                      </a:schemeClr>
                    </a:solidFill>
                  </a:tcPr>
                </a:tc>
                <a:tc vMerge="1">
                  <a:txBody>
                    <a:bodyPr/>
                    <a:lstStyle/>
                    <a:p>
                      <a:endParaRPr lang="en-US" sz="900" dirty="0"/>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dirty="0">
                          <a:latin typeface="Arial" panose="020B0604020202020204" pitchFamily="34" charset="0"/>
                          <a:cs typeface="Arial" panose="020B0604020202020204" pitchFamily="34" charset="0"/>
                        </a:rPr>
                        <a:t>JPSS-1 (NOAA-20)</a:t>
                      </a:r>
                    </a:p>
                  </a:txBody>
                  <a:tcPr marL="68580" marR="68580" marT="34290" marB="34290" anchor="ctr">
                    <a:solidFill>
                      <a:schemeClr val="bg2"/>
                    </a:solidFill>
                  </a:tcPr>
                </a:tc>
                <a:tc>
                  <a:txBody>
                    <a:bodyPr/>
                    <a:lstStyle/>
                    <a:p>
                      <a:r>
                        <a:rPr lang="en-US" sz="700" dirty="0">
                          <a:latin typeface="Arial" panose="020B0604020202020204" pitchFamily="34" charset="0"/>
                          <a:cs typeface="Arial" panose="020B0604020202020204" pitchFamily="34" charset="0"/>
                        </a:rPr>
                        <a:t>2017 – Present</a:t>
                      </a:r>
                    </a:p>
                  </a:txBody>
                  <a:tcPr marL="68580" marR="68580" marT="34290" marB="34290" anchor="ctr">
                    <a:solidFill>
                      <a:schemeClr val="bg2"/>
                    </a:solidFill>
                  </a:tcPr>
                </a:tc>
                <a:tc>
                  <a:txBody>
                    <a:bodyPr/>
                    <a:lstStyle/>
                    <a:p>
                      <a:r>
                        <a:rPr lang="en-US" sz="700" dirty="0">
                          <a:solidFill>
                            <a:schemeClr val="accent2">
                              <a:lumMod val="75000"/>
                            </a:schemeClr>
                          </a:solidFill>
                          <a:latin typeface="Arial" panose="020B0604020202020204" pitchFamily="34" charset="0"/>
                          <a:cs typeface="Arial" panose="020B0604020202020204" pitchFamily="34" charset="0"/>
                        </a:rPr>
                        <a:t>1:30 pm</a:t>
                      </a:r>
                    </a:p>
                  </a:txBody>
                  <a:tcPr marL="68580" marR="68580" marT="34290" marB="34290" anchor="ctr">
                    <a:solidFill>
                      <a:schemeClr val="bg2"/>
                    </a:solidFill>
                  </a:tcPr>
                </a:tc>
                <a:tc>
                  <a:txBody>
                    <a:bodyPr/>
                    <a:lstStyle/>
                    <a:p>
                      <a:r>
                        <a:rPr lang="en-US" sz="700" dirty="0">
                          <a:latin typeface="Arial" panose="020B0604020202020204" pitchFamily="34" charset="0"/>
                          <a:cs typeface="Arial" panose="020B0604020202020204" pitchFamily="34" charset="0"/>
                        </a:rPr>
                        <a:t>1 day</a:t>
                      </a:r>
                    </a:p>
                  </a:txBody>
                  <a:tcPr marL="68580" marR="68580" marT="34290" marB="34290" anchor="ctr">
                    <a:solidFill>
                      <a:schemeClr val="bg2"/>
                    </a:solidFill>
                  </a:tcPr>
                </a:tc>
                <a:tc vMerge="1">
                  <a:txBody>
                    <a:bodyPr/>
                    <a:lstStyle/>
                    <a:p>
                      <a:endParaRPr lang="en-US" sz="900" dirty="0"/>
                    </a:p>
                  </a:txBody>
                  <a:tcPr>
                    <a:solidFill>
                      <a:schemeClr val="bg1">
                        <a:lumMod val="95000"/>
                      </a:schemeClr>
                    </a:solidFill>
                  </a:tcPr>
                </a:tc>
                <a:extLst>
                  <a:ext uri="{0D108BD9-81ED-4DB2-BD59-A6C34878D82A}">
                    <a16:rowId xmlns:a16="http://schemas.microsoft.com/office/drawing/2014/main" val="2667738720"/>
                  </a:ext>
                </a:extLst>
              </a:tr>
              <a:tr h="377190">
                <a:tc>
                  <a:txBody>
                    <a:bodyPr/>
                    <a:lstStyle/>
                    <a:p>
                      <a:r>
                        <a:rPr lang="en-US" sz="700" kern="1200" dirty="0">
                          <a:solidFill>
                            <a:schemeClr val="dk1"/>
                          </a:solidFill>
                          <a:latin typeface="Arial" panose="020B0604020202020204" pitchFamily="34" charset="0"/>
                          <a:cs typeface="Arial" panose="020B0604020202020204" pitchFamily="34" charset="0"/>
                        </a:rPr>
                        <a:t>Vertical ozone profile</a:t>
                      </a:r>
                      <a:endParaRPr lang="en-US" sz="700" kern="1200" dirty="0">
                        <a:solidFill>
                          <a:schemeClr val="dk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r>
                        <a:rPr lang="en-US" sz="700" dirty="0">
                          <a:latin typeface="Arial" panose="020B0604020202020204" pitchFamily="34" charset="0"/>
                          <a:cs typeface="Arial" panose="020B0604020202020204" pitchFamily="34" charset="0"/>
                        </a:rPr>
                        <a:t>GOME-2,</a:t>
                      </a:r>
                    </a:p>
                    <a:p>
                      <a:r>
                        <a:rPr lang="en-US" sz="700" dirty="0">
                          <a:latin typeface="Arial" panose="020B0604020202020204" pitchFamily="34" charset="0"/>
                          <a:cs typeface="Arial" panose="020B0604020202020204" pitchFamily="34" charset="0"/>
                        </a:rPr>
                        <a:t>IASI</a:t>
                      </a:r>
                    </a:p>
                    <a:p>
                      <a:endParaRPr lang="en-US" sz="700" dirty="0">
                        <a:latin typeface="Arial" panose="020B0604020202020204" pitchFamily="34" charset="0"/>
                        <a:cs typeface="Arial" panose="020B0604020202020204" pitchFamily="34" charset="0"/>
                      </a:endParaRPr>
                    </a:p>
                  </a:txBody>
                  <a:tcPr marL="68580" marR="68580" marT="34290" marB="34290" anchor="ctr"/>
                </a:tc>
                <a:tc>
                  <a:txBody>
                    <a:bodyPr/>
                    <a:lstStyle/>
                    <a:p>
                      <a:r>
                        <a:rPr lang="en-US" sz="700" dirty="0">
                          <a:latin typeface="Arial" panose="020B0604020202020204" pitchFamily="34" charset="0"/>
                          <a:cs typeface="Arial" panose="020B0604020202020204" pitchFamily="34" charset="0"/>
                        </a:rPr>
                        <a:t>Daily</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0" kern="1200" dirty="0">
                          <a:solidFill>
                            <a:schemeClr val="tx1"/>
                          </a:solidFill>
                          <a:latin typeface="Arial" panose="020B0604020202020204" pitchFamily="34" charset="0"/>
                          <a:cs typeface="Arial" panose="020B0604020202020204" pitchFamily="34" charset="0"/>
                        </a:rPr>
                        <a:t>GOME-2: 40 Km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00" b="0" kern="1200" dirty="0">
                          <a:solidFill>
                            <a:schemeClr val="tx1"/>
                          </a:solidFill>
                          <a:latin typeface="Arial" panose="020B0604020202020204" pitchFamily="34" charset="0"/>
                          <a:cs typeface="Arial" panose="020B0604020202020204" pitchFamily="34" charset="0"/>
                        </a:rPr>
                        <a:t>IASI: 12 Km IASI</a:t>
                      </a:r>
                    </a:p>
                    <a:p>
                      <a:endParaRPr lang="en-US" sz="700" kern="1200" dirty="0">
                        <a:solidFill>
                          <a:schemeClr val="tx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r>
                        <a:rPr lang="en-US" sz="700" dirty="0">
                          <a:latin typeface="Arial" panose="020B0604020202020204" pitchFamily="34" charset="0"/>
                          <a:cs typeface="Arial" panose="020B0604020202020204" pitchFamily="34" charset="0"/>
                        </a:rPr>
                        <a:t>Near-Global</a:t>
                      </a:r>
                    </a:p>
                  </a:txBody>
                  <a:tcPr marL="68580" marR="68580" marT="34290" marB="34290" anchor="ctr"/>
                </a:tc>
                <a:tc>
                  <a:txBody>
                    <a:bodyPr/>
                    <a:lstStyle/>
                    <a:p>
                      <a:r>
                        <a:rPr lang="en-US" sz="700" dirty="0">
                          <a:latin typeface="Arial" panose="020B0604020202020204" pitchFamily="34" charset="0"/>
                          <a:cs typeface="Arial" panose="020B0604020202020204" pitchFamily="34" charset="0"/>
                        </a:rPr>
                        <a:t>EUMETSAT</a:t>
                      </a:r>
                    </a:p>
                  </a:txBody>
                  <a:tcPr marL="68580" marR="68580" marT="34290" marB="34290" anchor="ctr"/>
                </a:tc>
                <a:tc>
                  <a:txBody>
                    <a:bodyPr/>
                    <a:lstStyle/>
                    <a:p>
                      <a:r>
                        <a:rPr lang="en-US" sz="700" dirty="0" err="1">
                          <a:latin typeface="Arial" panose="020B0604020202020204" pitchFamily="34" charset="0"/>
                          <a:cs typeface="Arial" panose="020B0604020202020204" pitchFamily="34" charset="0"/>
                        </a:rPr>
                        <a:t>Metop</a:t>
                      </a:r>
                      <a:r>
                        <a:rPr lang="en-US" sz="700" dirty="0">
                          <a:latin typeface="Arial" panose="020B0604020202020204" pitchFamily="34" charset="0"/>
                          <a:cs typeface="Arial" panose="020B0604020202020204" pitchFamily="34" charset="0"/>
                        </a:rPr>
                        <a:t>-A, B, and C</a:t>
                      </a:r>
                    </a:p>
                  </a:txBody>
                  <a:tcPr marL="68580" marR="68580" marT="34290" marB="34290" anchor="ctr"/>
                </a:tc>
                <a:tc>
                  <a:txBody>
                    <a:bodyPr/>
                    <a:lstStyle/>
                    <a:p>
                      <a:r>
                        <a:rPr lang="en-US" sz="700" dirty="0">
                          <a:latin typeface="Arial" panose="020B0604020202020204" pitchFamily="34" charset="0"/>
                          <a:cs typeface="Arial" panose="020B0604020202020204" pitchFamily="34" charset="0"/>
                        </a:rPr>
                        <a:t>2006 – Present</a:t>
                      </a:r>
                    </a:p>
                  </a:txBody>
                  <a:tcPr marL="68580" marR="68580" marT="34290" marB="34290" anchor="ctr"/>
                </a:tc>
                <a:tc>
                  <a:txBody>
                    <a:bodyPr/>
                    <a:lstStyle/>
                    <a:p>
                      <a:r>
                        <a:rPr lang="en-US" sz="700" dirty="0">
                          <a:latin typeface="Arial" panose="020B0604020202020204" pitchFamily="34" charset="0"/>
                          <a:cs typeface="Arial" panose="020B0604020202020204" pitchFamily="34" charset="0"/>
                        </a:rPr>
                        <a:t>9:30 am</a:t>
                      </a:r>
                    </a:p>
                  </a:txBody>
                  <a:tcPr marL="68580" marR="68580" marT="34290" marB="34290" anchor="ctr"/>
                </a:tc>
                <a:tc>
                  <a:txBody>
                    <a:bodyPr/>
                    <a:lstStyle/>
                    <a:p>
                      <a:r>
                        <a:rPr lang="en-US" sz="700" dirty="0">
                          <a:latin typeface="Arial" panose="020B0604020202020204" pitchFamily="34" charset="0"/>
                          <a:cs typeface="Arial" panose="020B0604020202020204" pitchFamily="34" charset="0"/>
                        </a:rPr>
                        <a:t>1 day</a:t>
                      </a:r>
                    </a:p>
                  </a:txBody>
                  <a:tcPr marL="68580" marR="68580" marT="34290" marB="34290" anchor="ctr"/>
                </a:tc>
                <a:tc>
                  <a: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700" dirty="0">
                          <a:solidFill>
                            <a:schemeClr val="tx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https://www.eumetsat.int/website/home/Data/Products/Atmosphere/</a:t>
                      </a:r>
                      <a:endParaRPr lang="en-US" sz="700" dirty="0">
                        <a:solidFill>
                          <a:schemeClr val="tx1"/>
                        </a:solidFill>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val="3545742483"/>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kern="1200" dirty="0">
                          <a:solidFill>
                            <a:schemeClr val="dk1"/>
                          </a:solidFill>
                          <a:latin typeface="Arial" panose="020B0604020202020204" pitchFamily="34" charset="0"/>
                          <a:cs typeface="Arial" panose="020B0604020202020204" pitchFamily="34" charset="0"/>
                        </a:rPr>
                        <a:t>Total Ozone product</a:t>
                      </a:r>
                    </a:p>
                    <a:p>
                      <a:endParaRPr lang="en-US" sz="700" kern="1200" dirty="0">
                        <a:solidFill>
                          <a:schemeClr val="dk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dirty="0">
                          <a:latin typeface="Arial" panose="020B0604020202020204" pitchFamily="34" charset="0"/>
                          <a:cs typeface="Arial" panose="020B0604020202020204" pitchFamily="34" charset="0"/>
                        </a:rPr>
                        <a:t>HIRS/4, SBUV/2</a:t>
                      </a:r>
                    </a:p>
                  </a:txBody>
                  <a:tcPr marL="68580" marR="68580" marT="34290" marB="34290" anchor="ctr"/>
                </a:tc>
                <a:tc>
                  <a:txBody>
                    <a:bodyPr/>
                    <a:lstStyle/>
                    <a:p>
                      <a:r>
                        <a:rPr lang="en-US" sz="700" dirty="0">
                          <a:latin typeface="Arial" panose="020B0604020202020204" pitchFamily="34" charset="0"/>
                          <a:cs typeface="Arial" panose="020B0604020202020204" pitchFamily="34" charset="0"/>
                        </a:rPr>
                        <a:t>Daily</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kern="1200" dirty="0">
                          <a:solidFill>
                            <a:schemeClr val="tx1"/>
                          </a:solidFill>
                          <a:latin typeface="Arial" panose="020B0604020202020204" pitchFamily="34" charset="0"/>
                          <a:cs typeface="Arial" panose="020B0604020202020204" pitchFamily="34" charset="0"/>
                        </a:rPr>
                        <a:t>1 degree</a:t>
                      </a:r>
                      <a:endParaRPr lang="en-US" sz="700" kern="1200" dirty="0">
                        <a:solidFill>
                          <a:schemeClr val="tx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r>
                        <a:rPr lang="en-US" sz="700" dirty="0">
                          <a:latin typeface="Arial" panose="020B0604020202020204" pitchFamily="34" charset="0"/>
                          <a:cs typeface="Arial" panose="020B0604020202020204" pitchFamily="34" charset="0"/>
                        </a:rPr>
                        <a:t>Global</a:t>
                      </a:r>
                    </a:p>
                  </a:txBody>
                  <a:tcPr marL="68580" marR="68580" marT="34290" marB="34290" anchor="ctr"/>
                </a:tc>
                <a:tc>
                  <a:txBody>
                    <a:bodyPr/>
                    <a:lstStyle/>
                    <a:p>
                      <a:r>
                        <a:rPr lang="en-US" sz="700" dirty="0">
                          <a:latin typeface="Arial" panose="020B0604020202020204" pitchFamily="34" charset="0"/>
                          <a:cs typeface="Arial" panose="020B0604020202020204" pitchFamily="34" charset="0"/>
                        </a:rPr>
                        <a:t>EUMETSAT</a:t>
                      </a:r>
                    </a:p>
                  </a:txBody>
                  <a:tcPr marL="68580" marR="68580" marT="34290" marB="34290" anchor="ctr"/>
                </a:tc>
                <a:tc>
                  <a:txBody>
                    <a:bodyPr/>
                    <a:lstStyle/>
                    <a:p>
                      <a:r>
                        <a:rPr lang="en-US" sz="700" dirty="0" err="1">
                          <a:latin typeface="Arial" panose="020B0604020202020204" pitchFamily="34" charset="0"/>
                          <a:cs typeface="Arial" panose="020B0604020202020204" pitchFamily="34" charset="0"/>
                        </a:rPr>
                        <a:t>Metop</a:t>
                      </a:r>
                      <a:r>
                        <a:rPr lang="en-US" sz="700" dirty="0">
                          <a:latin typeface="Arial" panose="020B0604020202020204" pitchFamily="34" charset="0"/>
                          <a:cs typeface="Arial" panose="020B0604020202020204" pitchFamily="34" charset="0"/>
                        </a:rPr>
                        <a:t>-A, B, and C</a:t>
                      </a:r>
                    </a:p>
                  </a:txBody>
                  <a:tcPr marL="68580" marR="68580" marT="34290" marB="34290" anchor="ctr"/>
                </a:tc>
                <a:tc>
                  <a:txBody>
                    <a:bodyPr/>
                    <a:lstStyle/>
                    <a:p>
                      <a:r>
                        <a:rPr lang="en-US" sz="700" dirty="0">
                          <a:latin typeface="Arial" panose="020B0604020202020204" pitchFamily="34" charset="0"/>
                          <a:cs typeface="Arial" panose="020B0604020202020204" pitchFamily="34" charset="0"/>
                        </a:rPr>
                        <a:t>2006 – Present</a:t>
                      </a:r>
                    </a:p>
                  </a:txBody>
                  <a:tcPr marL="68580" marR="68580" marT="34290" marB="34290" anchor="ctr"/>
                </a:tc>
                <a:tc>
                  <a:txBody>
                    <a:bodyPr/>
                    <a:lstStyle/>
                    <a:p>
                      <a:r>
                        <a:rPr lang="en-US" sz="700" dirty="0">
                          <a:latin typeface="Arial" panose="020B0604020202020204" pitchFamily="34" charset="0"/>
                          <a:cs typeface="Arial" panose="020B0604020202020204" pitchFamily="34" charset="0"/>
                        </a:rPr>
                        <a:t>9:30 am</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dirty="0">
                          <a:latin typeface="Arial" panose="020B0604020202020204" pitchFamily="34" charset="0"/>
                          <a:cs typeface="Arial" panose="020B0604020202020204" pitchFamily="34" charset="0"/>
                        </a:rPr>
                        <a:t>2 days</a:t>
                      </a:r>
                    </a:p>
                  </a:txBody>
                  <a:tcPr marL="68580" marR="68580" marT="34290" marB="34290" anchor="ctr"/>
                </a:tc>
                <a:tc>
                  <a: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700" dirty="0">
                        <a:solidFill>
                          <a:schemeClr val="tx1"/>
                        </a:solidFill>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val="831725058"/>
                  </a:ext>
                </a:extLst>
              </a:tr>
              <a:tr h="274320">
                <a:tc>
                  <a:txBody>
                    <a:bodyPr/>
                    <a:lstStyle/>
                    <a:p>
                      <a:r>
                        <a:rPr lang="en-US" sz="700" b="1" kern="1200" dirty="0">
                          <a:solidFill>
                            <a:schemeClr val="dk1"/>
                          </a:solidFill>
                          <a:latin typeface="Arial" panose="020B0604020202020204" pitchFamily="34" charset="0"/>
                          <a:cs typeface="Arial" panose="020B0604020202020204" pitchFamily="34" charset="0"/>
                        </a:rPr>
                        <a:t>Total Ozone </a:t>
                      </a:r>
                      <a:endParaRPr lang="en-US" sz="700" b="1" kern="1200" dirty="0">
                        <a:solidFill>
                          <a:schemeClr val="dk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r>
                        <a:rPr lang="en-US" sz="700" b="1" dirty="0">
                          <a:latin typeface="Arial" panose="020B0604020202020204" pitchFamily="34" charset="0"/>
                          <a:cs typeface="Arial" panose="020B0604020202020204" pitchFamily="34" charset="0"/>
                        </a:rPr>
                        <a:t>OMI, </a:t>
                      </a:r>
                      <a:r>
                        <a:rPr lang="en-US" sz="700" b="1" dirty="0" err="1">
                          <a:latin typeface="Arial" panose="020B0604020202020204" pitchFamily="34" charset="0"/>
                          <a:cs typeface="Arial" panose="020B0604020202020204" pitchFamily="34" charset="0"/>
                        </a:rPr>
                        <a:t>HiRDLS</a:t>
                      </a:r>
                      <a:r>
                        <a:rPr lang="en-US" sz="700" b="1" dirty="0">
                          <a:latin typeface="Arial" panose="020B0604020202020204" pitchFamily="34" charset="0"/>
                          <a:cs typeface="Arial" panose="020B0604020202020204" pitchFamily="34" charset="0"/>
                        </a:rPr>
                        <a:t>, MLS, TES</a:t>
                      </a:r>
                    </a:p>
                  </a:txBody>
                  <a:tcPr marL="68580" marR="68580" marT="34290" marB="34290" anchor="ctr"/>
                </a:tc>
                <a:tc>
                  <a:txBody>
                    <a:bodyPr/>
                    <a:lstStyle/>
                    <a:p>
                      <a:r>
                        <a:rPr lang="en-US" sz="700" b="1" dirty="0">
                          <a:latin typeface="Arial" panose="020B0604020202020204" pitchFamily="34" charset="0"/>
                          <a:cs typeface="Arial" panose="020B0604020202020204" pitchFamily="34" charset="0"/>
                        </a:rPr>
                        <a:t>Daily</a:t>
                      </a:r>
                    </a:p>
                  </a:txBody>
                  <a:tcPr marL="68580" marR="68580" marT="34290" marB="34290" anchor="ctr"/>
                </a:tc>
                <a:tc>
                  <a:txBody>
                    <a:bodyPr/>
                    <a:lstStyle/>
                    <a:p>
                      <a:r>
                        <a:rPr lang="nn-NO" sz="700" b="1" kern="1200" dirty="0">
                          <a:solidFill>
                            <a:schemeClr val="dk1"/>
                          </a:solidFill>
                          <a:latin typeface="Arial" panose="020B0604020202020204" pitchFamily="34" charset="0"/>
                          <a:cs typeface="Arial" panose="020B0604020202020204" pitchFamily="34" charset="0"/>
                        </a:rPr>
                        <a:t>13 km x 25 km</a:t>
                      </a:r>
                      <a:endParaRPr lang="en-US" sz="700" b="1" kern="1200" dirty="0">
                        <a:solidFill>
                          <a:schemeClr val="dk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r>
                        <a:rPr lang="en-US" sz="700" b="1" dirty="0">
                          <a:latin typeface="Arial" panose="020B0604020202020204" pitchFamily="34" charset="0"/>
                          <a:cs typeface="Arial" panose="020B0604020202020204" pitchFamily="34" charset="0"/>
                        </a:rPr>
                        <a:t>Global</a:t>
                      </a:r>
                    </a:p>
                  </a:txBody>
                  <a:tcPr marL="68580" marR="68580" marT="34290" marB="34290" anchor="ctr"/>
                </a:tc>
                <a:tc>
                  <a:txBody>
                    <a:bodyPr/>
                    <a:lstStyle/>
                    <a:p>
                      <a:r>
                        <a:rPr lang="en-US" sz="700" b="1" dirty="0">
                          <a:latin typeface="Arial" panose="020B0604020202020204" pitchFamily="34" charset="0"/>
                          <a:cs typeface="Arial" panose="020B0604020202020204" pitchFamily="34" charset="0"/>
                        </a:rPr>
                        <a:t>NASA/GSFC</a:t>
                      </a:r>
                    </a:p>
                  </a:txBody>
                  <a:tcPr marL="68580" marR="68580" marT="34290" marB="34290" anchor="ctr"/>
                </a:tc>
                <a:tc>
                  <a:txBody>
                    <a:bodyPr/>
                    <a:lstStyle/>
                    <a:p>
                      <a:r>
                        <a:rPr lang="en-US" sz="700" b="1" dirty="0">
                          <a:latin typeface="Arial" panose="020B0604020202020204" pitchFamily="34" charset="0"/>
                          <a:cs typeface="Arial" panose="020B0604020202020204" pitchFamily="34" charset="0"/>
                        </a:rPr>
                        <a:t>Aura</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1" dirty="0">
                          <a:latin typeface="Arial" panose="020B0604020202020204" pitchFamily="34" charset="0"/>
                          <a:cs typeface="Arial" panose="020B0604020202020204" pitchFamily="34" charset="0"/>
                        </a:rPr>
                        <a:t>2004 – Present </a:t>
                      </a:r>
                    </a:p>
                  </a:txBody>
                  <a:tcPr marL="68580" marR="68580" marT="34290" marB="34290" anchor="ctr"/>
                </a:tc>
                <a:tc>
                  <a:txBody>
                    <a:bodyPr/>
                    <a:lstStyle/>
                    <a:p>
                      <a:r>
                        <a:rPr lang="en-US" sz="700" b="1" dirty="0">
                          <a:solidFill>
                            <a:schemeClr val="accent2">
                              <a:lumMod val="75000"/>
                            </a:schemeClr>
                          </a:solidFill>
                          <a:latin typeface="Arial" panose="020B0604020202020204" pitchFamily="34" charset="0"/>
                          <a:cs typeface="Arial" panose="020B0604020202020204" pitchFamily="34" charset="0"/>
                        </a:rPr>
                        <a:t>1:45 pm</a:t>
                      </a:r>
                    </a:p>
                  </a:txBody>
                  <a:tcPr marL="68580" marR="68580" marT="34290" marB="34290" anchor="ctr"/>
                </a:tc>
                <a:tc>
                  <a:txBody>
                    <a:bodyPr/>
                    <a:lstStyle/>
                    <a:p>
                      <a:r>
                        <a:rPr lang="en-US" sz="700" b="1" dirty="0">
                          <a:latin typeface="Arial" panose="020B0604020202020204" pitchFamily="34" charset="0"/>
                          <a:cs typeface="Arial" panose="020B0604020202020204" pitchFamily="34" charset="0"/>
                        </a:rPr>
                        <a:t>3 days</a:t>
                      </a:r>
                    </a:p>
                  </a:txBody>
                  <a:tcPr marL="68580" marR="68580" marT="34290" marB="34290" anchor="ctr"/>
                </a:tc>
                <a:tc>
                  <a:txBody>
                    <a:bodyPr/>
                    <a:lstStyle/>
                    <a:p>
                      <a:endParaRPr lang="en-US" sz="700" dirty="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val="434987613"/>
                  </a:ext>
                </a:extLst>
              </a:tr>
              <a:tr h="274320">
                <a:tc>
                  <a:txBody>
                    <a:bodyPr/>
                    <a:lstStyle/>
                    <a:p>
                      <a:r>
                        <a:rPr lang="en-US" sz="700" kern="1200" dirty="0">
                          <a:solidFill>
                            <a:schemeClr val="dk1"/>
                          </a:solidFill>
                          <a:latin typeface="Arial" panose="020B0604020202020204" pitchFamily="34" charset="0"/>
                          <a:cs typeface="Arial" panose="020B0604020202020204" pitchFamily="34" charset="0"/>
                        </a:rPr>
                        <a:t>Total Ozone Column</a:t>
                      </a:r>
                      <a:endParaRPr lang="en-US" sz="700" kern="1200" dirty="0">
                        <a:solidFill>
                          <a:schemeClr val="dk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r>
                        <a:rPr lang="en-US" sz="700" dirty="0" err="1">
                          <a:latin typeface="Arial" panose="020B0604020202020204" pitchFamily="34" charset="0"/>
                          <a:cs typeface="Arial" panose="020B0604020202020204" pitchFamily="34" charset="0"/>
                        </a:rPr>
                        <a:t>Tropomi</a:t>
                      </a:r>
                      <a:endParaRPr lang="en-US" sz="700" dirty="0">
                        <a:latin typeface="Arial" panose="020B0604020202020204" pitchFamily="34" charset="0"/>
                        <a:cs typeface="Arial" panose="020B0604020202020204" pitchFamily="34" charset="0"/>
                      </a:endParaRPr>
                    </a:p>
                  </a:txBody>
                  <a:tcPr marL="68580" marR="68580" marT="34290" marB="34290" anchor="ctr"/>
                </a:tc>
                <a:tc>
                  <a:txBody>
                    <a:bodyPr/>
                    <a:lstStyle/>
                    <a:p>
                      <a:r>
                        <a:rPr lang="en-US" sz="700" dirty="0">
                          <a:solidFill>
                            <a:schemeClr val="tx1"/>
                          </a:solidFill>
                          <a:latin typeface="Arial" panose="020B0604020202020204" pitchFamily="34" charset="0"/>
                          <a:cs typeface="Arial" panose="020B0604020202020204" pitchFamily="34" charset="0"/>
                        </a:rPr>
                        <a:t>Daily</a:t>
                      </a:r>
                    </a:p>
                  </a:txBody>
                  <a:tcPr marL="68580" marR="68580" marT="34290" marB="34290" anchor="ctr"/>
                </a:tc>
                <a:tc>
                  <a:txBody>
                    <a:bodyPr/>
                    <a:lstStyle/>
                    <a:p>
                      <a:r>
                        <a:rPr lang="en-US" sz="700" dirty="0">
                          <a:latin typeface="Arial" panose="020B0604020202020204" pitchFamily="34" charset="0"/>
                          <a:cs typeface="Arial" panose="020B0604020202020204" pitchFamily="34" charset="0"/>
                        </a:rPr>
                        <a:t>28 x 21 Km</a:t>
                      </a:r>
                    </a:p>
                  </a:txBody>
                  <a:tcPr marL="68580" marR="68580" marT="34290" marB="34290" anchor="ctr"/>
                </a:tc>
                <a:tc>
                  <a:txBody>
                    <a:bodyPr/>
                    <a:lstStyle/>
                    <a:p>
                      <a:r>
                        <a:rPr lang="en-US" sz="700" dirty="0">
                          <a:latin typeface="Arial" panose="020B0604020202020204" pitchFamily="34" charset="0"/>
                          <a:cs typeface="Arial" panose="020B0604020202020204" pitchFamily="34" charset="0"/>
                        </a:rPr>
                        <a:t>Global</a:t>
                      </a:r>
                    </a:p>
                  </a:txBody>
                  <a:tcPr marL="68580" marR="68580" marT="34290" marB="34290" anchor="ctr"/>
                </a:tc>
                <a:tc>
                  <a:txBody>
                    <a:bodyPr/>
                    <a:lstStyle/>
                    <a:p>
                      <a:r>
                        <a:rPr lang="en-US" sz="700" dirty="0">
                          <a:latin typeface="Arial" panose="020B0604020202020204" pitchFamily="34" charset="0"/>
                          <a:cs typeface="Arial" panose="020B0604020202020204" pitchFamily="34" charset="0"/>
                        </a:rPr>
                        <a:t>ESA/ EUMETSAT</a:t>
                      </a:r>
                    </a:p>
                  </a:txBody>
                  <a:tcPr marL="68580" marR="68580" marT="34290" marB="34290" anchor="ctr"/>
                </a:tc>
                <a:tc>
                  <a:txBody>
                    <a:bodyPr/>
                    <a:lstStyle/>
                    <a:p>
                      <a:r>
                        <a:rPr lang="en-US" sz="700" dirty="0">
                          <a:latin typeface="Arial" panose="020B0604020202020204" pitchFamily="34" charset="0"/>
                          <a:cs typeface="Arial" panose="020B0604020202020204" pitchFamily="34" charset="0"/>
                        </a:rPr>
                        <a:t>Sentinel-5 Precursor</a:t>
                      </a:r>
                    </a:p>
                  </a:txBody>
                  <a:tcPr marL="68580" marR="68580" marT="34290" marB="34290" anchor="ctr"/>
                </a:tc>
                <a:tc>
                  <a:txBody>
                    <a:bodyPr/>
                    <a:lstStyle/>
                    <a:p>
                      <a:r>
                        <a:rPr lang="en-US" sz="700" dirty="0">
                          <a:latin typeface="Arial" panose="020B0604020202020204" pitchFamily="34" charset="0"/>
                          <a:cs typeface="Arial" panose="020B0604020202020204" pitchFamily="34" charset="0"/>
                        </a:rPr>
                        <a:t>2017 - Present</a:t>
                      </a:r>
                    </a:p>
                  </a:txBody>
                  <a:tcPr marL="68580" marR="68580" marT="34290" marB="34290" anchor="ctr"/>
                </a:tc>
                <a:tc>
                  <a:txBody>
                    <a:bodyPr/>
                    <a:lstStyle/>
                    <a:p>
                      <a:r>
                        <a:rPr lang="en-US" sz="700" dirty="0">
                          <a:solidFill>
                            <a:schemeClr val="accent2">
                              <a:lumMod val="75000"/>
                            </a:schemeClr>
                          </a:solidFill>
                          <a:latin typeface="Arial" panose="020B0604020202020204" pitchFamily="34" charset="0"/>
                          <a:cs typeface="Arial" panose="020B0604020202020204" pitchFamily="34" charset="0"/>
                        </a:rPr>
                        <a:t>1:30 pm</a:t>
                      </a:r>
                    </a:p>
                  </a:txBody>
                  <a:tcPr marL="68580" marR="68580" marT="34290" marB="34290" anchor="ctr"/>
                </a:tc>
                <a:tc>
                  <a:txBody>
                    <a:bodyPr/>
                    <a:lstStyle/>
                    <a:p>
                      <a:r>
                        <a:rPr lang="en-US" sz="700" dirty="0">
                          <a:solidFill>
                            <a:srgbClr val="FF0000"/>
                          </a:solidFill>
                          <a:latin typeface="Arial" panose="020B0604020202020204" pitchFamily="34" charset="0"/>
                          <a:cs typeface="Arial" panose="020B0604020202020204" pitchFamily="34" charset="0"/>
                        </a:rPr>
                        <a:t>5 days</a:t>
                      </a:r>
                    </a:p>
                  </a:txBody>
                  <a:tcPr marL="68580" marR="68580" marT="34290" marB="34290" anchor="ctr"/>
                </a:tc>
                <a:tc>
                  <a:txBody>
                    <a:bodyPr/>
                    <a:lstStyle/>
                    <a:p>
                      <a:r>
                        <a:rPr lang="en-US" sz="700" dirty="0">
                          <a:latin typeface="Arial" panose="020B0604020202020204" pitchFamily="34" charset="0"/>
                          <a:cs typeface="Arial" panose="020B0604020202020204" pitchFamily="34" charset="0"/>
                          <a:hlinkClick r:id="rId7"/>
                        </a:rPr>
                        <a:t>https://scihub.copernicus.eu/dhus/</a:t>
                      </a:r>
                      <a:endParaRPr lang="en-US" sz="700" dirty="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val="4120992538"/>
                  </a:ext>
                </a:extLst>
              </a:tr>
              <a:tr h="171450">
                <a:tc rowSpan="2">
                  <a:txBody>
                    <a:bodyPr/>
                    <a:lstStyle/>
                    <a:p>
                      <a:r>
                        <a:rPr lang="en-US" sz="700" kern="1200" dirty="0">
                          <a:solidFill>
                            <a:schemeClr val="dk1"/>
                          </a:solidFill>
                          <a:latin typeface="Arial" panose="020B0604020202020204" pitchFamily="34" charset="0"/>
                          <a:cs typeface="Arial" panose="020B0604020202020204" pitchFamily="34" charset="0"/>
                        </a:rPr>
                        <a:t>Total Ozone</a:t>
                      </a:r>
                      <a:endParaRPr lang="en-US" sz="700" i="1" kern="1200" dirty="0">
                        <a:solidFill>
                          <a:schemeClr val="dk1"/>
                        </a:solidFill>
                        <a:latin typeface="Arial" panose="020B0604020202020204" pitchFamily="34" charset="0"/>
                        <a:ea typeface="+mn-ea"/>
                        <a:cs typeface="Arial" panose="020B0604020202020204" pitchFamily="34" charset="0"/>
                      </a:endParaRPr>
                    </a:p>
                  </a:txBody>
                  <a:tcPr marL="68580" marR="68580" marT="34290" marB="34290" anchor="ctr">
                    <a:solidFill>
                      <a:schemeClr val="accent3">
                        <a:lumMod val="60000"/>
                        <a:lumOff val="40000"/>
                      </a:schemeClr>
                    </a:solidFill>
                  </a:tcPr>
                </a:tc>
                <a:tc rowSpan="2">
                  <a:txBody>
                    <a:bodyPr/>
                    <a:lstStyle/>
                    <a:p>
                      <a:r>
                        <a:rPr lang="en-US" sz="700" dirty="0">
                          <a:latin typeface="Arial" panose="020B0604020202020204" pitchFamily="34" charset="0"/>
                          <a:cs typeface="Arial" panose="020B0604020202020204" pitchFamily="34" charset="0"/>
                        </a:rPr>
                        <a:t>HIRS/4,</a:t>
                      </a:r>
                    </a:p>
                    <a:p>
                      <a:r>
                        <a:rPr lang="en-US" sz="700" dirty="0">
                          <a:latin typeface="Arial" panose="020B0604020202020204" pitchFamily="34" charset="0"/>
                          <a:cs typeface="Arial" panose="020B0604020202020204" pitchFamily="34" charset="0"/>
                        </a:rPr>
                        <a:t>SBUV/2</a:t>
                      </a:r>
                      <a:endParaRPr lang="en-US" sz="700" i="1" dirty="0">
                        <a:latin typeface="Arial" panose="020B0604020202020204" pitchFamily="34" charset="0"/>
                        <a:cs typeface="Arial" panose="020B0604020202020204" pitchFamily="34" charset="0"/>
                      </a:endParaRPr>
                    </a:p>
                  </a:txBody>
                  <a:tcPr marL="68580" marR="68580" marT="34290" marB="34290" anchor="ctr">
                    <a:solidFill>
                      <a:schemeClr val="accent3">
                        <a:lumMod val="60000"/>
                        <a:lumOff val="40000"/>
                      </a:schemeClr>
                    </a:solidFill>
                  </a:tcPr>
                </a:tc>
                <a:tc rowSpan="2">
                  <a:txBody>
                    <a:bodyPr/>
                    <a:lstStyle/>
                    <a:p>
                      <a:r>
                        <a:rPr lang="en-US" sz="700" dirty="0">
                          <a:latin typeface="Arial" panose="020B0604020202020204" pitchFamily="34" charset="0"/>
                          <a:cs typeface="Arial" panose="020B0604020202020204" pitchFamily="34" charset="0"/>
                        </a:rPr>
                        <a:t>Daily</a:t>
                      </a:r>
                      <a:endParaRPr lang="en-US" sz="700" i="1" dirty="0">
                        <a:latin typeface="Arial" panose="020B0604020202020204" pitchFamily="34" charset="0"/>
                        <a:cs typeface="Arial" panose="020B0604020202020204" pitchFamily="34" charset="0"/>
                      </a:endParaRPr>
                    </a:p>
                  </a:txBody>
                  <a:tcPr marL="68580" marR="68580" marT="34290" marB="34290" anchor="ctr">
                    <a:solidFill>
                      <a:schemeClr val="accent3">
                        <a:lumMod val="60000"/>
                        <a:lumOff val="40000"/>
                      </a:schemeClr>
                    </a:solidFill>
                  </a:tcPr>
                </a:tc>
                <a:tc rowSpan="2">
                  <a:txBody>
                    <a:bodyPr/>
                    <a:lstStyle/>
                    <a:p>
                      <a:r>
                        <a:rPr lang="en-US" sz="700" dirty="0">
                          <a:solidFill>
                            <a:schemeClr val="tx1"/>
                          </a:solidFill>
                          <a:latin typeface="Arial" panose="020B0604020202020204" pitchFamily="34" charset="0"/>
                          <a:cs typeface="Arial" panose="020B0604020202020204" pitchFamily="34" charset="0"/>
                        </a:rPr>
                        <a:t>1 degree</a:t>
                      </a:r>
                      <a:endParaRPr lang="en-US" sz="700" i="1" dirty="0">
                        <a:solidFill>
                          <a:schemeClr val="tx1"/>
                        </a:solidFill>
                        <a:latin typeface="Arial" panose="020B0604020202020204" pitchFamily="34" charset="0"/>
                        <a:cs typeface="Arial" panose="020B0604020202020204" pitchFamily="34" charset="0"/>
                      </a:endParaRPr>
                    </a:p>
                  </a:txBody>
                  <a:tcPr marL="68580" marR="68580" marT="34290" marB="34290" anchor="ctr">
                    <a:solidFill>
                      <a:schemeClr val="accent3">
                        <a:lumMod val="60000"/>
                        <a:lumOff val="40000"/>
                      </a:schemeClr>
                    </a:solidFill>
                  </a:tcPr>
                </a:tc>
                <a:tc rowSpan="2">
                  <a:txBody>
                    <a:bodyPr/>
                    <a:lstStyle/>
                    <a:p>
                      <a:r>
                        <a:rPr lang="en-US" sz="700" dirty="0">
                          <a:latin typeface="Arial" panose="020B0604020202020204" pitchFamily="34" charset="0"/>
                          <a:cs typeface="Arial" panose="020B0604020202020204" pitchFamily="34" charset="0"/>
                        </a:rPr>
                        <a:t>Global</a:t>
                      </a:r>
                      <a:endParaRPr lang="en-US" sz="700" i="1" dirty="0">
                        <a:latin typeface="Arial" panose="020B0604020202020204" pitchFamily="34" charset="0"/>
                        <a:cs typeface="Arial" panose="020B0604020202020204" pitchFamily="34" charset="0"/>
                      </a:endParaRPr>
                    </a:p>
                  </a:txBody>
                  <a:tcPr marL="68580" marR="68580" marT="34290" marB="34290" anchor="ctr">
                    <a:solidFill>
                      <a:schemeClr val="accent3">
                        <a:lumMod val="60000"/>
                        <a:lumOff val="40000"/>
                      </a:schemeClr>
                    </a:solidFill>
                  </a:tcPr>
                </a:tc>
                <a:tc rowSpan="2">
                  <a:txBody>
                    <a:bodyPr/>
                    <a:lstStyle/>
                    <a:p>
                      <a:r>
                        <a:rPr lang="en-US" sz="700" dirty="0">
                          <a:latin typeface="Arial" panose="020B0604020202020204" pitchFamily="34" charset="0"/>
                          <a:cs typeface="Arial" panose="020B0604020202020204" pitchFamily="34" charset="0"/>
                        </a:rPr>
                        <a:t>NOAA</a:t>
                      </a:r>
                      <a:endParaRPr lang="en-US" sz="700" i="1" dirty="0">
                        <a:latin typeface="Arial" panose="020B0604020202020204" pitchFamily="34" charset="0"/>
                        <a:cs typeface="Arial" panose="020B0604020202020204" pitchFamily="34" charset="0"/>
                      </a:endParaRPr>
                    </a:p>
                  </a:txBody>
                  <a:tcPr marL="68580" marR="68580" marT="34290" marB="34290" anchor="ctr">
                    <a:solidFill>
                      <a:schemeClr val="accent3">
                        <a:lumMod val="60000"/>
                        <a:lumOff val="40000"/>
                      </a:schemeClr>
                    </a:solidFill>
                  </a:tcPr>
                </a:tc>
                <a:tc>
                  <a:txBody>
                    <a:bodyPr/>
                    <a:lstStyle/>
                    <a:p>
                      <a:r>
                        <a:rPr lang="en-US" sz="700" dirty="0">
                          <a:latin typeface="Arial" panose="020B0604020202020204" pitchFamily="34" charset="0"/>
                          <a:cs typeface="Arial" panose="020B0604020202020204" pitchFamily="34" charset="0"/>
                        </a:rPr>
                        <a:t>NOAA-18</a:t>
                      </a:r>
                      <a:endParaRPr lang="en-US" sz="700" i="1" dirty="0">
                        <a:latin typeface="Arial" panose="020B0604020202020204" pitchFamily="34" charset="0"/>
                        <a:cs typeface="Arial" panose="020B0604020202020204" pitchFamily="34" charset="0"/>
                      </a:endParaRPr>
                    </a:p>
                  </a:txBody>
                  <a:tcPr marL="68580" marR="68580" marT="34290" marB="34290" anchor="ctr">
                    <a:solidFill>
                      <a:schemeClr val="accent3">
                        <a:lumMod val="60000"/>
                        <a:lumOff val="40000"/>
                      </a:schemeClr>
                    </a:solidFill>
                  </a:tcPr>
                </a:tc>
                <a:tc>
                  <a:txBody>
                    <a:bodyPr/>
                    <a:lstStyle/>
                    <a:p>
                      <a:r>
                        <a:rPr lang="en-US" sz="700" dirty="0">
                          <a:latin typeface="Arial" panose="020B0604020202020204" pitchFamily="34" charset="0"/>
                          <a:cs typeface="Arial" panose="020B0604020202020204" pitchFamily="34" charset="0"/>
                        </a:rPr>
                        <a:t>2005 – Present</a:t>
                      </a:r>
                      <a:endParaRPr lang="en-US" sz="700" i="1" dirty="0">
                        <a:latin typeface="Arial" panose="020B0604020202020204" pitchFamily="34" charset="0"/>
                        <a:cs typeface="Arial" panose="020B0604020202020204" pitchFamily="34" charset="0"/>
                      </a:endParaRPr>
                    </a:p>
                  </a:txBody>
                  <a:tcPr marL="68580" marR="68580" marT="34290" marB="34290" anchor="ctr">
                    <a:solidFill>
                      <a:schemeClr val="accent3">
                        <a:lumMod val="60000"/>
                        <a:lumOff val="40000"/>
                      </a:schemeClr>
                    </a:solidFill>
                  </a:tcPr>
                </a:tc>
                <a:tc>
                  <a:txBody>
                    <a:bodyPr/>
                    <a:lstStyle/>
                    <a:p>
                      <a:r>
                        <a:rPr lang="en-US" sz="700" dirty="0">
                          <a:solidFill>
                            <a:schemeClr val="accent2">
                              <a:lumMod val="75000"/>
                            </a:schemeClr>
                          </a:solidFill>
                          <a:latin typeface="Arial" panose="020B0604020202020204" pitchFamily="34" charset="0"/>
                          <a:cs typeface="Arial" panose="020B0604020202020204" pitchFamily="34" charset="0"/>
                        </a:rPr>
                        <a:t>2:58 pm</a:t>
                      </a:r>
                      <a:endParaRPr lang="en-US" sz="700" i="1" dirty="0">
                        <a:solidFill>
                          <a:schemeClr val="accent2">
                            <a:lumMod val="75000"/>
                          </a:schemeClr>
                        </a:solidFill>
                        <a:latin typeface="Arial" panose="020B0604020202020204" pitchFamily="34" charset="0"/>
                        <a:cs typeface="Arial" panose="020B0604020202020204" pitchFamily="34" charset="0"/>
                      </a:endParaRPr>
                    </a:p>
                  </a:txBody>
                  <a:tcPr marL="68580" marR="68580" marT="34290" marB="34290" anchor="ctr">
                    <a:solidFill>
                      <a:schemeClr val="accent3">
                        <a:lumMod val="60000"/>
                        <a:lumOff val="40000"/>
                      </a:schemeClr>
                    </a:solidFill>
                  </a:tcPr>
                </a:tc>
                <a:tc rowSpan="2">
                  <a:txBody>
                    <a:bodyPr/>
                    <a:lstStyle/>
                    <a:p>
                      <a:r>
                        <a:rPr lang="en-US" sz="700" dirty="0">
                          <a:solidFill>
                            <a:srgbClr val="FF0000"/>
                          </a:solidFill>
                          <a:latin typeface="Arial" panose="020B0604020202020204" pitchFamily="34" charset="0"/>
                          <a:cs typeface="Arial" panose="020B0604020202020204" pitchFamily="34" charset="0"/>
                        </a:rPr>
                        <a:t>Up to 60 days</a:t>
                      </a:r>
                      <a:endParaRPr lang="en-US" sz="700" i="1" dirty="0">
                        <a:solidFill>
                          <a:srgbClr val="FF0000"/>
                        </a:solidFill>
                        <a:latin typeface="Arial" panose="020B0604020202020204" pitchFamily="34" charset="0"/>
                        <a:cs typeface="Arial" panose="020B0604020202020204" pitchFamily="34" charset="0"/>
                      </a:endParaRPr>
                    </a:p>
                  </a:txBody>
                  <a:tcPr marL="68580" marR="68580" marT="34290" marB="34290" anchor="ctr">
                    <a:solidFill>
                      <a:schemeClr val="accent3">
                        <a:lumMod val="60000"/>
                        <a:lumOff val="40000"/>
                      </a:schemeClr>
                    </a:solidFill>
                  </a:tcPr>
                </a:tc>
                <a:tc rowSpan="2">
                  <a:txBody>
                    <a:bodyPr/>
                    <a:lstStyle/>
                    <a:p>
                      <a:r>
                        <a:rPr lang="en-US" sz="700" dirty="0">
                          <a:latin typeface="Arial" panose="020B0604020202020204" pitchFamily="34" charset="0"/>
                          <a:cs typeface="Arial" panose="020B0604020202020204" pitchFamily="34" charset="0"/>
                          <a:hlinkClick r:id="rId5"/>
                        </a:rPr>
                        <a:t>https://www.avl.class.noaa.gov/</a:t>
                      </a:r>
                      <a:endParaRPr lang="en-US" sz="700" i="1" dirty="0">
                        <a:latin typeface="Arial" panose="020B0604020202020204" pitchFamily="34" charset="0"/>
                        <a:cs typeface="Arial" panose="020B0604020202020204" pitchFamily="34" charset="0"/>
                      </a:endParaRPr>
                    </a:p>
                  </a:txBody>
                  <a:tcPr marL="68580" marR="68580" marT="34290" marB="34290" anchor="ctr">
                    <a:solidFill>
                      <a:schemeClr val="accent3">
                        <a:lumMod val="60000"/>
                        <a:lumOff val="40000"/>
                      </a:schemeClr>
                    </a:solidFill>
                  </a:tcPr>
                </a:tc>
                <a:extLst>
                  <a:ext uri="{0D108BD9-81ED-4DB2-BD59-A6C34878D82A}">
                    <a16:rowId xmlns:a16="http://schemas.microsoft.com/office/drawing/2014/main" val="3634782762"/>
                  </a:ext>
                </a:extLst>
              </a:tr>
              <a:tr h="171450">
                <a:tc vMerge="1">
                  <a:txBody>
                    <a:bodyPr/>
                    <a:lstStyle/>
                    <a:p>
                      <a:endParaRPr lang="en-US" sz="900" dirty="0"/>
                    </a:p>
                  </a:txBody>
                  <a:tcPr>
                    <a:solidFill>
                      <a:schemeClr val="bg1">
                        <a:lumMod val="95000"/>
                      </a:schemeClr>
                    </a:solidFill>
                  </a:tcPr>
                </a:tc>
                <a:tc vMerge="1">
                  <a:txBody>
                    <a:bodyPr/>
                    <a:lstStyle/>
                    <a:p>
                      <a:endParaRPr lang="en-US" sz="900" dirty="0"/>
                    </a:p>
                  </a:txBody>
                  <a:tcPr>
                    <a:solidFill>
                      <a:schemeClr val="bg1">
                        <a:lumMod val="95000"/>
                      </a:schemeClr>
                    </a:solidFill>
                  </a:tcPr>
                </a:tc>
                <a:tc vMerge="1">
                  <a:txBody>
                    <a:bodyPr/>
                    <a:lstStyle/>
                    <a:p>
                      <a:endParaRPr lang="en-US" sz="900" dirty="0"/>
                    </a:p>
                  </a:txBody>
                  <a:tcPr>
                    <a:solidFill>
                      <a:schemeClr val="bg1">
                        <a:lumMod val="95000"/>
                      </a:schemeClr>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p>
                  </a:txBody>
                  <a:tcPr>
                    <a:solidFill>
                      <a:schemeClr val="bg1">
                        <a:lumMod val="95000"/>
                      </a:schemeClr>
                    </a:solidFill>
                  </a:tcPr>
                </a:tc>
                <a:tc vMerge="1">
                  <a:txBody>
                    <a:bodyPr/>
                    <a:lstStyle/>
                    <a:p>
                      <a:endParaRPr lang="en-US" sz="900" dirty="0"/>
                    </a:p>
                  </a:txBody>
                  <a:tcPr>
                    <a:solidFill>
                      <a:schemeClr val="bg1">
                        <a:lumMod val="95000"/>
                      </a:schemeClr>
                    </a:solidFill>
                  </a:tcPr>
                </a:tc>
                <a:tc vMerge="1">
                  <a:txBody>
                    <a:bodyPr/>
                    <a:lstStyle/>
                    <a:p>
                      <a:endParaRPr lang="en-US" sz="900" dirty="0"/>
                    </a:p>
                  </a:txBody>
                  <a:tcPr>
                    <a:solidFill>
                      <a:schemeClr val="bg1">
                        <a:lumMod val="95000"/>
                      </a:schemeClr>
                    </a:solidFill>
                  </a:tcPr>
                </a:tc>
                <a:tc>
                  <a:txBody>
                    <a:bodyPr/>
                    <a:lstStyle/>
                    <a:p>
                      <a:r>
                        <a:rPr lang="en-US" sz="700" dirty="0">
                          <a:latin typeface="Arial" panose="020B0604020202020204" pitchFamily="34" charset="0"/>
                          <a:cs typeface="Arial" panose="020B0604020202020204" pitchFamily="34" charset="0"/>
                        </a:rPr>
                        <a:t>NOAA-19</a:t>
                      </a:r>
                      <a:endParaRPr lang="en-US" sz="700" i="1" dirty="0">
                        <a:latin typeface="Arial" panose="020B0604020202020204" pitchFamily="34" charset="0"/>
                        <a:cs typeface="Arial" panose="020B0604020202020204" pitchFamily="34" charset="0"/>
                      </a:endParaRPr>
                    </a:p>
                  </a:txBody>
                  <a:tcPr marL="68580" marR="68580" marT="34290" marB="34290" anchor="ctr">
                    <a:solidFill>
                      <a:schemeClr val="accent3">
                        <a:lumMod val="60000"/>
                        <a:lumOff val="40000"/>
                      </a:schemeClr>
                    </a:solidFill>
                  </a:tcPr>
                </a:tc>
                <a:tc>
                  <a:txBody>
                    <a:bodyPr/>
                    <a:lstStyle/>
                    <a:p>
                      <a:r>
                        <a:rPr lang="en-US" sz="700" dirty="0">
                          <a:latin typeface="Arial" panose="020B0604020202020204" pitchFamily="34" charset="0"/>
                          <a:cs typeface="Arial" panose="020B0604020202020204" pitchFamily="34" charset="0"/>
                        </a:rPr>
                        <a:t>2009 - Present</a:t>
                      </a:r>
                      <a:endParaRPr lang="en-US" sz="700" i="1" dirty="0">
                        <a:latin typeface="Arial" panose="020B0604020202020204" pitchFamily="34" charset="0"/>
                        <a:cs typeface="Arial" panose="020B0604020202020204" pitchFamily="34" charset="0"/>
                      </a:endParaRPr>
                    </a:p>
                  </a:txBody>
                  <a:tcPr marL="68580" marR="68580" marT="34290" marB="34290" anchor="ctr">
                    <a:solidFill>
                      <a:schemeClr val="accent3">
                        <a:lumMod val="60000"/>
                        <a:lumOff val="40000"/>
                      </a:schemeClr>
                    </a:solidFill>
                  </a:tcPr>
                </a:tc>
                <a:tc>
                  <a:txBody>
                    <a:bodyPr/>
                    <a:lstStyle/>
                    <a:p>
                      <a:r>
                        <a:rPr lang="en-US" sz="700" dirty="0">
                          <a:solidFill>
                            <a:schemeClr val="accent2">
                              <a:lumMod val="75000"/>
                            </a:schemeClr>
                          </a:solidFill>
                          <a:latin typeface="Arial" panose="020B0604020202020204" pitchFamily="34" charset="0"/>
                          <a:cs typeface="Arial" panose="020B0604020202020204" pitchFamily="34" charset="0"/>
                        </a:rPr>
                        <a:t>1:34 pm</a:t>
                      </a:r>
                      <a:endParaRPr lang="en-US" sz="700" i="1" dirty="0">
                        <a:solidFill>
                          <a:schemeClr val="accent2">
                            <a:lumMod val="75000"/>
                          </a:schemeClr>
                        </a:solidFill>
                        <a:latin typeface="Arial" panose="020B0604020202020204" pitchFamily="34" charset="0"/>
                        <a:cs typeface="Arial" panose="020B0604020202020204" pitchFamily="34" charset="0"/>
                      </a:endParaRPr>
                    </a:p>
                  </a:txBody>
                  <a:tcPr marL="68580" marR="68580" marT="34290" marB="34290" anchor="ctr">
                    <a:solidFill>
                      <a:schemeClr val="accent3">
                        <a:lumMod val="60000"/>
                        <a:lumOff val="40000"/>
                      </a:schemeClr>
                    </a:solidFill>
                  </a:tcPr>
                </a:tc>
                <a:tc vMerge="1">
                  <a:txBody>
                    <a:bodyPr/>
                    <a:lstStyle/>
                    <a:p>
                      <a:endParaRPr lang="en-US" sz="900" dirty="0"/>
                    </a:p>
                  </a:txBody>
                  <a:tcPr>
                    <a:solidFill>
                      <a:schemeClr val="bg1">
                        <a:lumMod val="95000"/>
                      </a:schemeClr>
                    </a:solidFill>
                  </a:tcPr>
                </a:tc>
                <a:tc vMerge="1">
                  <a:txBody>
                    <a:bodyPr/>
                    <a:lstStyle/>
                    <a:p>
                      <a:endParaRPr lang="en-US" sz="900" dirty="0"/>
                    </a:p>
                  </a:txBody>
                  <a:tcPr>
                    <a:solidFill>
                      <a:schemeClr val="bg1">
                        <a:lumMod val="95000"/>
                      </a:schemeClr>
                    </a:solidFill>
                  </a:tcPr>
                </a:tc>
                <a:extLst>
                  <a:ext uri="{0D108BD9-81ED-4DB2-BD59-A6C34878D82A}">
                    <a16:rowId xmlns:a16="http://schemas.microsoft.com/office/drawing/2014/main" val="2394133129"/>
                  </a:ext>
                </a:extLst>
              </a:tr>
              <a:tr h="274320">
                <a:tc>
                  <a:txBody>
                    <a:bodyPr/>
                    <a:lstStyle/>
                    <a:p>
                      <a:r>
                        <a:rPr lang="en-US" sz="700" kern="1200" dirty="0">
                          <a:solidFill>
                            <a:schemeClr val="dk1"/>
                          </a:solidFill>
                          <a:latin typeface="Arial" panose="020B0604020202020204" pitchFamily="34" charset="0"/>
                          <a:cs typeface="Arial" panose="020B0604020202020204" pitchFamily="34" charset="0"/>
                        </a:rPr>
                        <a:t>TOZ</a:t>
                      </a:r>
                      <a:endParaRPr lang="en-US" sz="700" i="1" kern="1200" dirty="0">
                        <a:solidFill>
                          <a:schemeClr val="dk1"/>
                        </a:solidFill>
                        <a:latin typeface="Arial" panose="020B0604020202020204" pitchFamily="34" charset="0"/>
                        <a:ea typeface="+mn-ea"/>
                        <a:cs typeface="Arial" panose="020B0604020202020204" pitchFamily="34" charset="0"/>
                      </a:endParaRPr>
                    </a:p>
                  </a:txBody>
                  <a:tcPr marL="68580" marR="68580" marT="34290" marB="34290" anchor="ctr">
                    <a:solidFill>
                      <a:schemeClr val="bg2"/>
                    </a:solidFill>
                  </a:tcPr>
                </a:tc>
                <a:tc>
                  <a:txBody>
                    <a:bodyPr/>
                    <a:lstStyle/>
                    <a:p>
                      <a:r>
                        <a:rPr lang="en-US" sz="700" dirty="0">
                          <a:latin typeface="Arial" panose="020B0604020202020204" pitchFamily="34" charset="0"/>
                          <a:cs typeface="Arial" panose="020B0604020202020204" pitchFamily="34" charset="0"/>
                        </a:rPr>
                        <a:t>SEVIRI</a:t>
                      </a:r>
                      <a:endParaRPr lang="en-US" sz="700" i="1" dirty="0">
                        <a:latin typeface="Arial" panose="020B0604020202020204" pitchFamily="34" charset="0"/>
                        <a:cs typeface="Arial" panose="020B0604020202020204" pitchFamily="34" charset="0"/>
                      </a:endParaRPr>
                    </a:p>
                  </a:txBody>
                  <a:tcPr marL="68580" marR="68580" marT="34290" marB="34290" anchor="ctr">
                    <a:solidFill>
                      <a:schemeClr val="bg2"/>
                    </a:solidFill>
                  </a:tcPr>
                </a:tc>
                <a:tc>
                  <a:txBody>
                    <a:bodyPr/>
                    <a:lstStyle/>
                    <a:p>
                      <a:r>
                        <a:rPr lang="en-US" sz="700" dirty="0">
                          <a:latin typeface="Arial" panose="020B0604020202020204" pitchFamily="34" charset="0"/>
                          <a:cs typeface="Arial" panose="020B0604020202020204" pitchFamily="34" charset="0"/>
                        </a:rPr>
                        <a:t>5-15 min</a:t>
                      </a:r>
                      <a:endParaRPr lang="en-US" sz="700" i="1" dirty="0">
                        <a:latin typeface="Arial" panose="020B0604020202020204" pitchFamily="34" charset="0"/>
                        <a:cs typeface="Arial" panose="020B0604020202020204" pitchFamily="34" charset="0"/>
                      </a:endParaRPr>
                    </a:p>
                  </a:txBody>
                  <a:tcPr marL="68580" marR="68580" marT="34290" marB="34290" anchor="ctr">
                    <a:solidFill>
                      <a:schemeClr val="bg2"/>
                    </a:solidFill>
                  </a:tcPr>
                </a:tc>
                <a:tc>
                  <a:txBody>
                    <a:bodyPr/>
                    <a:lstStyle/>
                    <a:p>
                      <a:r>
                        <a:rPr lang="en-US" sz="700" dirty="0">
                          <a:latin typeface="Arial" panose="020B0604020202020204" pitchFamily="34" charset="0"/>
                          <a:cs typeface="Arial" panose="020B0604020202020204" pitchFamily="34" charset="0"/>
                        </a:rPr>
                        <a:t>1 – 3 Km</a:t>
                      </a:r>
                      <a:endParaRPr lang="en-US" sz="700" i="1" dirty="0">
                        <a:latin typeface="Arial" panose="020B0604020202020204" pitchFamily="34" charset="0"/>
                        <a:cs typeface="Arial" panose="020B0604020202020204" pitchFamily="34" charset="0"/>
                      </a:endParaRPr>
                    </a:p>
                  </a:txBody>
                  <a:tcPr marL="68580" marR="68580" marT="34290" marB="34290" anchor="ctr">
                    <a:solidFill>
                      <a:schemeClr val="bg2"/>
                    </a:solidFill>
                  </a:tcPr>
                </a:tc>
                <a:tc>
                  <a:txBody>
                    <a:bodyPr/>
                    <a:lstStyle/>
                    <a:p>
                      <a:r>
                        <a:rPr lang="en-US" sz="700" dirty="0">
                          <a:latin typeface="Arial" panose="020B0604020202020204" pitchFamily="34" charset="0"/>
                          <a:cs typeface="Arial" panose="020B0604020202020204" pitchFamily="34" charset="0"/>
                        </a:rPr>
                        <a:t>0, 3.5, 9,5, 41.5 E</a:t>
                      </a:r>
                      <a:endParaRPr lang="en-US" sz="700" i="1" dirty="0">
                        <a:latin typeface="Arial" panose="020B0604020202020204" pitchFamily="34" charset="0"/>
                        <a:cs typeface="Arial" panose="020B0604020202020204" pitchFamily="34" charset="0"/>
                      </a:endParaRPr>
                    </a:p>
                  </a:txBody>
                  <a:tcPr marL="68580" marR="68580" marT="34290" marB="34290" anchor="ctr">
                    <a:solidFill>
                      <a:schemeClr val="bg2"/>
                    </a:solidFill>
                  </a:tcPr>
                </a:tc>
                <a:tc>
                  <a:txBody>
                    <a:bodyPr/>
                    <a:lstStyle/>
                    <a:p>
                      <a:r>
                        <a:rPr lang="en-US" sz="700" dirty="0">
                          <a:latin typeface="Arial" panose="020B0604020202020204" pitchFamily="34" charset="0"/>
                          <a:cs typeface="Arial" panose="020B0604020202020204" pitchFamily="34" charset="0"/>
                        </a:rPr>
                        <a:t>EUMETSAT</a:t>
                      </a:r>
                      <a:endParaRPr lang="en-US" sz="700" i="1" dirty="0">
                        <a:latin typeface="Arial" panose="020B0604020202020204" pitchFamily="34" charset="0"/>
                        <a:cs typeface="Arial" panose="020B0604020202020204" pitchFamily="34" charset="0"/>
                      </a:endParaRPr>
                    </a:p>
                  </a:txBody>
                  <a:tcPr marL="68580" marR="68580" marT="34290" marB="34290" anchor="ctr">
                    <a:solidFill>
                      <a:schemeClr val="bg2"/>
                    </a:solidFill>
                  </a:tcPr>
                </a:tc>
                <a:tc>
                  <a:txBody>
                    <a:bodyPr/>
                    <a:lstStyle/>
                    <a:p>
                      <a:r>
                        <a:rPr lang="en-US" sz="700" dirty="0">
                          <a:latin typeface="Arial" panose="020B0604020202020204" pitchFamily="34" charset="0"/>
                          <a:cs typeface="Arial" panose="020B0604020202020204" pitchFamily="34" charset="0"/>
                        </a:rPr>
                        <a:t>Meteosat-8, 9, 10, 11</a:t>
                      </a:r>
                      <a:endParaRPr lang="en-US" sz="700" i="1" dirty="0">
                        <a:latin typeface="Arial" panose="020B0604020202020204" pitchFamily="34" charset="0"/>
                        <a:cs typeface="Arial" panose="020B0604020202020204" pitchFamily="34" charset="0"/>
                      </a:endParaRPr>
                    </a:p>
                  </a:txBody>
                  <a:tcPr marL="68580" marR="68580" marT="34290" marB="34290" anchor="c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dirty="0">
                          <a:latin typeface="Arial" panose="020B0604020202020204" pitchFamily="34" charset="0"/>
                          <a:cs typeface="Arial" panose="020B0604020202020204" pitchFamily="34" charset="0"/>
                        </a:rPr>
                        <a:t>2002 – Present</a:t>
                      </a:r>
                      <a:endParaRPr lang="en-US" sz="700" i="1" dirty="0">
                        <a:latin typeface="Arial" panose="020B0604020202020204" pitchFamily="34" charset="0"/>
                        <a:cs typeface="Arial" panose="020B0604020202020204" pitchFamily="34" charset="0"/>
                      </a:endParaRPr>
                    </a:p>
                  </a:txBody>
                  <a:tcPr marL="68580" marR="68580" marT="34290" marB="34290" anchor="ctr">
                    <a:solidFill>
                      <a:schemeClr val="bg2"/>
                    </a:solidFill>
                  </a:tcPr>
                </a:tc>
                <a:tc>
                  <a:txBody>
                    <a:bodyPr/>
                    <a:lstStyle/>
                    <a:p>
                      <a:r>
                        <a:rPr lang="en-US" sz="700" dirty="0">
                          <a:solidFill>
                            <a:schemeClr val="tx1"/>
                          </a:solidFill>
                          <a:latin typeface="Arial" panose="020B0604020202020204" pitchFamily="34" charset="0"/>
                          <a:cs typeface="Arial" panose="020B0604020202020204" pitchFamily="34" charset="0"/>
                        </a:rPr>
                        <a:t>-</a:t>
                      </a:r>
                      <a:endParaRPr lang="en-US" sz="700" i="1" dirty="0">
                        <a:solidFill>
                          <a:schemeClr val="tx1"/>
                        </a:solidFill>
                        <a:latin typeface="Arial" panose="020B0604020202020204" pitchFamily="34" charset="0"/>
                        <a:cs typeface="Arial" panose="020B0604020202020204" pitchFamily="34" charset="0"/>
                      </a:endParaRPr>
                    </a:p>
                  </a:txBody>
                  <a:tcPr marL="68580" marR="68580" marT="34290" marB="34290" anchor="ctr">
                    <a:solidFill>
                      <a:schemeClr val="bg2"/>
                    </a:solidFill>
                  </a:tcPr>
                </a:tc>
                <a:tc>
                  <a:txBody>
                    <a:bodyPr/>
                    <a:lstStyle/>
                    <a:p>
                      <a:r>
                        <a:rPr lang="en-US" sz="700" dirty="0">
                          <a:latin typeface="Arial" panose="020B0604020202020204" pitchFamily="34" charset="0"/>
                          <a:cs typeface="Arial" panose="020B0604020202020204" pitchFamily="34" charset="0"/>
                        </a:rPr>
                        <a:t>3 hours</a:t>
                      </a:r>
                      <a:endParaRPr lang="en-US" sz="700" i="1" dirty="0">
                        <a:latin typeface="Arial" panose="020B0604020202020204" pitchFamily="34" charset="0"/>
                        <a:cs typeface="Arial" panose="020B0604020202020204" pitchFamily="34" charset="0"/>
                      </a:endParaRPr>
                    </a:p>
                  </a:txBody>
                  <a:tcPr marL="68580" marR="68580" marT="34290" marB="34290" anchor="ctr">
                    <a:solidFill>
                      <a:schemeClr val="bg2"/>
                    </a:solidFill>
                  </a:tcPr>
                </a:tc>
                <a:tc>
                  <a:txBody>
                    <a:bodyPr/>
                    <a:lstStyle/>
                    <a:p>
                      <a:r>
                        <a:rPr lang="en-US" sz="700" dirty="0">
                          <a:solidFill>
                            <a:srgbClr val="FF0000"/>
                          </a:solidFill>
                          <a:latin typeface="Arial" panose="020B0604020202020204" pitchFamily="34" charset="0"/>
                          <a:cs typeface="Arial" panose="020B0604020202020204" pitchFamily="34" charset="0"/>
                        </a:rPr>
                        <a:t>Geostationary</a:t>
                      </a:r>
                      <a:endParaRPr lang="en-US" sz="700" i="1" dirty="0">
                        <a:solidFill>
                          <a:srgbClr val="FF0000"/>
                        </a:solidFill>
                        <a:latin typeface="Arial" panose="020B0604020202020204" pitchFamily="34" charset="0"/>
                        <a:cs typeface="Arial" panose="020B0604020202020204" pitchFamily="34" charset="0"/>
                      </a:endParaRPr>
                    </a:p>
                  </a:txBody>
                  <a:tcPr marL="68580" marR="68580" marT="34290" marB="34290" anchor="ctr">
                    <a:solidFill>
                      <a:schemeClr val="bg2"/>
                    </a:solidFill>
                  </a:tcPr>
                </a:tc>
                <a:extLst>
                  <a:ext uri="{0D108BD9-81ED-4DB2-BD59-A6C34878D82A}">
                    <a16:rowId xmlns:a16="http://schemas.microsoft.com/office/drawing/2014/main" val="2962726796"/>
                  </a:ext>
                </a:extLst>
              </a:tr>
              <a:tr h="274320">
                <a:tc>
                  <a:txBody>
                    <a:bodyPr/>
                    <a:lstStyle/>
                    <a:p>
                      <a:r>
                        <a:rPr lang="en-US" sz="700" kern="1200" dirty="0">
                          <a:solidFill>
                            <a:schemeClr val="dk1"/>
                          </a:solidFill>
                          <a:latin typeface="Arial" panose="020B0604020202020204" pitchFamily="34" charset="0"/>
                          <a:cs typeface="Arial" panose="020B0604020202020204" pitchFamily="34" charset="0"/>
                        </a:rPr>
                        <a:t>Total Column Ozone</a:t>
                      </a:r>
                      <a:endParaRPr lang="en-US" sz="700" i="1" kern="1200" dirty="0">
                        <a:solidFill>
                          <a:schemeClr val="dk1"/>
                        </a:solidFill>
                        <a:latin typeface="Arial" panose="020B0604020202020204" pitchFamily="34" charset="0"/>
                        <a:ea typeface="+mn-ea"/>
                        <a:cs typeface="Arial" panose="020B0604020202020204" pitchFamily="34" charset="0"/>
                      </a:endParaRPr>
                    </a:p>
                  </a:txBody>
                  <a:tcPr marL="68580" marR="68580" marT="34290" marB="34290" anchor="ctr">
                    <a:solidFill>
                      <a:schemeClr val="accent3">
                        <a:lumMod val="60000"/>
                        <a:lumOff val="40000"/>
                      </a:schemeClr>
                    </a:solidFill>
                  </a:tcPr>
                </a:tc>
                <a:tc>
                  <a:txBody>
                    <a:bodyPr/>
                    <a:lstStyle/>
                    <a:p>
                      <a:r>
                        <a:rPr lang="en-US" sz="700" dirty="0">
                          <a:latin typeface="Arial" panose="020B0604020202020204" pitchFamily="34" charset="0"/>
                          <a:cs typeface="Arial" panose="020B0604020202020204" pitchFamily="34" charset="0"/>
                        </a:rPr>
                        <a:t>Sounder</a:t>
                      </a:r>
                      <a:endParaRPr lang="en-US" sz="700" i="1" dirty="0">
                        <a:latin typeface="Arial" panose="020B0604020202020204" pitchFamily="34" charset="0"/>
                        <a:cs typeface="Arial" panose="020B0604020202020204" pitchFamily="34" charset="0"/>
                      </a:endParaRPr>
                    </a:p>
                  </a:txBody>
                  <a:tcPr marL="68580" marR="68580" marT="34290" marB="34290" anchor="ctr">
                    <a:solidFill>
                      <a:schemeClr val="accent3">
                        <a:lumMod val="60000"/>
                        <a:lumOff val="40000"/>
                      </a:schemeClr>
                    </a:solidFill>
                  </a:tcPr>
                </a:tc>
                <a:tc>
                  <a:txBody>
                    <a:bodyPr/>
                    <a:lstStyle/>
                    <a:p>
                      <a:r>
                        <a:rPr lang="en-US" sz="700" dirty="0">
                          <a:latin typeface="Arial" panose="020B0604020202020204" pitchFamily="34" charset="0"/>
                          <a:cs typeface="Arial" panose="020B0604020202020204" pitchFamily="34" charset="0"/>
                        </a:rPr>
                        <a:t>30 min</a:t>
                      </a:r>
                      <a:endParaRPr lang="en-US" sz="700" i="1" dirty="0">
                        <a:latin typeface="Arial" panose="020B0604020202020204" pitchFamily="34" charset="0"/>
                        <a:cs typeface="Arial" panose="020B0604020202020204" pitchFamily="34" charset="0"/>
                      </a:endParaRPr>
                    </a:p>
                  </a:txBody>
                  <a:tcPr marL="68580" marR="68580" marT="34290" marB="34290" anchor="ctr">
                    <a:solidFill>
                      <a:schemeClr val="accent3">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solidFill>
                          <a:latin typeface="Arial" panose="020B0604020202020204" pitchFamily="34" charset="0"/>
                          <a:cs typeface="Arial" panose="020B0604020202020204" pitchFamily="34" charset="0"/>
                        </a:rPr>
                        <a:t>10 Km</a:t>
                      </a:r>
                      <a:endParaRPr lang="en-US" sz="700" i="1" dirty="0">
                        <a:solidFill>
                          <a:schemeClr val="tx1"/>
                        </a:solidFill>
                        <a:latin typeface="Arial" panose="020B0604020202020204" pitchFamily="34" charset="0"/>
                        <a:cs typeface="Arial" panose="020B0604020202020204" pitchFamily="34" charset="0"/>
                      </a:endParaRPr>
                    </a:p>
                  </a:txBody>
                  <a:tcPr marL="68580" marR="68580" marT="34290" marB="34290" anchor="ctr">
                    <a:solidFill>
                      <a:schemeClr val="accent3">
                        <a:lumMod val="60000"/>
                        <a:lumOff val="40000"/>
                      </a:schemeClr>
                    </a:solidFill>
                  </a:tcPr>
                </a:tc>
                <a:tc>
                  <a:txBody>
                    <a:bodyPr/>
                    <a:lstStyle/>
                    <a:p>
                      <a:r>
                        <a:rPr lang="en-US" sz="700" dirty="0">
                          <a:latin typeface="Arial" panose="020B0604020202020204" pitchFamily="34" charset="0"/>
                          <a:cs typeface="Arial" panose="020B0604020202020204" pitchFamily="34" charset="0"/>
                        </a:rPr>
                        <a:t>60, 105, and 128W</a:t>
                      </a:r>
                      <a:endParaRPr lang="en-US" sz="700" i="1" dirty="0">
                        <a:latin typeface="Arial" panose="020B0604020202020204" pitchFamily="34" charset="0"/>
                        <a:cs typeface="Arial" panose="020B0604020202020204" pitchFamily="34" charset="0"/>
                      </a:endParaRPr>
                    </a:p>
                  </a:txBody>
                  <a:tcPr marL="68580" marR="68580" marT="34290" marB="34290" anchor="ctr">
                    <a:solidFill>
                      <a:schemeClr val="accent3">
                        <a:lumMod val="60000"/>
                        <a:lumOff val="40000"/>
                      </a:schemeClr>
                    </a:solidFill>
                  </a:tcPr>
                </a:tc>
                <a:tc>
                  <a:txBody>
                    <a:bodyPr/>
                    <a:lstStyle/>
                    <a:p>
                      <a:r>
                        <a:rPr lang="en-US" sz="700" dirty="0">
                          <a:latin typeface="Arial" panose="020B0604020202020204" pitchFamily="34" charset="0"/>
                          <a:cs typeface="Arial" panose="020B0604020202020204" pitchFamily="34" charset="0"/>
                        </a:rPr>
                        <a:t>NOAA</a:t>
                      </a:r>
                      <a:endParaRPr lang="en-US" sz="700" i="1" dirty="0">
                        <a:latin typeface="Arial" panose="020B0604020202020204" pitchFamily="34" charset="0"/>
                        <a:cs typeface="Arial" panose="020B0604020202020204" pitchFamily="34" charset="0"/>
                      </a:endParaRPr>
                    </a:p>
                  </a:txBody>
                  <a:tcPr marL="68580" marR="68580" marT="34290" marB="34290" anchor="ctr">
                    <a:solidFill>
                      <a:schemeClr val="accent3">
                        <a:lumMod val="60000"/>
                        <a:lumOff val="40000"/>
                      </a:schemeClr>
                    </a:solidFill>
                  </a:tcPr>
                </a:tc>
                <a:tc>
                  <a:txBody>
                    <a:bodyPr/>
                    <a:lstStyle/>
                    <a:p>
                      <a:r>
                        <a:rPr lang="en-US" sz="700" dirty="0">
                          <a:latin typeface="Arial" panose="020B0604020202020204" pitchFamily="34" charset="0"/>
                          <a:cs typeface="Arial" panose="020B0604020202020204" pitchFamily="34" charset="0"/>
                        </a:rPr>
                        <a:t>GOES-13, 14, 15</a:t>
                      </a:r>
                      <a:endParaRPr lang="en-US" sz="700" i="1" dirty="0">
                        <a:latin typeface="Arial" panose="020B0604020202020204" pitchFamily="34" charset="0"/>
                        <a:cs typeface="Arial" panose="020B0604020202020204" pitchFamily="34" charset="0"/>
                      </a:endParaRPr>
                    </a:p>
                  </a:txBody>
                  <a:tcPr marL="68580" marR="68580" marT="34290" marB="34290" anchor="ctr">
                    <a:solidFill>
                      <a:schemeClr val="accent3">
                        <a:lumMod val="60000"/>
                        <a:lumOff val="40000"/>
                      </a:schemeClr>
                    </a:solidFill>
                  </a:tcPr>
                </a:tc>
                <a:tc>
                  <a:txBody>
                    <a:bodyPr/>
                    <a:lstStyle/>
                    <a:p>
                      <a:r>
                        <a:rPr lang="en-US" sz="700" dirty="0">
                          <a:latin typeface="Arial" panose="020B0604020202020204" pitchFamily="34" charset="0"/>
                          <a:cs typeface="Arial" panose="020B0604020202020204" pitchFamily="34" charset="0"/>
                        </a:rPr>
                        <a:t>2006 – Present </a:t>
                      </a:r>
                      <a:endParaRPr lang="en-US" sz="700" i="1" dirty="0">
                        <a:latin typeface="Arial" panose="020B0604020202020204" pitchFamily="34" charset="0"/>
                        <a:cs typeface="Arial" panose="020B0604020202020204" pitchFamily="34" charset="0"/>
                      </a:endParaRPr>
                    </a:p>
                  </a:txBody>
                  <a:tcPr marL="68580" marR="68580" marT="34290" marB="34290" anchor="ctr">
                    <a:solidFill>
                      <a:schemeClr val="accent3">
                        <a:lumMod val="60000"/>
                        <a:lumOff val="40000"/>
                      </a:schemeClr>
                    </a:solidFill>
                  </a:tcPr>
                </a:tc>
                <a:tc>
                  <a:txBody>
                    <a:bodyPr/>
                    <a:lstStyle/>
                    <a:p>
                      <a:r>
                        <a:rPr lang="en-US" sz="700" dirty="0">
                          <a:latin typeface="Arial" panose="020B0604020202020204" pitchFamily="34" charset="0"/>
                          <a:cs typeface="Arial" panose="020B0604020202020204" pitchFamily="34" charset="0"/>
                        </a:rPr>
                        <a:t>-</a:t>
                      </a:r>
                      <a:endParaRPr lang="en-US" sz="700" i="1" dirty="0">
                        <a:latin typeface="Arial" panose="020B0604020202020204" pitchFamily="34" charset="0"/>
                        <a:cs typeface="Arial" panose="020B0604020202020204" pitchFamily="34" charset="0"/>
                      </a:endParaRPr>
                    </a:p>
                  </a:txBody>
                  <a:tcPr marL="68580" marR="68580" marT="34290" marB="34290" anchor="ctr">
                    <a:solidFill>
                      <a:schemeClr val="accent3">
                        <a:lumMod val="60000"/>
                        <a:lumOff val="40000"/>
                      </a:schemeClr>
                    </a:solidFill>
                  </a:tcPr>
                </a:tc>
                <a:tc>
                  <a:txBody>
                    <a:bodyPr/>
                    <a:lstStyle/>
                    <a:p>
                      <a:endParaRPr lang="en-US" sz="700" i="1" dirty="0">
                        <a:latin typeface="Arial" panose="020B0604020202020204" pitchFamily="34" charset="0"/>
                        <a:cs typeface="Arial" panose="020B0604020202020204" pitchFamily="34" charset="0"/>
                      </a:endParaRPr>
                    </a:p>
                  </a:txBody>
                  <a:tcPr marL="68580" marR="68580" marT="34290" marB="34290" anchor="ctr">
                    <a:solidFill>
                      <a:schemeClr val="accent3">
                        <a:lumMod val="60000"/>
                        <a:lumOff val="40000"/>
                      </a:schemeClr>
                    </a:solidFill>
                  </a:tcPr>
                </a:tc>
                <a:tc>
                  <a:txBody>
                    <a:bodyPr/>
                    <a:lstStyle/>
                    <a:p>
                      <a:r>
                        <a:rPr lang="en-US" sz="700" dirty="0">
                          <a:solidFill>
                            <a:srgbClr val="FF0000"/>
                          </a:solidFill>
                          <a:latin typeface="Arial" panose="020B0604020202020204" pitchFamily="34" charset="0"/>
                          <a:cs typeface="Arial" panose="020B0604020202020204" pitchFamily="34" charset="0"/>
                        </a:rPr>
                        <a:t>Geostationary</a:t>
                      </a:r>
                      <a:endParaRPr lang="en-US" sz="700" i="1" dirty="0">
                        <a:solidFill>
                          <a:srgbClr val="FF0000"/>
                        </a:solidFill>
                        <a:latin typeface="Arial" panose="020B0604020202020204" pitchFamily="34" charset="0"/>
                        <a:cs typeface="Arial" panose="020B0604020202020204" pitchFamily="34" charset="0"/>
                      </a:endParaRPr>
                    </a:p>
                  </a:txBody>
                  <a:tcPr marL="68580" marR="68580" marT="34290" marB="34290" anchor="ctr">
                    <a:solidFill>
                      <a:schemeClr val="accent3">
                        <a:lumMod val="60000"/>
                        <a:lumOff val="40000"/>
                      </a:schemeClr>
                    </a:solidFill>
                  </a:tcPr>
                </a:tc>
                <a:extLst>
                  <a:ext uri="{0D108BD9-81ED-4DB2-BD59-A6C34878D82A}">
                    <a16:rowId xmlns:a16="http://schemas.microsoft.com/office/drawing/2014/main" val="1072746922"/>
                  </a:ext>
                </a:extLst>
              </a:tr>
              <a:tr h="171450">
                <a:tc>
                  <a:txBody>
                    <a:bodyPr/>
                    <a:lstStyle/>
                    <a:p>
                      <a:r>
                        <a:rPr lang="en-US" sz="700" kern="1200" dirty="0">
                          <a:solidFill>
                            <a:schemeClr val="dk1"/>
                          </a:solidFill>
                          <a:latin typeface="Arial" panose="020B0604020202020204" pitchFamily="34" charset="0"/>
                          <a:cs typeface="Arial" panose="020B0604020202020204" pitchFamily="34" charset="0"/>
                        </a:rPr>
                        <a:t>Ozone Profile</a:t>
                      </a:r>
                      <a:endParaRPr lang="en-US" sz="700" i="1" kern="1200" dirty="0">
                        <a:solidFill>
                          <a:schemeClr val="dk1"/>
                        </a:solidFill>
                        <a:latin typeface="Arial" panose="020B0604020202020204" pitchFamily="34" charset="0"/>
                        <a:ea typeface="+mn-ea"/>
                        <a:cs typeface="Arial" panose="020B0604020202020204" pitchFamily="34" charset="0"/>
                      </a:endParaRPr>
                    </a:p>
                  </a:txBody>
                  <a:tcPr marL="68580" marR="68580" marT="34290" marB="34290" anchor="ctr">
                    <a:solidFill>
                      <a:schemeClr val="bg2"/>
                    </a:solidFill>
                  </a:tcPr>
                </a:tc>
                <a:tc>
                  <a:txBody>
                    <a:bodyPr/>
                    <a:lstStyle/>
                    <a:p>
                      <a:r>
                        <a:rPr lang="en-US" sz="700" dirty="0">
                          <a:latin typeface="Arial" panose="020B0604020202020204" pitchFamily="34" charset="0"/>
                          <a:cs typeface="Arial" panose="020B0604020202020204" pitchFamily="34" charset="0"/>
                        </a:rPr>
                        <a:t>TANSO-FTS2</a:t>
                      </a:r>
                      <a:endParaRPr lang="en-US" sz="700" i="1" dirty="0">
                        <a:latin typeface="Arial" panose="020B0604020202020204" pitchFamily="34" charset="0"/>
                        <a:cs typeface="Arial" panose="020B0604020202020204" pitchFamily="34" charset="0"/>
                      </a:endParaRPr>
                    </a:p>
                  </a:txBody>
                  <a:tcPr marL="68580" marR="68580" marT="34290" marB="34290" anchor="ctr">
                    <a:solidFill>
                      <a:schemeClr val="bg2"/>
                    </a:solidFill>
                  </a:tcPr>
                </a:tc>
                <a:tc>
                  <a:txBody>
                    <a:bodyPr/>
                    <a:lstStyle/>
                    <a:p>
                      <a:r>
                        <a:rPr lang="en-US" sz="700" dirty="0">
                          <a:solidFill>
                            <a:srgbClr val="FF0000"/>
                          </a:solidFill>
                          <a:latin typeface="Arial" panose="020B0604020202020204" pitchFamily="34" charset="0"/>
                          <a:cs typeface="Arial" panose="020B0604020202020204" pitchFamily="34" charset="0"/>
                        </a:rPr>
                        <a:t>3 days</a:t>
                      </a:r>
                      <a:endParaRPr lang="en-US" sz="700" i="1" dirty="0">
                        <a:solidFill>
                          <a:srgbClr val="FF0000"/>
                        </a:solidFill>
                        <a:latin typeface="Arial" panose="020B0604020202020204" pitchFamily="34" charset="0"/>
                        <a:cs typeface="Arial" panose="020B0604020202020204" pitchFamily="34" charset="0"/>
                      </a:endParaRPr>
                    </a:p>
                  </a:txBody>
                  <a:tcPr marL="68580" marR="68580" marT="34290" marB="34290" anchor="ctr">
                    <a:solidFill>
                      <a:schemeClr val="bg2"/>
                    </a:solidFill>
                  </a:tcPr>
                </a:tc>
                <a:tc>
                  <a:txBody>
                    <a:bodyPr/>
                    <a:lstStyle/>
                    <a:p>
                      <a:r>
                        <a:rPr lang="en-US" sz="700" dirty="0">
                          <a:latin typeface="Arial" panose="020B0604020202020204" pitchFamily="34" charset="0"/>
                          <a:cs typeface="Arial" panose="020B0604020202020204" pitchFamily="34" charset="0"/>
                        </a:rPr>
                        <a:t>1 Km</a:t>
                      </a:r>
                      <a:endParaRPr lang="en-US" sz="700" i="1" dirty="0">
                        <a:latin typeface="Arial" panose="020B0604020202020204" pitchFamily="34" charset="0"/>
                        <a:cs typeface="Arial" panose="020B0604020202020204" pitchFamily="34" charset="0"/>
                      </a:endParaRPr>
                    </a:p>
                  </a:txBody>
                  <a:tcPr marL="68580" marR="68580" marT="34290" marB="34290" anchor="ctr">
                    <a:solidFill>
                      <a:schemeClr val="bg2"/>
                    </a:solidFill>
                  </a:tcPr>
                </a:tc>
                <a:tc>
                  <a:txBody>
                    <a:bodyPr/>
                    <a:lstStyle/>
                    <a:p>
                      <a:r>
                        <a:rPr lang="en-US" sz="700" dirty="0">
                          <a:latin typeface="Arial" panose="020B0604020202020204" pitchFamily="34" charset="0"/>
                          <a:cs typeface="Arial" panose="020B0604020202020204" pitchFamily="34" charset="0"/>
                        </a:rPr>
                        <a:t>Global</a:t>
                      </a:r>
                      <a:endParaRPr lang="en-US" sz="700" i="1" dirty="0">
                        <a:latin typeface="Arial" panose="020B0604020202020204" pitchFamily="34" charset="0"/>
                        <a:cs typeface="Arial" panose="020B0604020202020204" pitchFamily="34" charset="0"/>
                      </a:endParaRPr>
                    </a:p>
                  </a:txBody>
                  <a:tcPr marL="68580" marR="68580" marT="34290" marB="34290" anchor="ctr">
                    <a:solidFill>
                      <a:schemeClr val="bg2"/>
                    </a:solidFill>
                  </a:tcPr>
                </a:tc>
                <a:tc>
                  <a:txBody>
                    <a:bodyPr/>
                    <a:lstStyle/>
                    <a:p>
                      <a:r>
                        <a:rPr lang="en-US" sz="700" dirty="0">
                          <a:latin typeface="Arial" panose="020B0604020202020204" pitchFamily="34" charset="0"/>
                          <a:cs typeface="Arial" panose="020B0604020202020204" pitchFamily="34" charset="0"/>
                        </a:rPr>
                        <a:t>JAXA</a:t>
                      </a:r>
                      <a:endParaRPr lang="en-US" sz="700" i="1" dirty="0">
                        <a:latin typeface="Arial" panose="020B0604020202020204" pitchFamily="34" charset="0"/>
                        <a:cs typeface="Arial" panose="020B0604020202020204" pitchFamily="34" charset="0"/>
                      </a:endParaRPr>
                    </a:p>
                  </a:txBody>
                  <a:tcPr marL="68580" marR="68580" marT="34290" marB="34290" anchor="ctr">
                    <a:solidFill>
                      <a:schemeClr val="bg2"/>
                    </a:solidFill>
                  </a:tcPr>
                </a:tc>
                <a:tc>
                  <a:txBody>
                    <a:bodyPr/>
                    <a:lstStyle/>
                    <a:p>
                      <a:r>
                        <a:rPr lang="en-US" sz="700" dirty="0">
                          <a:latin typeface="Arial" panose="020B0604020202020204" pitchFamily="34" charset="0"/>
                          <a:cs typeface="Arial" panose="020B0604020202020204" pitchFamily="34" charset="0"/>
                        </a:rPr>
                        <a:t>GOSAT-2</a:t>
                      </a:r>
                      <a:endParaRPr lang="en-US" sz="700" i="1" dirty="0">
                        <a:latin typeface="Arial" panose="020B0604020202020204" pitchFamily="34" charset="0"/>
                        <a:cs typeface="Arial" panose="020B0604020202020204" pitchFamily="34" charset="0"/>
                      </a:endParaRPr>
                    </a:p>
                  </a:txBody>
                  <a:tcPr marL="68580" marR="68580" marT="34290" marB="34290" anchor="ctr">
                    <a:solidFill>
                      <a:schemeClr val="bg2"/>
                    </a:solidFill>
                  </a:tcPr>
                </a:tc>
                <a:tc>
                  <a:txBody>
                    <a:bodyPr/>
                    <a:lstStyle/>
                    <a:p>
                      <a:r>
                        <a:rPr lang="en-US" sz="700" dirty="0">
                          <a:latin typeface="Arial" panose="020B0604020202020204" pitchFamily="34" charset="0"/>
                          <a:cs typeface="Arial" panose="020B0604020202020204" pitchFamily="34" charset="0"/>
                        </a:rPr>
                        <a:t>2018 – Present</a:t>
                      </a:r>
                      <a:endParaRPr lang="en-US" sz="700" i="1" dirty="0">
                        <a:latin typeface="Arial" panose="020B0604020202020204" pitchFamily="34" charset="0"/>
                        <a:cs typeface="Arial" panose="020B0604020202020204" pitchFamily="34" charset="0"/>
                      </a:endParaRPr>
                    </a:p>
                  </a:txBody>
                  <a:tcPr marL="68580" marR="68580" marT="34290" marB="34290" anchor="ctr">
                    <a:solidFill>
                      <a:schemeClr val="bg2"/>
                    </a:solidFill>
                  </a:tcPr>
                </a:tc>
                <a:tc>
                  <a:txBody>
                    <a:bodyPr/>
                    <a:lstStyle/>
                    <a:p>
                      <a:r>
                        <a:rPr lang="en-US" sz="700" dirty="0">
                          <a:solidFill>
                            <a:schemeClr val="accent2">
                              <a:lumMod val="75000"/>
                            </a:schemeClr>
                          </a:solidFill>
                          <a:latin typeface="Arial" panose="020B0604020202020204" pitchFamily="34" charset="0"/>
                          <a:cs typeface="Arial" panose="020B0604020202020204" pitchFamily="34" charset="0"/>
                        </a:rPr>
                        <a:t>1:00 pm</a:t>
                      </a:r>
                      <a:endParaRPr lang="en-US" sz="700" i="1" dirty="0">
                        <a:solidFill>
                          <a:schemeClr val="accent2">
                            <a:lumMod val="75000"/>
                          </a:schemeClr>
                        </a:solidFill>
                        <a:latin typeface="Arial" panose="020B0604020202020204" pitchFamily="34" charset="0"/>
                        <a:cs typeface="Arial" panose="020B0604020202020204" pitchFamily="34" charset="0"/>
                      </a:endParaRPr>
                    </a:p>
                  </a:txBody>
                  <a:tcPr marL="68580" marR="68580" marT="34290" marB="34290" anchor="ctr">
                    <a:solidFill>
                      <a:schemeClr val="bg2"/>
                    </a:solidFill>
                  </a:tcPr>
                </a:tc>
                <a:tc>
                  <a:txBody>
                    <a:bodyPr/>
                    <a:lstStyle/>
                    <a:p>
                      <a:endParaRPr lang="en-US" sz="700" i="1" dirty="0">
                        <a:latin typeface="Arial" panose="020B0604020202020204" pitchFamily="34" charset="0"/>
                        <a:cs typeface="Arial" panose="020B0604020202020204" pitchFamily="34" charset="0"/>
                      </a:endParaRPr>
                    </a:p>
                  </a:txBody>
                  <a:tcPr marL="68580" marR="68580" marT="34290" marB="34290" anchor="ctr">
                    <a:solidFill>
                      <a:schemeClr val="bg2"/>
                    </a:solidFill>
                  </a:tcPr>
                </a:tc>
                <a:tc>
                  <a:txBody>
                    <a:bodyPr/>
                    <a:lstStyle/>
                    <a:p>
                      <a:endParaRPr lang="en-US" sz="700" i="1" dirty="0">
                        <a:latin typeface="Arial" panose="020B0604020202020204" pitchFamily="34" charset="0"/>
                        <a:cs typeface="Arial" panose="020B0604020202020204" pitchFamily="34" charset="0"/>
                      </a:endParaRPr>
                    </a:p>
                  </a:txBody>
                  <a:tcPr marL="68580" marR="68580" marT="34290" marB="34290" anchor="ctr">
                    <a:solidFill>
                      <a:schemeClr val="bg2"/>
                    </a:solidFill>
                  </a:tcPr>
                </a:tc>
                <a:extLst>
                  <a:ext uri="{0D108BD9-81ED-4DB2-BD59-A6C34878D82A}">
                    <a16:rowId xmlns:a16="http://schemas.microsoft.com/office/drawing/2014/main" val="3893187738"/>
                  </a:ext>
                </a:extLst>
              </a:tr>
              <a:tr h="171450">
                <a:tc>
                  <a:txBody>
                    <a:bodyPr/>
                    <a:lstStyle/>
                    <a:p>
                      <a:r>
                        <a:rPr lang="en-US" sz="700" kern="1200" dirty="0">
                          <a:solidFill>
                            <a:schemeClr val="dk1"/>
                          </a:solidFill>
                          <a:latin typeface="Arial" panose="020B0604020202020204" pitchFamily="34" charset="0"/>
                          <a:cs typeface="Arial" panose="020B0604020202020204" pitchFamily="34" charset="0"/>
                        </a:rPr>
                        <a:t>Ozone vertical profile</a:t>
                      </a:r>
                      <a:endParaRPr lang="en-US" sz="700" i="1" kern="1200" dirty="0">
                        <a:solidFill>
                          <a:schemeClr val="dk1"/>
                        </a:solidFill>
                        <a:latin typeface="Arial" panose="020B0604020202020204" pitchFamily="34" charset="0"/>
                        <a:ea typeface="+mn-ea"/>
                        <a:cs typeface="Arial" panose="020B0604020202020204" pitchFamily="34" charset="0"/>
                      </a:endParaRPr>
                    </a:p>
                  </a:txBody>
                  <a:tcPr marL="68580" marR="68580" marT="34290" marB="34290" anchor="ctr">
                    <a:solidFill>
                      <a:schemeClr val="accent3">
                        <a:lumMod val="60000"/>
                        <a:lumOff val="40000"/>
                      </a:schemeClr>
                    </a:solidFill>
                  </a:tcPr>
                </a:tc>
                <a:tc>
                  <a:txBody>
                    <a:bodyPr/>
                    <a:lstStyle/>
                    <a:p>
                      <a:r>
                        <a:rPr lang="en-US" sz="700" dirty="0">
                          <a:latin typeface="Arial" panose="020B0604020202020204" pitchFamily="34" charset="0"/>
                          <a:cs typeface="Arial" panose="020B0604020202020204" pitchFamily="34" charset="0"/>
                        </a:rPr>
                        <a:t>SAGE-III</a:t>
                      </a:r>
                      <a:endParaRPr lang="en-US" sz="700" i="1" dirty="0">
                        <a:latin typeface="Arial" panose="020B0604020202020204" pitchFamily="34" charset="0"/>
                        <a:cs typeface="Arial" panose="020B0604020202020204" pitchFamily="34" charset="0"/>
                      </a:endParaRPr>
                    </a:p>
                  </a:txBody>
                  <a:tcPr marL="68580" marR="68580" marT="34290" marB="34290" anchor="ctr">
                    <a:solidFill>
                      <a:schemeClr val="accent3">
                        <a:lumMod val="60000"/>
                        <a:lumOff val="40000"/>
                      </a:schemeClr>
                    </a:solidFill>
                  </a:tcPr>
                </a:tc>
                <a:tc>
                  <a:txBody>
                    <a:bodyPr/>
                    <a:lstStyle/>
                    <a:p>
                      <a:r>
                        <a:rPr lang="en-US" sz="700" dirty="0">
                          <a:solidFill>
                            <a:srgbClr val="FF0000"/>
                          </a:solidFill>
                          <a:latin typeface="Arial" panose="020B0604020202020204" pitchFamily="34" charset="0"/>
                          <a:cs typeface="Arial" panose="020B0604020202020204" pitchFamily="34" charset="0"/>
                        </a:rPr>
                        <a:t>1-5 days</a:t>
                      </a:r>
                      <a:endParaRPr lang="en-US" sz="700" i="1" dirty="0">
                        <a:solidFill>
                          <a:srgbClr val="FF0000"/>
                        </a:solidFill>
                        <a:latin typeface="Arial" panose="020B0604020202020204" pitchFamily="34" charset="0"/>
                        <a:cs typeface="Arial" panose="020B0604020202020204" pitchFamily="34" charset="0"/>
                      </a:endParaRPr>
                    </a:p>
                  </a:txBody>
                  <a:tcPr marL="68580" marR="68580" marT="34290" marB="34290" anchor="ctr">
                    <a:solidFill>
                      <a:schemeClr val="accent3">
                        <a:lumMod val="60000"/>
                        <a:lumOff val="40000"/>
                      </a:schemeClr>
                    </a:solidFill>
                  </a:tcPr>
                </a:tc>
                <a:tc>
                  <a:txBody>
                    <a:bodyPr/>
                    <a:lstStyle/>
                    <a:p>
                      <a:endParaRPr lang="en-US" sz="700" i="1" dirty="0">
                        <a:latin typeface="Arial" panose="020B0604020202020204" pitchFamily="34" charset="0"/>
                        <a:cs typeface="Arial" panose="020B0604020202020204" pitchFamily="34" charset="0"/>
                      </a:endParaRPr>
                    </a:p>
                  </a:txBody>
                  <a:tcPr marL="68580" marR="68580" marT="34290" marB="34290" anchor="ctr">
                    <a:solidFill>
                      <a:schemeClr val="accent3">
                        <a:lumMod val="60000"/>
                        <a:lumOff val="40000"/>
                      </a:schemeClr>
                    </a:solidFill>
                  </a:tcPr>
                </a:tc>
                <a:tc>
                  <a:txBody>
                    <a:bodyPr/>
                    <a:lstStyle/>
                    <a:p>
                      <a:endParaRPr lang="en-US" sz="700" i="1" dirty="0">
                        <a:latin typeface="Arial" panose="020B0604020202020204" pitchFamily="34" charset="0"/>
                        <a:cs typeface="Arial" panose="020B0604020202020204" pitchFamily="34" charset="0"/>
                      </a:endParaRPr>
                    </a:p>
                  </a:txBody>
                  <a:tcPr marL="68580" marR="68580" marT="34290" marB="34290" anchor="ctr">
                    <a:solidFill>
                      <a:schemeClr val="accent3">
                        <a:lumMod val="60000"/>
                        <a:lumOff val="40000"/>
                      </a:schemeClr>
                    </a:solidFill>
                  </a:tcPr>
                </a:tc>
                <a:tc>
                  <a:txBody>
                    <a:bodyPr/>
                    <a:lstStyle/>
                    <a:p>
                      <a:r>
                        <a:rPr lang="en-US" sz="700" dirty="0">
                          <a:latin typeface="Arial" panose="020B0604020202020204" pitchFamily="34" charset="0"/>
                          <a:cs typeface="Arial" panose="020B0604020202020204" pitchFamily="34" charset="0"/>
                        </a:rPr>
                        <a:t>NASA</a:t>
                      </a:r>
                      <a:endParaRPr lang="en-US" sz="700" i="1" dirty="0">
                        <a:latin typeface="Arial" panose="020B0604020202020204" pitchFamily="34" charset="0"/>
                        <a:cs typeface="Arial" panose="020B0604020202020204" pitchFamily="34" charset="0"/>
                      </a:endParaRPr>
                    </a:p>
                  </a:txBody>
                  <a:tcPr marL="68580" marR="68580" marT="34290" marB="34290" anchor="ctr">
                    <a:solidFill>
                      <a:schemeClr val="accent3">
                        <a:lumMod val="60000"/>
                        <a:lumOff val="40000"/>
                      </a:schemeClr>
                    </a:solidFill>
                  </a:tcPr>
                </a:tc>
                <a:tc>
                  <a:txBody>
                    <a:bodyPr/>
                    <a:lstStyle/>
                    <a:p>
                      <a:r>
                        <a:rPr lang="en-US" sz="700" dirty="0">
                          <a:latin typeface="Arial" panose="020B0604020202020204" pitchFamily="34" charset="0"/>
                          <a:cs typeface="Arial" panose="020B0604020202020204" pitchFamily="34" charset="0"/>
                        </a:rPr>
                        <a:t>ISS</a:t>
                      </a:r>
                      <a:endParaRPr lang="en-US" sz="700" i="1" dirty="0">
                        <a:latin typeface="Arial" panose="020B0604020202020204" pitchFamily="34" charset="0"/>
                        <a:cs typeface="Arial" panose="020B0604020202020204" pitchFamily="34" charset="0"/>
                      </a:endParaRPr>
                    </a:p>
                  </a:txBody>
                  <a:tcPr marL="68580" marR="68580" marT="34290" marB="34290" anchor="ctr">
                    <a:solidFill>
                      <a:schemeClr val="accent3">
                        <a:lumMod val="60000"/>
                        <a:lumOff val="40000"/>
                      </a:schemeClr>
                    </a:solidFill>
                  </a:tcPr>
                </a:tc>
                <a:tc>
                  <a:txBody>
                    <a:bodyPr/>
                    <a:lstStyle/>
                    <a:p>
                      <a:r>
                        <a:rPr lang="en-US" sz="700" dirty="0">
                          <a:latin typeface="Arial" panose="020B0604020202020204" pitchFamily="34" charset="0"/>
                          <a:cs typeface="Arial" panose="020B0604020202020204" pitchFamily="34" charset="0"/>
                        </a:rPr>
                        <a:t>2017 – Present </a:t>
                      </a:r>
                      <a:endParaRPr lang="en-US" sz="700" i="1" dirty="0">
                        <a:latin typeface="Arial" panose="020B0604020202020204" pitchFamily="34" charset="0"/>
                        <a:cs typeface="Arial" panose="020B0604020202020204" pitchFamily="34" charset="0"/>
                      </a:endParaRPr>
                    </a:p>
                  </a:txBody>
                  <a:tcPr marL="68580" marR="68580" marT="34290" marB="34290" anchor="ctr">
                    <a:solidFill>
                      <a:schemeClr val="accent3">
                        <a:lumMod val="60000"/>
                        <a:lumOff val="40000"/>
                      </a:schemeClr>
                    </a:solidFill>
                  </a:tcPr>
                </a:tc>
                <a:tc>
                  <a:txBody>
                    <a:bodyPr/>
                    <a:lstStyle/>
                    <a:p>
                      <a:r>
                        <a:rPr lang="en-US" sz="700" dirty="0">
                          <a:solidFill>
                            <a:srgbClr val="FF0000"/>
                          </a:solidFill>
                          <a:latin typeface="Arial" panose="020B0604020202020204" pitchFamily="34" charset="0"/>
                          <a:cs typeface="Arial" panose="020B0604020202020204" pitchFamily="34" charset="0"/>
                        </a:rPr>
                        <a:t>Varies</a:t>
                      </a:r>
                      <a:endParaRPr lang="en-US" sz="700" i="1" dirty="0">
                        <a:latin typeface="Arial" panose="020B0604020202020204" pitchFamily="34" charset="0"/>
                        <a:cs typeface="Arial" panose="020B0604020202020204" pitchFamily="34" charset="0"/>
                      </a:endParaRPr>
                    </a:p>
                  </a:txBody>
                  <a:tcPr marL="68580" marR="68580" marT="34290" marB="34290" anchor="ctr">
                    <a:solidFill>
                      <a:schemeClr val="accent3">
                        <a:lumMod val="60000"/>
                        <a:lumOff val="40000"/>
                      </a:schemeClr>
                    </a:solidFill>
                  </a:tcPr>
                </a:tc>
                <a:tc>
                  <a:txBody>
                    <a:bodyPr/>
                    <a:lstStyle/>
                    <a:p>
                      <a:endParaRPr lang="en-US" sz="700" i="1" dirty="0">
                        <a:latin typeface="Arial" panose="020B0604020202020204" pitchFamily="34" charset="0"/>
                        <a:cs typeface="Arial" panose="020B0604020202020204" pitchFamily="34" charset="0"/>
                      </a:endParaRPr>
                    </a:p>
                  </a:txBody>
                  <a:tcPr marL="68580" marR="68580" marT="34290" marB="34290" anchor="ctr">
                    <a:solidFill>
                      <a:schemeClr val="accent3">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dirty="0">
                          <a:solidFill>
                            <a:srgbClr val="FF0000"/>
                          </a:solidFill>
                          <a:latin typeface="Arial" panose="020B0604020202020204" pitchFamily="34" charset="0"/>
                          <a:cs typeface="Arial" panose="020B0604020202020204" pitchFamily="34" charset="0"/>
                        </a:rPr>
                        <a:t>Low Earth Orbit</a:t>
                      </a:r>
                      <a:endParaRPr lang="en-US" sz="700" i="1" dirty="0">
                        <a:solidFill>
                          <a:srgbClr val="FF0000"/>
                        </a:solidFill>
                        <a:latin typeface="Arial" panose="020B0604020202020204" pitchFamily="34" charset="0"/>
                        <a:cs typeface="Arial" panose="020B0604020202020204" pitchFamily="34" charset="0"/>
                      </a:endParaRPr>
                    </a:p>
                  </a:txBody>
                  <a:tcPr marL="68580" marR="68580" marT="34290" marB="34290" anchor="ctr">
                    <a:solidFill>
                      <a:schemeClr val="accent3">
                        <a:lumMod val="60000"/>
                        <a:lumOff val="40000"/>
                      </a:schemeClr>
                    </a:solidFill>
                  </a:tcPr>
                </a:tc>
                <a:extLst>
                  <a:ext uri="{0D108BD9-81ED-4DB2-BD59-A6C34878D82A}">
                    <a16:rowId xmlns:a16="http://schemas.microsoft.com/office/drawing/2014/main" val="3120619729"/>
                  </a:ext>
                </a:extLst>
              </a:tr>
              <a:tr h="171450">
                <a:tc>
                  <a:txBody>
                    <a:bodyPr/>
                    <a:lstStyle/>
                    <a:p>
                      <a:r>
                        <a:rPr lang="en-US" sz="700" dirty="0">
                          <a:latin typeface="Arial" panose="020B0604020202020204" pitchFamily="34" charset="0"/>
                          <a:cs typeface="Arial" panose="020B0604020202020204" pitchFamily="34" charset="0"/>
                        </a:rPr>
                        <a:t>Total column ozone</a:t>
                      </a:r>
                      <a:endParaRPr lang="en-US" sz="700" i="1" dirty="0">
                        <a:latin typeface="Arial" panose="020B0604020202020204" pitchFamily="34" charset="0"/>
                        <a:cs typeface="Arial" panose="020B0604020202020204" pitchFamily="34" charset="0"/>
                      </a:endParaRPr>
                    </a:p>
                  </a:txBody>
                  <a:tcPr marL="68580" marR="68580" marT="34290" marB="34290" anchor="ctr">
                    <a:solidFill>
                      <a:schemeClr val="bg2"/>
                    </a:solidFill>
                  </a:tcPr>
                </a:tc>
                <a:tc>
                  <a:txBody>
                    <a:bodyPr/>
                    <a:lstStyle/>
                    <a:p>
                      <a:r>
                        <a:rPr lang="en-US" sz="700" dirty="0">
                          <a:latin typeface="Arial" panose="020B0604020202020204" pitchFamily="34" charset="0"/>
                          <a:cs typeface="Arial" panose="020B0604020202020204" pitchFamily="34" charset="0"/>
                        </a:rPr>
                        <a:t>EPIC</a:t>
                      </a:r>
                      <a:endParaRPr lang="en-US" sz="700" i="1" dirty="0">
                        <a:latin typeface="Arial" panose="020B0604020202020204" pitchFamily="34" charset="0"/>
                        <a:cs typeface="Arial" panose="020B0604020202020204" pitchFamily="34" charset="0"/>
                      </a:endParaRPr>
                    </a:p>
                  </a:txBody>
                  <a:tcPr marL="68580" marR="68580" marT="34290" marB="34290" anchor="ctr">
                    <a:solidFill>
                      <a:schemeClr val="bg2"/>
                    </a:solidFill>
                  </a:tcPr>
                </a:tc>
                <a:tc>
                  <a:txBody>
                    <a:bodyPr/>
                    <a:lstStyle/>
                    <a:p>
                      <a:r>
                        <a:rPr lang="en-US" sz="700" kern="1200" dirty="0">
                          <a:solidFill>
                            <a:schemeClr val="dk1"/>
                          </a:solidFill>
                          <a:latin typeface="Arial" panose="020B0604020202020204" pitchFamily="34" charset="0"/>
                          <a:cs typeface="Arial" panose="020B0604020202020204" pitchFamily="34" charset="0"/>
                        </a:rPr>
                        <a:t>Daily</a:t>
                      </a:r>
                      <a:endParaRPr lang="en-US" sz="700" i="1" kern="1200" dirty="0">
                        <a:solidFill>
                          <a:schemeClr val="dk1"/>
                        </a:solidFill>
                        <a:latin typeface="Arial" panose="020B0604020202020204" pitchFamily="34" charset="0"/>
                        <a:ea typeface="+mn-ea"/>
                        <a:cs typeface="Arial" panose="020B0604020202020204" pitchFamily="34" charset="0"/>
                      </a:endParaRPr>
                    </a:p>
                  </a:txBody>
                  <a:tcPr marL="68580" marR="68580" marT="34290" marB="34290" anchor="ctr">
                    <a:solidFill>
                      <a:schemeClr val="bg2"/>
                    </a:solidFill>
                  </a:tcPr>
                </a:tc>
                <a:tc>
                  <a:txBody>
                    <a:bodyPr/>
                    <a:lstStyle/>
                    <a:p>
                      <a:r>
                        <a:rPr lang="en-US" sz="700" dirty="0">
                          <a:latin typeface="Arial" panose="020B0604020202020204" pitchFamily="34" charset="0"/>
                          <a:cs typeface="Arial" panose="020B0604020202020204" pitchFamily="34" charset="0"/>
                        </a:rPr>
                        <a:t>20 Km</a:t>
                      </a:r>
                      <a:endParaRPr lang="en-US" sz="700" i="1" dirty="0">
                        <a:latin typeface="Arial" panose="020B0604020202020204" pitchFamily="34" charset="0"/>
                        <a:cs typeface="Arial" panose="020B0604020202020204" pitchFamily="34" charset="0"/>
                      </a:endParaRPr>
                    </a:p>
                  </a:txBody>
                  <a:tcPr marL="68580" marR="68580" marT="34290" marB="34290" anchor="ctr">
                    <a:solidFill>
                      <a:schemeClr val="bg2"/>
                    </a:solidFill>
                  </a:tcPr>
                </a:tc>
                <a:tc>
                  <a:txBody>
                    <a:bodyPr/>
                    <a:lstStyle/>
                    <a:p>
                      <a:r>
                        <a:rPr lang="en-US" sz="700" dirty="0">
                          <a:latin typeface="Arial" panose="020B0604020202020204" pitchFamily="34" charset="0"/>
                          <a:cs typeface="Arial" panose="020B0604020202020204" pitchFamily="34" charset="0"/>
                        </a:rPr>
                        <a:t>Global</a:t>
                      </a:r>
                      <a:endParaRPr lang="en-US" sz="700" i="1" dirty="0">
                        <a:latin typeface="Arial" panose="020B0604020202020204" pitchFamily="34" charset="0"/>
                        <a:cs typeface="Arial" panose="020B0604020202020204" pitchFamily="34" charset="0"/>
                      </a:endParaRPr>
                    </a:p>
                  </a:txBody>
                  <a:tcPr marL="68580" marR="68580" marT="34290" marB="34290" anchor="ctr">
                    <a:solidFill>
                      <a:schemeClr val="bg2"/>
                    </a:solidFill>
                  </a:tcPr>
                </a:tc>
                <a:tc>
                  <a:txBody>
                    <a:bodyPr/>
                    <a:lstStyle/>
                    <a:p>
                      <a:r>
                        <a:rPr lang="en-US" sz="700" dirty="0">
                          <a:latin typeface="Arial" panose="020B0604020202020204" pitchFamily="34" charset="0"/>
                          <a:cs typeface="Arial" panose="020B0604020202020204" pitchFamily="34" charset="0"/>
                        </a:rPr>
                        <a:t>NOAA/NASA</a:t>
                      </a:r>
                      <a:endParaRPr lang="en-US" sz="700" i="1" dirty="0">
                        <a:latin typeface="Arial" panose="020B0604020202020204" pitchFamily="34" charset="0"/>
                        <a:cs typeface="Arial" panose="020B0604020202020204" pitchFamily="34" charset="0"/>
                      </a:endParaRPr>
                    </a:p>
                  </a:txBody>
                  <a:tcPr marL="68580" marR="68580" marT="34290" marB="34290" anchor="ctr">
                    <a:solidFill>
                      <a:schemeClr val="bg2"/>
                    </a:solidFill>
                  </a:tcPr>
                </a:tc>
                <a:tc>
                  <a:txBody>
                    <a:bodyPr/>
                    <a:lstStyle/>
                    <a:p>
                      <a:r>
                        <a:rPr lang="en-US" sz="700" dirty="0">
                          <a:latin typeface="Arial" panose="020B0604020202020204" pitchFamily="34" charset="0"/>
                          <a:cs typeface="Arial" panose="020B0604020202020204" pitchFamily="34" charset="0"/>
                        </a:rPr>
                        <a:t>DSCOVR</a:t>
                      </a:r>
                      <a:endParaRPr lang="en-US" sz="700" i="1" dirty="0">
                        <a:latin typeface="Arial" panose="020B0604020202020204" pitchFamily="34" charset="0"/>
                        <a:cs typeface="Arial" panose="020B0604020202020204" pitchFamily="34" charset="0"/>
                      </a:endParaRPr>
                    </a:p>
                  </a:txBody>
                  <a:tcPr marL="68580" marR="68580" marT="34290" marB="34290" anchor="ctr">
                    <a:solidFill>
                      <a:schemeClr val="bg2"/>
                    </a:solidFill>
                  </a:tcPr>
                </a:tc>
                <a:tc>
                  <a:txBody>
                    <a:bodyPr/>
                    <a:lstStyle/>
                    <a:p>
                      <a:r>
                        <a:rPr lang="en-US" sz="700" dirty="0">
                          <a:latin typeface="Arial" panose="020B0604020202020204" pitchFamily="34" charset="0"/>
                          <a:cs typeface="Arial" panose="020B0604020202020204" pitchFamily="34" charset="0"/>
                        </a:rPr>
                        <a:t>2015 – Present</a:t>
                      </a:r>
                      <a:endParaRPr lang="en-US" sz="700" i="1" dirty="0">
                        <a:latin typeface="Arial" panose="020B0604020202020204" pitchFamily="34" charset="0"/>
                        <a:cs typeface="Arial" panose="020B0604020202020204" pitchFamily="34" charset="0"/>
                      </a:endParaRPr>
                    </a:p>
                  </a:txBody>
                  <a:tcPr marL="68580" marR="68580" marT="34290" marB="34290" anchor="ctr">
                    <a:solidFill>
                      <a:schemeClr val="bg2"/>
                    </a:solidFill>
                  </a:tcPr>
                </a:tc>
                <a:tc>
                  <a:txBody>
                    <a:bodyPr/>
                    <a:lstStyle/>
                    <a:p>
                      <a:r>
                        <a:rPr lang="en-US" sz="700" dirty="0">
                          <a:latin typeface="Arial" panose="020B0604020202020204" pitchFamily="34" charset="0"/>
                          <a:cs typeface="Arial" panose="020B0604020202020204" pitchFamily="34" charset="0"/>
                        </a:rPr>
                        <a:t>-</a:t>
                      </a:r>
                      <a:endParaRPr lang="en-US" sz="700" i="1" dirty="0">
                        <a:latin typeface="Arial" panose="020B0604020202020204" pitchFamily="34" charset="0"/>
                        <a:cs typeface="Arial" panose="020B0604020202020204" pitchFamily="34" charset="0"/>
                      </a:endParaRPr>
                    </a:p>
                  </a:txBody>
                  <a:tcPr marL="68580" marR="68580" marT="34290" marB="34290" anchor="ctr">
                    <a:solidFill>
                      <a:schemeClr val="bg2"/>
                    </a:solidFill>
                  </a:tcPr>
                </a:tc>
                <a:tc>
                  <a:txBody>
                    <a:bodyPr/>
                    <a:lstStyle/>
                    <a:p>
                      <a:r>
                        <a:rPr lang="en-US" sz="700" dirty="0">
                          <a:latin typeface="Arial" panose="020B0604020202020204" pitchFamily="34" charset="0"/>
                          <a:cs typeface="Arial" panose="020B0604020202020204" pitchFamily="34" charset="0"/>
                        </a:rPr>
                        <a:t>1 day</a:t>
                      </a:r>
                      <a:endParaRPr lang="en-US" sz="700" i="1" dirty="0">
                        <a:latin typeface="Arial" panose="020B0604020202020204" pitchFamily="34" charset="0"/>
                        <a:cs typeface="Arial" panose="020B0604020202020204" pitchFamily="34" charset="0"/>
                      </a:endParaRPr>
                    </a:p>
                  </a:txBody>
                  <a:tcPr marL="68580" marR="68580" marT="34290" marB="34290" anchor="c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kern="1200" dirty="0">
                          <a:solidFill>
                            <a:schemeClr val="dk1"/>
                          </a:solidFill>
                          <a:latin typeface="Arial" panose="020B0604020202020204" pitchFamily="34" charset="0"/>
                          <a:cs typeface="Arial" panose="020B0604020202020204" pitchFamily="34" charset="0"/>
                        </a:rPr>
                        <a:t>Sun-Earth L1 Lagrange</a:t>
                      </a:r>
                      <a:endParaRPr lang="en-US" sz="700" i="1" kern="1200" dirty="0">
                        <a:solidFill>
                          <a:schemeClr val="dk1"/>
                        </a:solidFill>
                        <a:latin typeface="Arial" panose="020B0604020202020204" pitchFamily="34" charset="0"/>
                        <a:ea typeface="+mn-ea"/>
                        <a:cs typeface="Arial" panose="020B0604020202020204" pitchFamily="34" charset="0"/>
                      </a:endParaRPr>
                    </a:p>
                  </a:txBody>
                  <a:tcPr marL="68580" marR="68580" marT="34290" marB="34290" anchor="ctr">
                    <a:solidFill>
                      <a:schemeClr val="bg2"/>
                    </a:solidFill>
                  </a:tcPr>
                </a:tc>
                <a:extLst>
                  <a:ext uri="{0D108BD9-81ED-4DB2-BD59-A6C34878D82A}">
                    <a16:rowId xmlns:a16="http://schemas.microsoft.com/office/drawing/2014/main" val="185450483"/>
                  </a:ext>
                </a:extLst>
              </a:tr>
            </a:tbl>
          </a:graphicData>
        </a:graphic>
      </p:graphicFrame>
    </p:spTree>
    <p:extLst>
      <p:ext uri="{BB962C8B-B14F-4D97-AF65-F5344CB8AC3E}">
        <p14:creationId xmlns:p14="http://schemas.microsoft.com/office/powerpoint/2010/main" val="3757447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727F0-FB1E-4614-AEE0-C565F3825511}"/>
              </a:ext>
            </a:extLst>
          </p:cNvPr>
          <p:cNvSpPr>
            <a:spLocks noGrp="1"/>
          </p:cNvSpPr>
          <p:nvPr>
            <p:ph type="title"/>
          </p:nvPr>
        </p:nvSpPr>
        <p:spPr/>
        <p:txBody>
          <a:bodyPr>
            <a:normAutofit fontScale="90000"/>
          </a:bodyPr>
          <a:lstStyle/>
          <a:p>
            <a:r>
              <a:rPr lang="en-US" dirty="0"/>
              <a:t>Mission Data - Water vapor	</a:t>
            </a:r>
          </a:p>
        </p:txBody>
      </p:sp>
      <p:graphicFrame>
        <p:nvGraphicFramePr>
          <p:cNvPr id="5" name="Table 4">
            <a:extLst>
              <a:ext uri="{FF2B5EF4-FFF2-40B4-BE49-F238E27FC236}">
                <a16:creationId xmlns:a16="http://schemas.microsoft.com/office/drawing/2014/main" id="{BD9B048B-EB3C-45D8-B5BB-553478F969C3}"/>
              </a:ext>
            </a:extLst>
          </p:cNvPr>
          <p:cNvGraphicFramePr>
            <a:graphicFrameLocks noGrp="1"/>
          </p:cNvGraphicFramePr>
          <p:nvPr>
            <p:extLst>
              <p:ext uri="{D42A27DB-BD31-4B8C-83A1-F6EECF244321}">
                <p14:modId xmlns:p14="http://schemas.microsoft.com/office/powerpoint/2010/main" val="3625059927"/>
              </p:ext>
            </p:extLst>
          </p:nvPr>
        </p:nvGraphicFramePr>
        <p:xfrm>
          <a:off x="87770" y="980694"/>
          <a:ext cx="8968462" cy="3034284"/>
        </p:xfrm>
        <a:graphic>
          <a:graphicData uri="http://schemas.openxmlformats.org/drawingml/2006/table">
            <a:tbl>
              <a:tblPr firstRow="1" bandRow="1">
                <a:tableStyleId>{073A0DAA-6AF3-43AB-8588-CEC1D06C72B9}</a:tableStyleId>
              </a:tblPr>
              <a:tblGrid>
                <a:gridCol w="1029513">
                  <a:extLst>
                    <a:ext uri="{9D8B030D-6E8A-4147-A177-3AD203B41FA5}">
                      <a16:colId xmlns:a16="http://schemas.microsoft.com/office/drawing/2014/main" val="812316245"/>
                    </a:ext>
                  </a:extLst>
                </a:gridCol>
                <a:gridCol w="721466">
                  <a:extLst>
                    <a:ext uri="{9D8B030D-6E8A-4147-A177-3AD203B41FA5}">
                      <a16:colId xmlns:a16="http://schemas.microsoft.com/office/drawing/2014/main" val="3278776605"/>
                    </a:ext>
                  </a:extLst>
                </a:gridCol>
                <a:gridCol w="588092">
                  <a:extLst>
                    <a:ext uri="{9D8B030D-6E8A-4147-A177-3AD203B41FA5}">
                      <a16:colId xmlns:a16="http://schemas.microsoft.com/office/drawing/2014/main" val="2317393724"/>
                    </a:ext>
                  </a:extLst>
                </a:gridCol>
                <a:gridCol w="987872">
                  <a:extLst>
                    <a:ext uri="{9D8B030D-6E8A-4147-A177-3AD203B41FA5}">
                      <a16:colId xmlns:a16="http://schemas.microsoft.com/office/drawing/2014/main" val="2141850860"/>
                    </a:ext>
                  </a:extLst>
                </a:gridCol>
                <a:gridCol w="571500">
                  <a:extLst>
                    <a:ext uri="{9D8B030D-6E8A-4147-A177-3AD203B41FA5}">
                      <a16:colId xmlns:a16="http://schemas.microsoft.com/office/drawing/2014/main" val="788941078"/>
                    </a:ext>
                  </a:extLst>
                </a:gridCol>
                <a:gridCol w="642938">
                  <a:extLst>
                    <a:ext uri="{9D8B030D-6E8A-4147-A177-3AD203B41FA5}">
                      <a16:colId xmlns:a16="http://schemas.microsoft.com/office/drawing/2014/main" val="1439793314"/>
                    </a:ext>
                  </a:extLst>
                </a:gridCol>
                <a:gridCol w="1035844">
                  <a:extLst>
                    <a:ext uri="{9D8B030D-6E8A-4147-A177-3AD203B41FA5}">
                      <a16:colId xmlns:a16="http://schemas.microsoft.com/office/drawing/2014/main" val="2979497550"/>
                    </a:ext>
                  </a:extLst>
                </a:gridCol>
                <a:gridCol w="848828">
                  <a:extLst>
                    <a:ext uri="{9D8B030D-6E8A-4147-A177-3AD203B41FA5}">
                      <a16:colId xmlns:a16="http://schemas.microsoft.com/office/drawing/2014/main" val="1018872920"/>
                    </a:ext>
                  </a:extLst>
                </a:gridCol>
                <a:gridCol w="691176">
                  <a:extLst>
                    <a:ext uri="{9D8B030D-6E8A-4147-A177-3AD203B41FA5}">
                      <a16:colId xmlns:a16="http://schemas.microsoft.com/office/drawing/2014/main" val="210763763"/>
                    </a:ext>
                  </a:extLst>
                </a:gridCol>
                <a:gridCol w="635882">
                  <a:extLst>
                    <a:ext uri="{9D8B030D-6E8A-4147-A177-3AD203B41FA5}">
                      <a16:colId xmlns:a16="http://schemas.microsoft.com/office/drawing/2014/main" val="23684824"/>
                    </a:ext>
                  </a:extLst>
                </a:gridCol>
                <a:gridCol w="1215351">
                  <a:extLst>
                    <a:ext uri="{9D8B030D-6E8A-4147-A177-3AD203B41FA5}">
                      <a16:colId xmlns:a16="http://schemas.microsoft.com/office/drawing/2014/main" val="266903335"/>
                    </a:ext>
                  </a:extLst>
                </a:gridCol>
              </a:tblGrid>
              <a:tr h="420953">
                <a:tc>
                  <a:txBody>
                    <a:bodyPr/>
                    <a:lstStyle/>
                    <a:p>
                      <a:r>
                        <a:rPr lang="en-US" sz="700" dirty="0">
                          <a:latin typeface="Arial" panose="020B0604020202020204" pitchFamily="34" charset="0"/>
                          <a:cs typeface="Arial" panose="020B0604020202020204" pitchFamily="34" charset="0"/>
                        </a:rPr>
                        <a:t>Product</a:t>
                      </a:r>
                    </a:p>
                  </a:txBody>
                  <a:tcPr marL="68580" marR="68580" marT="34290" marB="34290" anchor="ctr"/>
                </a:tc>
                <a:tc>
                  <a:txBody>
                    <a:bodyPr/>
                    <a:lstStyle/>
                    <a:p>
                      <a:r>
                        <a:rPr lang="en-US" sz="700" dirty="0">
                          <a:latin typeface="Arial" panose="020B0604020202020204" pitchFamily="34" charset="0"/>
                          <a:cs typeface="Arial" panose="020B0604020202020204" pitchFamily="34" charset="0"/>
                        </a:rPr>
                        <a:t>Sensor</a:t>
                      </a:r>
                    </a:p>
                  </a:txBody>
                  <a:tcPr marL="68580" marR="68580" marT="34290" marB="34290" anchor="ctr"/>
                </a:tc>
                <a:tc>
                  <a:txBody>
                    <a:bodyPr/>
                    <a:lstStyle/>
                    <a:p>
                      <a:r>
                        <a:rPr lang="en-US" sz="700" dirty="0">
                          <a:latin typeface="Arial" panose="020B0604020202020204" pitchFamily="34" charset="0"/>
                          <a:cs typeface="Arial" panose="020B0604020202020204" pitchFamily="34" charset="0"/>
                        </a:rPr>
                        <a:t>Temporal resolution</a:t>
                      </a:r>
                    </a:p>
                  </a:txBody>
                  <a:tcPr marL="68580" marR="68580" marT="34290" marB="34290" anchor="ctr"/>
                </a:tc>
                <a:tc>
                  <a:txBody>
                    <a:bodyPr/>
                    <a:lstStyle/>
                    <a:p>
                      <a:r>
                        <a:rPr lang="en-US" sz="700" dirty="0">
                          <a:latin typeface="Arial" panose="020B0604020202020204" pitchFamily="34" charset="0"/>
                          <a:cs typeface="Arial" panose="020B0604020202020204" pitchFamily="34" charset="0"/>
                        </a:rPr>
                        <a:t>Horizontal  resolution</a:t>
                      </a:r>
                    </a:p>
                  </a:txBody>
                  <a:tcPr marL="68580" marR="68580" marT="34290" marB="34290" anchor="ctr"/>
                </a:tc>
                <a:tc>
                  <a:txBody>
                    <a:bodyPr/>
                    <a:lstStyle/>
                    <a:p>
                      <a:r>
                        <a:rPr lang="en-US" sz="700" dirty="0">
                          <a:latin typeface="Arial" panose="020B0604020202020204" pitchFamily="34" charset="0"/>
                          <a:cs typeface="Arial" panose="020B0604020202020204" pitchFamily="34" charset="0"/>
                        </a:rPr>
                        <a:t>Coverage/Position</a:t>
                      </a:r>
                    </a:p>
                  </a:txBody>
                  <a:tcPr marL="68580" marR="68580" marT="34290" marB="34290" anchor="ctr"/>
                </a:tc>
                <a:tc>
                  <a:txBody>
                    <a:bodyPr/>
                    <a:lstStyle/>
                    <a:p>
                      <a:r>
                        <a:rPr lang="en-US" sz="700" dirty="0">
                          <a:latin typeface="Arial" panose="020B0604020202020204" pitchFamily="34" charset="0"/>
                          <a:cs typeface="Arial" panose="020B0604020202020204" pitchFamily="34" charset="0"/>
                        </a:rPr>
                        <a:t>Agency</a:t>
                      </a:r>
                    </a:p>
                  </a:txBody>
                  <a:tcPr marL="68580" marR="68580" marT="34290" marB="34290" anchor="ctr"/>
                </a:tc>
                <a:tc>
                  <a:txBody>
                    <a:bodyPr/>
                    <a:lstStyle/>
                    <a:p>
                      <a:r>
                        <a:rPr lang="en-US" sz="700" dirty="0">
                          <a:latin typeface="Arial" panose="020B0604020202020204" pitchFamily="34" charset="0"/>
                          <a:cs typeface="Arial" panose="020B0604020202020204" pitchFamily="34" charset="0"/>
                        </a:rPr>
                        <a:t>Mission</a:t>
                      </a:r>
                    </a:p>
                  </a:txBody>
                  <a:tcPr marL="68580" marR="68580" marT="34290" marB="34290" anchor="ctr"/>
                </a:tc>
                <a:tc>
                  <a:txBody>
                    <a:bodyPr/>
                    <a:lstStyle/>
                    <a:p>
                      <a:r>
                        <a:rPr lang="en-US" sz="700" dirty="0">
                          <a:latin typeface="Arial" panose="020B0604020202020204" pitchFamily="34" charset="0"/>
                          <a:cs typeface="Arial" panose="020B0604020202020204" pitchFamily="34" charset="0"/>
                        </a:rPr>
                        <a:t>Operational since</a:t>
                      </a:r>
                    </a:p>
                  </a:txBody>
                  <a:tcPr marL="68580" marR="68580" marT="34290" marB="34290" anchor="ctr"/>
                </a:tc>
                <a:tc>
                  <a:txBody>
                    <a:bodyPr/>
                    <a:lstStyle/>
                    <a:p>
                      <a:r>
                        <a:rPr lang="en-US" sz="700" dirty="0">
                          <a:latin typeface="Arial" panose="020B0604020202020204" pitchFamily="34" charset="0"/>
                          <a:cs typeface="Arial" panose="020B0604020202020204" pitchFamily="34" charset="0"/>
                        </a:rPr>
                        <a:t>Local equator crossing time</a:t>
                      </a:r>
                    </a:p>
                  </a:txBody>
                  <a:tcPr marL="68580" marR="68580" marT="34290" marB="34290" anchor="ctr"/>
                </a:tc>
                <a:tc>
                  <a:txBody>
                    <a:bodyPr/>
                    <a:lstStyle/>
                    <a:p>
                      <a:r>
                        <a:rPr lang="en-US" sz="700" dirty="0">
                          <a:latin typeface="Arial" panose="020B0604020202020204" pitchFamily="34" charset="0"/>
                          <a:cs typeface="Arial" panose="020B0604020202020204" pitchFamily="34" charset="0"/>
                        </a:rPr>
                        <a:t>Approximate Latency</a:t>
                      </a:r>
                    </a:p>
                  </a:txBody>
                  <a:tcPr marL="68580" marR="68580" marT="34290" marB="34290" anchor="ctr"/>
                </a:tc>
                <a:tc>
                  <a:txBody>
                    <a:bodyPr/>
                    <a:lstStyle/>
                    <a:p>
                      <a:r>
                        <a:rPr lang="en-US" sz="700" dirty="0">
                          <a:latin typeface="Arial" panose="020B0604020202020204" pitchFamily="34" charset="0"/>
                          <a:cs typeface="Arial" panose="020B0604020202020204" pitchFamily="34" charset="0"/>
                        </a:rPr>
                        <a:t>Note</a:t>
                      </a:r>
                    </a:p>
                  </a:txBody>
                  <a:tcPr marL="68580" marR="68580" marT="34290" marB="34290" anchor="ctr"/>
                </a:tc>
                <a:extLst>
                  <a:ext uri="{0D108BD9-81ED-4DB2-BD59-A6C34878D82A}">
                    <a16:rowId xmlns:a16="http://schemas.microsoft.com/office/drawing/2014/main" val="2442280139"/>
                  </a:ext>
                </a:extLst>
              </a:tr>
              <a:tr h="171450">
                <a:tc rowSpan="2">
                  <a:txBody>
                    <a:bodyPr/>
                    <a:lstStyle/>
                    <a:p>
                      <a:r>
                        <a:rPr lang="en-US" sz="700" b="1" kern="1200" dirty="0">
                          <a:solidFill>
                            <a:schemeClr val="dk1"/>
                          </a:solidFill>
                          <a:latin typeface="Arial" panose="020B0604020202020204" pitchFamily="34" charset="0"/>
                          <a:cs typeface="Arial" panose="020B0604020202020204" pitchFamily="34" charset="0"/>
                        </a:rPr>
                        <a:t>Precipitable water vapor</a:t>
                      </a:r>
                      <a:endParaRPr lang="en-US" sz="700" b="1" kern="1200" dirty="0">
                        <a:solidFill>
                          <a:schemeClr val="dk1"/>
                        </a:solidFill>
                        <a:latin typeface="Arial" panose="020B0604020202020204" pitchFamily="34" charset="0"/>
                        <a:ea typeface="+mn-ea"/>
                        <a:cs typeface="Arial" panose="020B0604020202020204" pitchFamily="34" charset="0"/>
                      </a:endParaRPr>
                    </a:p>
                  </a:txBody>
                  <a:tcPr marL="68580" marR="68580" marT="34290" marB="34290" anchor="ctr"/>
                </a:tc>
                <a:tc rowSpan="2">
                  <a:txBody>
                    <a:bodyPr/>
                    <a:lstStyle/>
                    <a:p>
                      <a:r>
                        <a:rPr lang="en-US" sz="700" b="1" dirty="0">
                          <a:latin typeface="Arial" panose="020B0604020202020204" pitchFamily="34" charset="0"/>
                          <a:cs typeface="Arial" panose="020B0604020202020204" pitchFamily="34" charset="0"/>
                        </a:rPr>
                        <a:t>MODIS</a:t>
                      </a:r>
                    </a:p>
                  </a:txBody>
                  <a:tcPr marL="68580" marR="68580" marT="34290" marB="34290" anchor="ctr"/>
                </a:tc>
                <a:tc rowSpan="2">
                  <a:txBody>
                    <a:bodyPr/>
                    <a:lstStyle/>
                    <a:p>
                      <a:r>
                        <a:rPr lang="en-US" sz="700" b="1" dirty="0">
                          <a:latin typeface="Arial" panose="020B0604020202020204" pitchFamily="34" charset="0"/>
                          <a:cs typeface="Arial" panose="020B0604020202020204" pitchFamily="34" charset="0"/>
                        </a:rPr>
                        <a:t>Daily</a:t>
                      </a:r>
                    </a:p>
                  </a:txBody>
                  <a:tcPr marL="68580" marR="68580" marT="34290" marB="34290" anchor="ctr"/>
                </a:tc>
                <a:tc rowSpan="2">
                  <a:txBody>
                    <a:bodyPr/>
                    <a:lstStyle/>
                    <a:p>
                      <a:r>
                        <a:rPr lang="en-US" sz="700" b="1" kern="1200" dirty="0">
                          <a:solidFill>
                            <a:schemeClr val="dk1"/>
                          </a:solidFill>
                          <a:latin typeface="Arial" panose="020B0604020202020204" pitchFamily="34" charset="0"/>
                          <a:cs typeface="Arial" panose="020B0604020202020204" pitchFamily="34" charset="0"/>
                        </a:rPr>
                        <a:t>1 Km</a:t>
                      </a:r>
                      <a:endParaRPr lang="en-US" sz="700" b="1" kern="1200" dirty="0">
                        <a:solidFill>
                          <a:schemeClr val="dk1"/>
                        </a:solidFill>
                        <a:latin typeface="Arial" panose="020B0604020202020204" pitchFamily="34" charset="0"/>
                        <a:ea typeface="+mn-ea"/>
                        <a:cs typeface="Arial" panose="020B0604020202020204" pitchFamily="34" charset="0"/>
                      </a:endParaRPr>
                    </a:p>
                  </a:txBody>
                  <a:tcPr marL="68580" marR="68580" marT="34290" marB="34290" anchor="ctr"/>
                </a:tc>
                <a:tc rowSpan="2">
                  <a:txBody>
                    <a:bodyPr/>
                    <a:lstStyle/>
                    <a:p>
                      <a:r>
                        <a:rPr lang="en-US" sz="700" b="1" dirty="0">
                          <a:latin typeface="Arial" panose="020B0604020202020204" pitchFamily="34" charset="0"/>
                          <a:cs typeface="Arial" panose="020B0604020202020204" pitchFamily="34" charset="0"/>
                        </a:rPr>
                        <a:t>Global</a:t>
                      </a:r>
                    </a:p>
                  </a:txBody>
                  <a:tcPr marL="68580" marR="68580" marT="34290" marB="34290" anchor="ctr"/>
                </a:tc>
                <a:tc rowSpan="2">
                  <a:txBody>
                    <a:bodyPr/>
                    <a:lstStyle/>
                    <a:p>
                      <a:r>
                        <a:rPr lang="en-US" sz="700" b="1" dirty="0">
                          <a:latin typeface="Arial" panose="020B0604020202020204" pitchFamily="34" charset="0"/>
                          <a:cs typeface="Arial" panose="020B0604020202020204" pitchFamily="34" charset="0"/>
                        </a:rPr>
                        <a:t>NASA/GSFC</a:t>
                      </a:r>
                    </a:p>
                  </a:txBody>
                  <a:tcPr marL="68580" marR="68580" marT="34290" marB="34290" anchor="ctr">
                    <a:solidFill>
                      <a:schemeClr val="accent3">
                        <a:lumMod val="60000"/>
                        <a:lumOff val="40000"/>
                      </a:schemeClr>
                    </a:solidFill>
                  </a:tcPr>
                </a:tc>
                <a:tc>
                  <a:txBody>
                    <a:bodyPr/>
                    <a:lstStyle/>
                    <a:p>
                      <a:r>
                        <a:rPr lang="en-US" sz="700" b="1" dirty="0">
                          <a:latin typeface="Arial" panose="020B0604020202020204" pitchFamily="34" charset="0"/>
                          <a:cs typeface="Arial" panose="020B0604020202020204" pitchFamily="34" charset="0"/>
                        </a:rPr>
                        <a:t>Terra</a:t>
                      </a:r>
                    </a:p>
                  </a:txBody>
                  <a:tcPr marL="68580" marR="68580" marT="34290" marB="34290" anchor="ctr"/>
                </a:tc>
                <a:tc>
                  <a:txBody>
                    <a:bodyPr/>
                    <a:lstStyle/>
                    <a:p>
                      <a:r>
                        <a:rPr lang="en-US" sz="700" b="1" dirty="0">
                          <a:latin typeface="Arial" panose="020B0604020202020204" pitchFamily="34" charset="0"/>
                          <a:cs typeface="Arial" panose="020B0604020202020204" pitchFamily="34" charset="0"/>
                        </a:rPr>
                        <a:t>1999 – Present</a:t>
                      </a:r>
                    </a:p>
                  </a:txBody>
                  <a:tcPr marL="68580" marR="68580" marT="34290" marB="34290" anchor="ctr"/>
                </a:tc>
                <a:tc>
                  <a:txBody>
                    <a:bodyPr/>
                    <a:lstStyle/>
                    <a:p>
                      <a:r>
                        <a:rPr lang="en-US" sz="700" b="1" dirty="0">
                          <a:latin typeface="Arial" panose="020B0604020202020204" pitchFamily="34" charset="0"/>
                          <a:cs typeface="Arial" panose="020B0604020202020204" pitchFamily="34" charset="0"/>
                        </a:rPr>
                        <a:t>10:30 am</a:t>
                      </a:r>
                    </a:p>
                  </a:txBody>
                  <a:tcPr marL="68580" marR="68580" marT="34290" marB="34290" anchor="ctr"/>
                </a:tc>
                <a:tc>
                  <a:txBody>
                    <a:bodyPr/>
                    <a:lstStyle/>
                    <a:p>
                      <a:r>
                        <a:rPr lang="en-US" sz="700" b="1" dirty="0">
                          <a:latin typeface="Arial" panose="020B0604020202020204" pitchFamily="34" charset="0"/>
                          <a:cs typeface="Arial" panose="020B0604020202020204" pitchFamily="34" charset="0"/>
                        </a:rPr>
                        <a:t>2 days</a:t>
                      </a:r>
                    </a:p>
                  </a:txBody>
                  <a:tcPr marL="68580" marR="68580" marT="34290" marB="34290" anchor="ctr"/>
                </a:tc>
                <a:tc>
                  <a:txBody>
                    <a:bodyPr/>
                    <a:lstStyle/>
                    <a:p>
                      <a:r>
                        <a:rPr lang="en-US" sz="700" b="1" dirty="0">
                          <a:latin typeface="Arial" panose="020B0604020202020204" pitchFamily="34" charset="0"/>
                          <a:cs typeface="Arial" panose="020B0604020202020204" pitchFamily="34" charset="0"/>
                        </a:rPr>
                        <a:t>NIR wavelength</a:t>
                      </a:r>
                    </a:p>
                  </a:txBody>
                  <a:tcPr marL="68580" marR="68580" marT="34290" marB="34290" anchor="ctr"/>
                </a:tc>
                <a:extLst>
                  <a:ext uri="{0D108BD9-81ED-4DB2-BD59-A6C34878D82A}">
                    <a16:rowId xmlns:a16="http://schemas.microsoft.com/office/drawing/2014/main" val="3500967925"/>
                  </a:ext>
                </a:extLst>
              </a:tr>
              <a:tr h="171450">
                <a:tc vMerge="1">
                  <a:txBody>
                    <a:bodyPr/>
                    <a:lstStyle/>
                    <a:p>
                      <a:endParaRPr lang="en-US"/>
                    </a:p>
                  </a:txBody>
                  <a:tcPr/>
                </a:tc>
                <a:tc vMerge="1">
                  <a:txBody>
                    <a:bodyPr/>
                    <a:lstStyle/>
                    <a:p>
                      <a:endParaRPr lang="en-US" sz="1100" dirty="0"/>
                    </a:p>
                  </a:txBody>
                  <a:tcPr/>
                </a:tc>
                <a:tc vMerge="1">
                  <a:txBody>
                    <a:bodyPr/>
                    <a:lstStyle/>
                    <a:p>
                      <a:endParaRPr lang="en-US" sz="1100" dirty="0"/>
                    </a:p>
                  </a:txBody>
                  <a:tcPr/>
                </a:tc>
                <a:tc vMerge="1">
                  <a:txBody>
                    <a:bodyPr/>
                    <a:lstStyle/>
                    <a:p>
                      <a:endParaRPr lang="en-US" sz="1100" dirty="0"/>
                    </a:p>
                  </a:txBody>
                  <a:tcPr/>
                </a:tc>
                <a:tc vMerge="1">
                  <a:txBody>
                    <a:bodyPr/>
                    <a:lstStyle/>
                    <a:p>
                      <a:endParaRPr lang="en-US" sz="1100" dirty="0"/>
                    </a:p>
                  </a:txBody>
                  <a:tcPr/>
                </a:tc>
                <a:tc vMerge="1">
                  <a:txBody>
                    <a:bodyPr/>
                    <a:lstStyle/>
                    <a:p>
                      <a:endParaRPr lang="en-US" sz="1100" dirty="0"/>
                    </a:p>
                  </a:txBody>
                  <a:tcPr/>
                </a:tc>
                <a:tc>
                  <a:txBody>
                    <a:bodyPr/>
                    <a:lstStyle/>
                    <a:p>
                      <a:r>
                        <a:rPr lang="en-US" sz="700" kern="1200" dirty="0">
                          <a:solidFill>
                            <a:schemeClr val="dk1"/>
                          </a:solidFill>
                          <a:latin typeface="Arial" panose="020B0604020202020204" pitchFamily="34" charset="0"/>
                          <a:cs typeface="Arial" panose="020B0604020202020204" pitchFamily="34" charset="0"/>
                        </a:rPr>
                        <a:t>Aqua</a:t>
                      </a:r>
                      <a:endParaRPr lang="en-US" sz="700" kern="1200" dirty="0">
                        <a:solidFill>
                          <a:schemeClr val="dk1"/>
                        </a:solidFill>
                        <a:latin typeface="Arial" panose="020B0604020202020204" pitchFamily="34" charset="0"/>
                        <a:ea typeface="+mn-ea"/>
                        <a:cs typeface="Arial" panose="020B0604020202020204" pitchFamily="34" charset="0"/>
                      </a:endParaRPr>
                    </a:p>
                  </a:txBody>
                  <a:tcPr marL="68580" marR="68580" marT="34290" marB="34290" anchor="ctr">
                    <a:solidFill>
                      <a:schemeClr val="accent3">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dirty="0">
                          <a:latin typeface="Arial" panose="020B0604020202020204" pitchFamily="34" charset="0"/>
                          <a:cs typeface="Arial" panose="020B0604020202020204" pitchFamily="34" charset="0"/>
                        </a:rPr>
                        <a:t>2002 – Present</a:t>
                      </a:r>
                    </a:p>
                  </a:txBody>
                  <a:tcPr marL="68580" marR="68580" marT="34290" marB="34290" anchor="ctr">
                    <a:solidFill>
                      <a:schemeClr val="accent3">
                        <a:lumMod val="60000"/>
                        <a:lumOff val="40000"/>
                      </a:schemeClr>
                    </a:solidFill>
                  </a:tcPr>
                </a:tc>
                <a:tc>
                  <a:txBody>
                    <a:bodyPr/>
                    <a:lstStyle/>
                    <a:p>
                      <a:r>
                        <a:rPr lang="en-US" sz="700" dirty="0">
                          <a:solidFill>
                            <a:schemeClr val="accent2">
                              <a:lumMod val="75000"/>
                            </a:schemeClr>
                          </a:solidFill>
                          <a:latin typeface="Arial" panose="020B0604020202020204" pitchFamily="34" charset="0"/>
                          <a:cs typeface="Arial" panose="020B0604020202020204" pitchFamily="34" charset="0"/>
                        </a:rPr>
                        <a:t>1:30 pm</a:t>
                      </a:r>
                    </a:p>
                  </a:txBody>
                  <a:tcPr marL="68580" marR="68580" marT="34290" marB="34290" anchor="ctr">
                    <a:solidFill>
                      <a:schemeClr val="accent3">
                        <a:lumMod val="60000"/>
                        <a:lumOff val="40000"/>
                      </a:schemeClr>
                    </a:solidFill>
                  </a:tcPr>
                </a:tc>
                <a:tc>
                  <a:txBody>
                    <a:bodyPr/>
                    <a:lstStyle/>
                    <a:p>
                      <a:r>
                        <a:rPr lang="en-US" sz="700" dirty="0">
                          <a:latin typeface="Arial" panose="020B0604020202020204" pitchFamily="34" charset="0"/>
                          <a:cs typeface="Arial" panose="020B0604020202020204" pitchFamily="34" charset="0"/>
                        </a:rPr>
                        <a:t>2 days</a:t>
                      </a:r>
                    </a:p>
                  </a:txBody>
                  <a:tcPr marL="68580" marR="68580" marT="34290" marB="34290" anchor="ctr">
                    <a:solidFill>
                      <a:schemeClr val="accent3">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dirty="0">
                          <a:latin typeface="Arial" panose="020B0604020202020204" pitchFamily="34" charset="0"/>
                          <a:cs typeface="Arial" panose="020B0604020202020204" pitchFamily="34" charset="0"/>
                        </a:rPr>
                        <a:t>NIR wavelength</a:t>
                      </a:r>
                    </a:p>
                  </a:txBody>
                  <a:tcPr marL="68580" marR="68580" marT="34290" marB="34290" anchor="ctr">
                    <a:solidFill>
                      <a:schemeClr val="accent3">
                        <a:lumMod val="60000"/>
                        <a:lumOff val="40000"/>
                      </a:schemeClr>
                    </a:solidFill>
                  </a:tcPr>
                </a:tc>
                <a:extLst>
                  <a:ext uri="{0D108BD9-81ED-4DB2-BD59-A6C34878D82A}">
                    <a16:rowId xmlns:a16="http://schemas.microsoft.com/office/drawing/2014/main" val="1789880411"/>
                  </a:ext>
                </a:extLst>
              </a:tr>
              <a:tr h="171450">
                <a:tc rowSpan="2">
                  <a:txBody>
                    <a:bodyPr/>
                    <a:lstStyle/>
                    <a:p>
                      <a:r>
                        <a:rPr lang="en-US" sz="700" dirty="0">
                          <a:latin typeface="Arial" panose="020B0604020202020204" pitchFamily="34" charset="0"/>
                          <a:cs typeface="Arial" panose="020B0604020202020204" pitchFamily="34" charset="0"/>
                        </a:rPr>
                        <a:t>Water vapor /</a:t>
                      </a:r>
                    </a:p>
                    <a:p>
                      <a:r>
                        <a:rPr lang="en-US" sz="700" dirty="0">
                          <a:latin typeface="Arial" panose="020B0604020202020204" pitchFamily="34" charset="0"/>
                          <a:cs typeface="Arial" panose="020B0604020202020204" pitchFamily="34" charset="0"/>
                        </a:rPr>
                        <a:t>Total precipitable water</a:t>
                      </a:r>
                    </a:p>
                  </a:txBody>
                  <a:tcPr marL="68580" marR="68580" marT="34290" marB="34290" anchor="ctr">
                    <a:solidFill>
                      <a:schemeClr val="bg2"/>
                    </a:solidFill>
                  </a:tcPr>
                </a:tc>
                <a:tc rowSpan="2">
                  <a:txBody>
                    <a:bodyPr/>
                    <a:lstStyle/>
                    <a:p>
                      <a:r>
                        <a:rPr lang="en-US" sz="700" dirty="0" err="1">
                          <a:latin typeface="Arial" panose="020B0604020202020204" pitchFamily="34" charset="0"/>
                          <a:cs typeface="Arial" panose="020B0604020202020204" pitchFamily="34" charset="0"/>
                        </a:rPr>
                        <a:t>CrIS</a:t>
                      </a:r>
                      <a:r>
                        <a:rPr lang="en-US" sz="700" dirty="0">
                          <a:latin typeface="Arial" panose="020B0604020202020204" pitchFamily="34" charset="0"/>
                          <a:cs typeface="Arial" panose="020B0604020202020204" pitchFamily="34" charset="0"/>
                        </a:rPr>
                        <a:t> / </a:t>
                      </a:r>
                    </a:p>
                    <a:p>
                      <a:r>
                        <a:rPr lang="en-US" sz="700" dirty="0">
                          <a:latin typeface="Arial" panose="020B0604020202020204" pitchFamily="34" charset="0"/>
                          <a:cs typeface="Arial" panose="020B0604020202020204" pitchFamily="34" charset="0"/>
                        </a:rPr>
                        <a:t>ATMS</a:t>
                      </a:r>
                    </a:p>
                  </a:txBody>
                  <a:tcPr marL="68580" marR="68580" marT="34290" marB="34290" anchor="ctr">
                    <a:solidFill>
                      <a:schemeClr val="bg2"/>
                    </a:solidFill>
                  </a:tcPr>
                </a:tc>
                <a:tc rowSpan="2">
                  <a:txBody>
                    <a:bodyPr/>
                    <a:lstStyle/>
                    <a:p>
                      <a:r>
                        <a:rPr lang="en-US" sz="700" dirty="0">
                          <a:latin typeface="Arial" panose="020B0604020202020204" pitchFamily="34" charset="0"/>
                          <a:cs typeface="Arial" panose="020B0604020202020204" pitchFamily="34" charset="0"/>
                        </a:rPr>
                        <a:t>Daily</a:t>
                      </a:r>
                    </a:p>
                  </a:txBody>
                  <a:tcPr marL="68580" marR="68580" marT="34290" marB="34290" anchor="ctr">
                    <a:solidFill>
                      <a:schemeClr val="bg2"/>
                    </a:solidFill>
                  </a:tcPr>
                </a:tc>
                <a:tc rowSpan="2">
                  <a:txBody>
                    <a:bodyPr/>
                    <a:lstStyle/>
                    <a:p>
                      <a:r>
                        <a:rPr lang="en-US" sz="700" dirty="0">
                          <a:latin typeface="Arial" panose="020B0604020202020204" pitchFamily="34" charset="0"/>
                          <a:cs typeface="Arial" panose="020B0604020202020204" pitchFamily="34" charset="0"/>
                        </a:rPr>
                        <a:t>Intermediate Product: 0.75 Km EDR: 6Km /</a:t>
                      </a:r>
                    </a:p>
                    <a:p>
                      <a:r>
                        <a:rPr lang="en-US" sz="700" dirty="0">
                          <a:latin typeface="Arial" panose="020B0604020202020204" pitchFamily="34" charset="0"/>
                          <a:cs typeface="Arial" panose="020B0604020202020204" pitchFamily="34" charset="0"/>
                        </a:rPr>
                        <a:t>16 Km</a:t>
                      </a:r>
                    </a:p>
                  </a:txBody>
                  <a:tcPr marL="68580" marR="68580" marT="34290" marB="34290" anchor="ctr">
                    <a:solidFill>
                      <a:schemeClr val="bg2"/>
                    </a:solidFill>
                  </a:tcPr>
                </a:tc>
                <a:tc rowSpan="2">
                  <a:txBody>
                    <a:bodyPr/>
                    <a:lstStyle/>
                    <a:p>
                      <a:r>
                        <a:rPr lang="en-US" sz="700" dirty="0">
                          <a:latin typeface="Arial" panose="020B0604020202020204" pitchFamily="34" charset="0"/>
                          <a:cs typeface="Arial" panose="020B0604020202020204" pitchFamily="34" charset="0"/>
                        </a:rPr>
                        <a:t>Global</a:t>
                      </a:r>
                    </a:p>
                  </a:txBody>
                  <a:tcPr marL="68580" marR="68580" marT="34290" marB="34290" anchor="ctr">
                    <a:solidFill>
                      <a:schemeClr val="bg2"/>
                    </a:solidFill>
                  </a:tcPr>
                </a:tc>
                <a:tc rowSpan="2">
                  <a:txBody>
                    <a:bodyPr/>
                    <a:lstStyle/>
                    <a:p>
                      <a:r>
                        <a:rPr lang="en-US" sz="700" dirty="0">
                          <a:latin typeface="Arial" panose="020B0604020202020204" pitchFamily="34" charset="0"/>
                          <a:cs typeface="Arial" panose="020B0604020202020204" pitchFamily="34" charset="0"/>
                        </a:rPr>
                        <a:t>NOAA/NASA</a:t>
                      </a:r>
                    </a:p>
                  </a:txBody>
                  <a:tcPr marL="68580" marR="68580" marT="34290" marB="34290" anchor="ctr">
                    <a:solidFill>
                      <a:schemeClr val="bg2"/>
                    </a:solidFill>
                  </a:tcPr>
                </a:tc>
                <a:tc>
                  <a:txBody>
                    <a:bodyPr/>
                    <a:lstStyle/>
                    <a:p>
                      <a:r>
                        <a:rPr lang="en-US" sz="700" dirty="0">
                          <a:latin typeface="Arial" panose="020B0604020202020204" pitchFamily="34" charset="0"/>
                          <a:cs typeface="Arial" panose="020B0604020202020204" pitchFamily="34" charset="0"/>
                        </a:rPr>
                        <a:t>Suomi NPP</a:t>
                      </a:r>
                    </a:p>
                  </a:txBody>
                  <a:tcPr marL="68580" marR="68580" marT="34290" marB="34290" anchor="c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dirty="0">
                          <a:latin typeface="Arial" panose="020B0604020202020204" pitchFamily="34" charset="0"/>
                          <a:cs typeface="Arial" panose="020B0604020202020204" pitchFamily="34" charset="0"/>
                        </a:rPr>
                        <a:t>2011 – Present</a:t>
                      </a:r>
                    </a:p>
                  </a:txBody>
                  <a:tcPr marL="68580" marR="68580" marT="34290" marB="34290" anchor="ctr">
                    <a:solidFill>
                      <a:schemeClr val="bg2"/>
                    </a:solidFill>
                  </a:tcPr>
                </a:tc>
                <a:tc>
                  <a:txBody>
                    <a:bodyPr/>
                    <a:lstStyle/>
                    <a:p>
                      <a:r>
                        <a:rPr lang="en-US" sz="700" dirty="0">
                          <a:solidFill>
                            <a:schemeClr val="accent2">
                              <a:lumMod val="75000"/>
                            </a:schemeClr>
                          </a:solidFill>
                          <a:latin typeface="Arial" panose="020B0604020202020204" pitchFamily="34" charset="0"/>
                          <a:cs typeface="Arial" panose="020B0604020202020204" pitchFamily="34" charset="0"/>
                        </a:rPr>
                        <a:t>1:30 pm</a:t>
                      </a:r>
                    </a:p>
                  </a:txBody>
                  <a:tcPr marL="68580" marR="68580" marT="34290" marB="34290" anchor="ctr">
                    <a:solidFill>
                      <a:schemeClr val="bg2"/>
                    </a:solidFill>
                  </a:tcPr>
                </a:tc>
                <a:tc>
                  <a:txBody>
                    <a:bodyPr/>
                    <a:lstStyle/>
                    <a:p>
                      <a:r>
                        <a:rPr lang="en-US" sz="700" dirty="0">
                          <a:latin typeface="Arial" panose="020B0604020202020204" pitchFamily="34" charset="0"/>
                          <a:cs typeface="Arial" panose="020B0604020202020204" pitchFamily="34" charset="0"/>
                        </a:rPr>
                        <a:t>1-2 days</a:t>
                      </a:r>
                    </a:p>
                  </a:txBody>
                  <a:tcPr marL="68580" marR="68580" marT="34290" marB="34290" anchor="ctr">
                    <a:solidFill>
                      <a:schemeClr val="bg2"/>
                    </a:solidFill>
                  </a:tcPr>
                </a:tc>
                <a:tc rowSpan="2">
                  <a:txBody>
                    <a:bodyPr/>
                    <a:lstStyle/>
                    <a:p>
                      <a:r>
                        <a:rPr lang="en-US" sz="700" dirty="0">
                          <a:latin typeface="Arial" panose="020B0604020202020204" pitchFamily="34" charset="0"/>
                          <a:cs typeface="Arial" panose="020B0604020202020204" pitchFamily="34" charset="0"/>
                        </a:rPr>
                        <a:t>TIR wavelength</a:t>
                      </a:r>
                    </a:p>
                  </a:txBody>
                  <a:tcPr marL="68580" marR="68580" marT="34290" marB="34290" anchor="ctr">
                    <a:solidFill>
                      <a:schemeClr val="bg2"/>
                    </a:solidFill>
                  </a:tcPr>
                </a:tc>
                <a:extLst>
                  <a:ext uri="{0D108BD9-81ED-4DB2-BD59-A6C34878D82A}">
                    <a16:rowId xmlns:a16="http://schemas.microsoft.com/office/drawing/2014/main" val="3617624730"/>
                  </a:ext>
                </a:extLst>
              </a:tr>
              <a:tr h="270613">
                <a:tc vMerge="1">
                  <a:txBody>
                    <a:bodyPr/>
                    <a:lstStyle/>
                    <a:p>
                      <a:endParaRPr lang="en-US" sz="900" dirty="0"/>
                    </a:p>
                  </a:txBody>
                  <a:tcPr>
                    <a:solidFill>
                      <a:schemeClr val="bg1">
                        <a:lumMod val="95000"/>
                      </a:schemeClr>
                    </a:solidFill>
                  </a:tcPr>
                </a:tc>
                <a:tc vMerge="1">
                  <a:txBody>
                    <a:bodyPr/>
                    <a:lstStyle/>
                    <a:p>
                      <a:endParaRPr lang="en-US" sz="900" dirty="0"/>
                    </a:p>
                  </a:txBody>
                  <a:tcPr>
                    <a:solidFill>
                      <a:schemeClr val="bg1">
                        <a:lumMod val="95000"/>
                      </a:schemeClr>
                    </a:solidFill>
                  </a:tcPr>
                </a:tc>
                <a:tc vMerge="1">
                  <a:txBody>
                    <a:bodyPr/>
                    <a:lstStyle/>
                    <a:p>
                      <a:endParaRPr lang="en-US" sz="900" dirty="0"/>
                    </a:p>
                  </a:txBody>
                  <a:tcPr>
                    <a:solidFill>
                      <a:schemeClr val="bg1">
                        <a:lumMod val="95000"/>
                      </a:schemeClr>
                    </a:solidFill>
                  </a:tcPr>
                </a:tc>
                <a:tc vMerge="1">
                  <a:txBody>
                    <a:bodyPr/>
                    <a:lstStyle/>
                    <a:p>
                      <a:endParaRPr lang="en-US" sz="900" dirty="0"/>
                    </a:p>
                  </a:txBody>
                  <a:tcPr>
                    <a:solidFill>
                      <a:schemeClr val="bg1">
                        <a:lumMod val="95000"/>
                      </a:schemeClr>
                    </a:solidFill>
                  </a:tcPr>
                </a:tc>
                <a:tc vMerge="1">
                  <a:txBody>
                    <a:bodyPr/>
                    <a:lstStyle/>
                    <a:p>
                      <a:endParaRPr lang="en-US" sz="900" dirty="0"/>
                    </a:p>
                  </a:txBody>
                  <a:tcPr>
                    <a:solidFill>
                      <a:schemeClr val="bg1">
                        <a:lumMod val="95000"/>
                      </a:schemeClr>
                    </a:solidFill>
                  </a:tcPr>
                </a:tc>
                <a:tc vMerge="1">
                  <a:txBody>
                    <a:bodyPr/>
                    <a:lstStyle/>
                    <a:p>
                      <a:endParaRPr lang="en-US" sz="900" dirty="0"/>
                    </a:p>
                  </a:txBody>
                  <a:tcPr>
                    <a:solidFill>
                      <a:schemeClr val="bg1">
                        <a:lumMod val="95000"/>
                      </a:schemeClr>
                    </a:solidFill>
                  </a:tcPr>
                </a:tc>
                <a:tc>
                  <a:txBody>
                    <a:bodyPr/>
                    <a:lstStyle/>
                    <a:p>
                      <a:r>
                        <a:rPr lang="en-US" sz="700" dirty="0">
                          <a:latin typeface="Arial" panose="020B0604020202020204" pitchFamily="34" charset="0"/>
                          <a:cs typeface="Arial" panose="020B0604020202020204" pitchFamily="34" charset="0"/>
                        </a:rPr>
                        <a:t>NOAA-20 (JPSS-1)</a:t>
                      </a:r>
                    </a:p>
                  </a:txBody>
                  <a:tcPr marL="68580" marR="68580" marT="34290" marB="34290" anchor="ctr">
                    <a:solidFill>
                      <a:schemeClr val="bg2"/>
                    </a:solidFill>
                  </a:tcPr>
                </a:tc>
                <a:tc>
                  <a:txBody>
                    <a:bodyPr/>
                    <a:lstStyle/>
                    <a:p>
                      <a:r>
                        <a:rPr lang="en-US" sz="700" dirty="0">
                          <a:latin typeface="Arial" panose="020B0604020202020204" pitchFamily="34" charset="0"/>
                          <a:cs typeface="Arial" panose="020B0604020202020204" pitchFamily="34" charset="0"/>
                        </a:rPr>
                        <a:t>2017 – Present</a:t>
                      </a:r>
                    </a:p>
                  </a:txBody>
                  <a:tcPr marL="68580" marR="68580" marT="34290" marB="34290" anchor="ctr">
                    <a:solidFill>
                      <a:schemeClr val="bg2"/>
                    </a:solidFill>
                  </a:tcPr>
                </a:tc>
                <a:tc>
                  <a:txBody>
                    <a:bodyPr/>
                    <a:lstStyle/>
                    <a:p>
                      <a:r>
                        <a:rPr lang="en-US" sz="700" dirty="0">
                          <a:solidFill>
                            <a:schemeClr val="accent2">
                              <a:lumMod val="75000"/>
                            </a:schemeClr>
                          </a:solidFill>
                          <a:latin typeface="Arial" panose="020B0604020202020204" pitchFamily="34" charset="0"/>
                          <a:cs typeface="Arial" panose="020B0604020202020204" pitchFamily="34" charset="0"/>
                        </a:rPr>
                        <a:t>1:30 pm</a:t>
                      </a:r>
                    </a:p>
                  </a:txBody>
                  <a:tcPr marL="68580" marR="68580" marT="34290" marB="34290" anchor="ctr">
                    <a:solidFill>
                      <a:schemeClr val="bg2"/>
                    </a:solidFill>
                  </a:tcPr>
                </a:tc>
                <a:tc>
                  <a:txBody>
                    <a:bodyPr/>
                    <a:lstStyle/>
                    <a:p>
                      <a:r>
                        <a:rPr lang="en-US" sz="700" dirty="0">
                          <a:latin typeface="Arial" panose="020B0604020202020204" pitchFamily="34" charset="0"/>
                          <a:cs typeface="Arial" panose="020B0604020202020204" pitchFamily="34" charset="0"/>
                        </a:rPr>
                        <a:t>1 day</a:t>
                      </a:r>
                    </a:p>
                  </a:txBody>
                  <a:tcPr marL="68580" marR="68580" marT="34290" marB="34290" anchor="ctr">
                    <a:solidFill>
                      <a:schemeClr val="bg2"/>
                    </a:solidFill>
                  </a:tcPr>
                </a:tc>
                <a:tc vMerge="1">
                  <a:txBody>
                    <a:bodyPr/>
                    <a:lstStyle/>
                    <a:p>
                      <a:endParaRPr lang="en-US" sz="900" dirty="0"/>
                    </a:p>
                  </a:txBody>
                  <a:tcPr anchor="ctr">
                    <a:solidFill>
                      <a:schemeClr val="bg1">
                        <a:lumMod val="95000"/>
                      </a:schemeClr>
                    </a:solidFill>
                  </a:tcPr>
                </a:tc>
                <a:extLst>
                  <a:ext uri="{0D108BD9-81ED-4DB2-BD59-A6C34878D82A}">
                    <a16:rowId xmlns:a16="http://schemas.microsoft.com/office/drawing/2014/main" val="3174333994"/>
                  </a:ext>
                </a:extLst>
              </a:tr>
              <a:tr h="171450">
                <a:tc rowSpan="3">
                  <a:txBody>
                    <a:bodyPr/>
                    <a:lstStyle/>
                    <a:p>
                      <a:r>
                        <a:rPr lang="en-US" sz="700" kern="1200" dirty="0">
                          <a:solidFill>
                            <a:schemeClr val="dk1"/>
                          </a:solidFill>
                          <a:latin typeface="Arial" panose="020B0604020202020204" pitchFamily="34" charset="0"/>
                          <a:cs typeface="Arial" panose="020B0604020202020204" pitchFamily="34" charset="0"/>
                        </a:rPr>
                        <a:t>Water vapor profile /</a:t>
                      </a:r>
                    </a:p>
                    <a:p>
                      <a:r>
                        <a:rPr lang="en-US" sz="700" kern="1200" dirty="0">
                          <a:solidFill>
                            <a:schemeClr val="dk1"/>
                          </a:solidFill>
                          <a:latin typeface="Arial" panose="020B0604020202020204" pitchFamily="34" charset="0"/>
                          <a:cs typeface="Arial" panose="020B0604020202020204" pitchFamily="34" charset="0"/>
                        </a:rPr>
                        <a:t>Vertically integrated water vapor</a:t>
                      </a:r>
                      <a:endParaRPr lang="en-US" sz="700" kern="1200" dirty="0">
                        <a:solidFill>
                          <a:schemeClr val="dk1"/>
                        </a:solidFill>
                        <a:latin typeface="Arial" panose="020B0604020202020204" pitchFamily="34" charset="0"/>
                        <a:ea typeface="+mn-ea"/>
                        <a:cs typeface="Arial" panose="020B0604020202020204" pitchFamily="34" charset="0"/>
                      </a:endParaRPr>
                    </a:p>
                  </a:txBody>
                  <a:tcPr marL="68580" marR="68580" marT="34290" marB="34290" anchor="ctr"/>
                </a:tc>
                <a:tc rowSpan="3">
                  <a:txBody>
                    <a:bodyPr/>
                    <a:lstStyle/>
                    <a:p>
                      <a:r>
                        <a:rPr lang="en-US" sz="700" dirty="0">
                          <a:latin typeface="Arial" panose="020B0604020202020204" pitchFamily="34" charset="0"/>
                          <a:cs typeface="Arial" panose="020B0604020202020204" pitchFamily="34" charset="0"/>
                        </a:rPr>
                        <a:t>IASI,</a:t>
                      </a:r>
                    </a:p>
                    <a:p>
                      <a:r>
                        <a:rPr lang="en-US" sz="700" dirty="0">
                          <a:latin typeface="Arial" panose="020B0604020202020204" pitchFamily="34" charset="0"/>
                          <a:cs typeface="Arial" panose="020B0604020202020204" pitchFamily="34" charset="0"/>
                        </a:rPr>
                        <a:t>HIRS/4</a:t>
                      </a:r>
                    </a:p>
                  </a:txBody>
                  <a:tcPr marL="68580" marR="68580" marT="34290" marB="34290" anchor="ctr"/>
                </a:tc>
                <a:tc rowSpan="3">
                  <a:txBody>
                    <a:bodyPr/>
                    <a:lstStyle/>
                    <a:p>
                      <a:r>
                        <a:rPr lang="en-US" sz="700" dirty="0">
                          <a:latin typeface="Arial" panose="020B0604020202020204" pitchFamily="34" charset="0"/>
                          <a:cs typeface="Arial" panose="020B0604020202020204" pitchFamily="34" charset="0"/>
                        </a:rPr>
                        <a:t>Daily</a:t>
                      </a:r>
                    </a:p>
                  </a:txBody>
                  <a:tcPr marL="68580" marR="68580" marT="34290" marB="34290" anchor="ct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0" kern="1200" dirty="0">
                          <a:solidFill>
                            <a:srgbClr val="FF0000"/>
                          </a:solidFill>
                          <a:latin typeface="Arial" panose="020B0604020202020204" pitchFamily="34" charset="0"/>
                          <a:cs typeface="Arial" panose="020B0604020202020204" pitchFamily="34" charset="0"/>
                        </a:rPr>
                        <a:t>40 x 40 km2</a:t>
                      </a:r>
                      <a:r>
                        <a:rPr lang="en-US" sz="700" b="0" kern="1200" dirty="0">
                          <a:solidFill>
                            <a:schemeClr val="tx1"/>
                          </a:solidFill>
                          <a:latin typeface="Arial" panose="020B0604020202020204" pitchFamily="34" charset="0"/>
                          <a:cs typeface="Arial" panose="020B0604020202020204" pitchFamily="34" charset="0"/>
                        </a:rPr>
                        <a:t> associated to 960 km swath</a:t>
                      </a:r>
                    </a:p>
                    <a:p>
                      <a:endParaRPr lang="en-US" sz="700" kern="1200" dirty="0">
                        <a:solidFill>
                          <a:schemeClr val="accent2"/>
                        </a:solidFill>
                        <a:latin typeface="Arial" panose="020B0604020202020204" pitchFamily="34" charset="0"/>
                        <a:ea typeface="+mn-ea"/>
                        <a:cs typeface="Arial" panose="020B0604020202020204" pitchFamily="34" charset="0"/>
                      </a:endParaRPr>
                    </a:p>
                  </a:txBody>
                  <a:tcPr marL="68580" marR="68580" marT="34290" marB="34290" anchor="ctr">
                    <a:solidFill>
                      <a:schemeClr val="accent3">
                        <a:lumMod val="60000"/>
                        <a:lumOff val="40000"/>
                      </a:schemeClr>
                    </a:solidFill>
                  </a:tcPr>
                </a:tc>
                <a:tc rowSpan="3">
                  <a:txBody>
                    <a:bodyPr/>
                    <a:lstStyle/>
                    <a:p>
                      <a:r>
                        <a:rPr lang="en-US" sz="700" dirty="0">
                          <a:latin typeface="Arial" panose="020B0604020202020204" pitchFamily="34" charset="0"/>
                          <a:cs typeface="Arial" panose="020B0604020202020204" pitchFamily="34" charset="0"/>
                        </a:rPr>
                        <a:t>Near-Global</a:t>
                      </a:r>
                    </a:p>
                  </a:txBody>
                  <a:tcPr marL="68580" marR="68580" marT="34290" marB="34290" anchor="ctr">
                    <a:solidFill>
                      <a:schemeClr val="accent3">
                        <a:lumMod val="60000"/>
                        <a:lumOff val="40000"/>
                      </a:schemeClr>
                    </a:solidFill>
                  </a:tcPr>
                </a:tc>
                <a:tc rowSpan="3">
                  <a:txBody>
                    <a:bodyPr/>
                    <a:lstStyle/>
                    <a:p>
                      <a:r>
                        <a:rPr lang="en-US" sz="700" dirty="0">
                          <a:latin typeface="Arial" panose="020B0604020202020204" pitchFamily="34" charset="0"/>
                          <a:cs typeface="Arial" panose="020B0604020202020204" pitchFamily="34" charset="0"/>
                        </a:rPr>
                        <a:t>EUMETSAT</a:t>
                      </a:r>
                    </a:p>
                  </a:txBody>
                  <a:tcPr marL="68580" marR="68580" marT="34290" marB="34290" anchor="ctr">
                    <a:solidFill>
                      <a:schemeClr val="accent3">
                        <a:lumMod val="60000"/>
                        <a:lumOff val="40000"/>
                      </a:schemeClr>
                    </a:solidFill>
                  </a:tcPr>
                </a:tc>
                <a:tc>
                  <a:txBody>
                    <a:bodyPr/>
                    <a:lstStyle/>
                    <a:p>
                      <a:r>
                        <a:rPr lang="en-US" sz="700" dirty="0" err="1">
                          <a:latin typeface="Arial" panose="020B0604020202020204" pitchFamily="34" charset="0"/>
                          <a:cs typeface="Arial" panose="020B0604020202020204" pitchFamily="34" charset="0"/>
                        </a:rPr>
                        <a:t>Metop</a:t>
                      </a:r>
                      <a:r>
                        <a:rPr lang="en-US" sz="700" dirty="0">
                          <a:latin typeface="Arial" panose="020B0604020202020204" pitchFamily="34" charset="0"/>
                          <a:cs typeface="Arial" panose="020B0604020202020204" pitchFamily="34" charset="0"/>
                        </a:rPr>
                        <a:t>-A</a:t>
                      </a:r>
                    </a:p>
                  </a:txBody>
                  <a:tcPr marL="68580" marR="68580" marT="34290" marB="34290" anchor="ctr">
                    <a:solidFill>
                      <a:schemeClr val="accent3">
                        <a:lumMod val="60000"/>
                        <a:lumOff val="40000"/>
                      </a:schemeClr>
                    </a:solidFill>
                  </a:tcPr>
                </a:tc>
                <a:tc>
                  <a:txBody>
                    <a:bodyPr/>
                    <a:lstStyle/>
                    <a:p>
                      <a:r>
                        <a:rPr lang="en-US" sz="700" dirty="0">
                          <a:latin typeface="Arial" panose="020B0604020202020204" pitchFamily="34" charset="0"/>
                          <a:cs typeface="Arial" panose="020B0604020202020204" pitchFamily="34" charset="0"/>
                        </a:rPr>
                        <a:t>2006 – Present</a:t>
                      </a:r>
                    </a:p>
                  </a:txBody>
                  <a:tcPr marL="68580" marR="68580" marT="34290" marB="34290" anchor="ctr">
                    <a:solidFill>
                      <a:schemeClr val="accent3">
                        <a:lumMod val="60000"/>
                        <a:lumOff val="40000"/>
                      </a:schemeClr>
                    </a:solidFill>
                  </a:tcPr>
                </a:tc>
                <a:tc rowSpan="3">
                  <a:txBody>
                    <a:bodyPr/>
                    <a:lstStyle/>
                    <a:p>
                      <a:r>
                        <a:rPr lang="en-US" sz="700" dirty="0">
                          <a:latin typeface="Arial" panose="020B0604020202020204" pitchFamily="34" charset="0"/>
                          <a:cs typeface="Arial" panose="020B0604020202020204" pitchFamily="34" charset="0"/>
                        </a:rPr>
                        <a:t>9:30 am</a:t>
                      </a:r>
                    </a:p>
                  </a:txBody>
                  <a:tcPr marL="68580" marR="68580" marT="34290" marB="34290" anchor="ctr">
                    <a:solidFill>
                      <a:schemeClr val="accent3">
                        <a:lumMod val="60000"/>
                        <a:lumOff val="40000"/>
                      </a:schemeClr>
                    </a:solidFill>
                  </a:tcPr>
                </a:tc>
                <a:tc rowSpan="3">
                  <a:txBody>
                    <a:bodyPr/>
                    <a:lstStyle/>
                    <a:p>
                      <a:r>
                        <a:rPr lang="en-US" sz="700" dirty="0">
                          <a:latin typeface="Arial" panose="020B0604020202020204" pitchFamily="34" charset="0"/>
                          <a:cs typeface="Arial" panose="020B0604020202020204" pitchFamily="34" charset="0"/>
                        </a:rPr>
                        <a:t>1 day</a:t>
                      </a:r>
                    </a:p>
                  </a:txBody>
                  <a:tcPr marL="68580" marR="68580" marT="34290" marB="34290" anchor="ctr"/>
                </a:tc>
                <a:tc rowSpan="3">
                  <a: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700"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https://www.eumetsat.int/website/home/Data/Products/Atmosphere/</a:t>
                      </a:r>
                      <a:endParaRPr lang="en-US" sz="700" dirty="0">
                        <a:solidFill>
                          <a:schemeClr val="tx1"/>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700" dirty="0">
                          <a:solidFill>
                            <a:schemeClr val="tx1"/>
                          </a:solidFill>
                          <a:latin typeface="Arial" panose="020B0604020202020204" pitchFamily="34" charset="0"/>
                          <a:cs typeface="Arial" panose="020B0604020202020204" pitchFamily="34" charset="0"/>
                        </a:rPr>
                        <a:t>Visible and TIR wavelength</a:t>
                      </a:r>
                    </a:p>
                  </a:txBody>
                  <a:tcPr marL="68580" marR="68580" marT="34290" marB="34290" anchor="ctr"/>
                </a:tc>
                <a:extLst>
                  <a:ext uri="{0D108BD9-81ED-4DB2-BD59-A6C34878D82A}">
                    <a16:rowId xmlns:a16="http://schemas.microsoft.com/office/drawing/2014/main" val="3545742483"/>
                  </a:ext>
                </a:extLst>
              </a:tr>
              <a:tr h="171450">
                <a:tc vMerge="1">
                  <a:txBody>
                    <a:bodyPr/>
                    <a:lstStyle/>
                    <a:p>
                      <a:endParaRPr lang="en-US"/>
                    </a:p>
                  </a:txBody>
                  <a:tcPr/>
                </a:tc>
                <a:tc vMerge="1">
                  <a:txBody>
                    <a:bodyPr/>
                    <a:lstStyle/>
                    <a:p>
                      <a:endParaRPr lang="en-US" sz="1100" dirty="0"/>
                    </a:p>
                  </a:txBody>
                  <a:tcPr/>
                </a:tc>
                <a:tc vMerge="1">
                  <a:txBody>
                    <a:bodyPr/>
                    <a:lstStyle/>
                    <a:p>
                      <a:endParaRPr lang="en-US" sz="1100" dirty="0"/>
                    </a:p>
                  </a:txBody>
                  <a:tcPr/>
                </a:tc>
                <a:tc vMerge="1">
                  <a:txBody>
                    <a:bodyPr/>
                    <a:lstStyle/>
                    <a:p>
                      <a:endParaRPr lang="en-US" sz="1100" dirty="0"/>
                    </a:p>
                  </a:txBody>
                  <a:tcPr/>
                </a:tc>
                <a:tc vMerge="1">
                  <a:txBody>
                    <a:bodyPr/>
                    <a:lstStyle/>
                    <a:p>
                      <a:endParaRPr lang="en-US" sz="1100" dirty="0"/>
                    </a:p>
                  </a:txBody>
                  <a:tcPr/>
                </a:tc>
                <a:tc vMerge="1">
                  <a:txBody>
                    <a:bodyPr/>
                    <a:lstStyle/>
                    <a:p>
                      <a:endParaRPr lang="en-US" sz="1100" dirty="0"/>
                    </a:p>
                  </a:txBody>
                  <a:tcPr/>
                </a:tc>
                <a:tc>
                  <a:txBody>
                    <a:bodyPr/>
                    <a:lstStyle/>
                    <a:p>
                      <a:r>
                        <a:rPr lang="en-US" sz="700" dirty="0" err="1">
                          <a:latin typeface="Arial" panose="020B0604020202020204" pitchFamily="34" charset="0"/>
                          <a:cs typeface="Arial" panose="020B0604020202020204" pitchFamily="34" charset="0"/>
                        </a:rPr>
                        <a:t>Metop</a:t>
                      </a:r>
                      <a:r>
                        <a:rPr lang="en-US" sz="700" dirty="0">
                          <a:latin typeface="Arial" panose="020B0604020202020204" pitchFamily="34" charset="0"/>
                          <a:cs typeface="Arial" panose="020B0604020202020204" pitchFamily="34" charset="0"/>
                        </a:rPr>
                        <a:t>-B</a:t>
                      </a:r>
                    </a:p>
                  </a:txBody>
                  <a:tcPr marL="68580" marR="68580" marT="34290" marB="34290" anchor="ctr">
                    <a:solidFill>
                      <a:schemeClr val="accent3">
                        <a:lumMod val="60000"/>
                        <a:lumOff val="40000"/>
                      </a:schemeClr>
                    </a:solidFill>
                  </a:tcPr>
                </a:tc>
                <a:tc>
                  <a:txBody>
                    <a:bodyPr/>
                    <a:lstStyle/>
                    <a:p>
                      <a:r>
                        <a:rPr lang="en-US" sz="700" dirty="0">
                          <a:latin typeface="Arial" panose="020B0604020202020204" pitchFamily="34" charset="0"/>
                          <a:cs typeface="Arial" panose="020B0604020202020204" pitchFamily="34" charset="0"/>
                        </a:rPr>
                        <a:t>2012 – Present</a:t>
                      </a:r>
                    </a:p>
                  </a:txBody>
                  <a:tcPr marL="68580" marR="68580" marT="34290" marB="34290" anchor="ctr">
                    <a:solidFill>
                      <a:schemeClr val="accent3">
                        <a:lumMod val="60000"/>
                        <a:lumOff val="40000"/>
                      </a:schemeClr>
                    </a:solidFill>
                  </a:tcPr>
                </a:tc>
                <a:tc vMerge="1">
                  <a:txBody>
                    <a:bodyPr/>
                    <a:lstStyle/>
                    <a:p>
                      <a:endParaRPr lang="en-US" sz="1100" dirty="0"/>
                    </a:p>
                  </a:txBody>
                  <a:tcPr/>
                </a:tc>
                <a:tc vMerge="1">
                  <a:txBody>
                    <a:bodyPr/>
                    <a:lstStyle/>
                    <a:p>
                      <a:endParaRPr lang="en-US" sz="900" dirty="0"/>
                    </a:p>
                  </a:txBody>
                  <a:tcPr/>
                </a:tc>
                <a:tc vMerge="1">
                  <a:txBody>
                    <a:bodyPr/>
                    <a:lstStyle/>
                    <a:p>
                      <a:endParaRPr lang="en-US" sz="900" kern="1200" dirty="0">
                        <a:solidFill>
                          <a:schemeClr val="dk1"/>
                        </a:solidFill>
                        <a:latin typeface="+mn-lt"/>
                        <a:ea typeface="+mn-ea"/>
                        <a:cs typeface="+mn-cs"/>
                      </a:endParaRPr>
                    </a:p>
                  </a:txBody>
                  <a:tcPr/>
                </a:tc>
                <a:extLst>
                  <a:ext uri="{0D108BD9-81ED-4DB2-BD59-A6C34878D82A}">
                    <a16:rowId xmlns:a16="http://schemas.microsoft.com/office/drawing/2014/main" val="1658162179"/>
                  </a:ext>
                </a:extLst>
              </a:tr>
              <a:tr h="171450">
                <a:tc vMerge="1">
                  <a:txBody>
                    <a:bodyPr/>
                    <a:lstStyle/>
                    <a:p>
                      <a:endParaRPr lang="en-US"/>
                    </a:p>
                  </a:txBody>
                  <a:tcPr/>
                </a:tc>
                <a:tc vMerge="1">
                  <a:txBody>
                    <a:bodyPr/>
                    <a:lstStyle/>
                    <a:p>
                      <a:endParaRPr lang="en-US" sz="1100" dirty="0"/>
                    </a:p>
                  </a:txBody>
                  <a:tcPr/>
                </a:tc>
                <a:tc vMerge="1">
                  <a:txBody>
                    <a:bodyPr/>
                    <a:lstStyle/>
                    <a:p>
                      <a:endParaRPr lang="en-US" sz="1100" dirty="0"/>
                    </a:p>
                  </a:txBody>
                  <a:tcPr/>
                </a:tc>
                <a:tc vMerge="1">
                  <a:txBody>
                    <a:bodyPr/>
                    <a:lstStyle/>
                    <a:p>
                      <a:endParaRPr lang="en-US" sz="1100" dirty="0"/>
                    </a:p>
                  </a:txBody>
                  <a:tcPr/>
                </a:tc>
                <a:tc vMerge="1">
                  <a:txBody>
                    <a:bodyPr/>
                    <a:lstStyle/>
                    <a:p>
                      <a:endParaRPr lang="en-US" sz="1100" dirty="0"/>
                    </a:p>
                  </a:txBody>
                  <a:tcPr/>
                </a:tc>
                <a:tc vMerge="1">
                  <a:txBody>
                    <a:bodyPr/>
                    <a:lstStyle/>
                    <a:p>
                      <a:endParaRPr lang="en-US" sz="1100" dirty="0"/>
                    </a:p>
                  </a:txBody>
                  <a:tcPr/>
                </a:tc>
                <a:tc>
                  <a:txBody>
                    <a:bodyPr/>
                    <a:lstStyle/>
                    <a:p>
                      <a:r>
                        <a:rPr lang="en-US" sz="700" dirty="0" err="1">
                          <a:latin typeface="Arial" panose="020B0604020202020204" pitchFamily="34" charset="0"/>
                          <a:cs typeface="Arial" panose="020B0604020202020204" pitchFamily="34" charset="0"/>
                        </a:rPr>
                        <a:t>Metop</a:t>
                      </a:r>
                      <a:r>
                        <a:rPr lang="en-US" sz="700" dirty="0">
                          <a:latin typeface="Arial" panose="020B0604020202020204" pitchFamily="34" charset="0"/>
                          <a:cs typeface="Arial" panose="020B0604020202020204" pitchFamily="34" charset="0"/>
                        </a:rPr>
                        <a:t>-C</a:t>
                      </a:r>
                    </a:p>
                  </a:txBody>
                  <a:tcPr marL="68580" marR="68580" marT="34290" marB="34290" anchor="ctr">
                    <a:solidFill>
                      <a:schemeClr val="accent3">
                        <a:lumMod val="60000"/>
                        <a:lumOff val="40000"/>
                      </a:schemeClr>
                    </a:solidFill>
                  </a:tcPr>
                </a:tc>
                <a:tc>
                  <a:txBody>
                    <a:bodyPr/>
                    <a:lstStyle/>
                    <a:p>
                      <a:r>
                        <a:rPr lang="en-US" sz="700" dirty="0">
                          <a:latin typeface="Arial" panose="020B0604020202020204" pitchFamily="34" charset="0"/>
                          <a:cs typeface="Arial" panose="020B0604020202020204" pitchFamily="34" charset="0"/>
                        </a:rPr>
                        <a:t>2018 – Present</a:t>
                      </a:r>
                    </a:p>
                  </a:txBody>
                  <a:tcPr marL="68580" marR="68580" marT="34290" marB="34290" anchor="ctr">
                    <a:solidFill>
                      <a:schemeClr val="accent3">
                        <a:lumMod val="60000"/>
                        <a:lumOff val="40000"/>
                      </a:schemeClr>
                    </a:solidFill>
                  </a:tcPr>
                </a:tc>
                <a:tc vMerge="1">
                  <a:txBody>
                    <a:bodyPr/>
                    <a:lstStyle/>
                    <a:p>
                      <a:endParaRPr lang="en-US" sz="1100" dirty="0"/>
                    </a:p>
                  </a:txBody>
                  <a:tcPr/>
                </a:tc>
                <a:tc vMerge="1">
                  <a:txBody>
                    <a:bodyPr/>
                    <a:lstStyle/>
                    <a:p>
                      <a:endParaRPr lang="en-US" sz="900" dirty="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kern="1200" dirty="0">
                        <a:solidFill>
                          <a:schemeClr val="dk1"/>
                        </a:solidFill>
                        <a:latin typeface="+mn-lt"/>
                        <a:ea typeface="+mn-ea"/>
                        <a:cs typeface="+mn-cs"/>
                      </a:endParaRPr>
                    </a:p>
                  </a:txBody>
                  <a:tcPr/>
                </a:tc>
                <a:extLst>
                  <a:ext uri="{0D108BD9-81ED-4DB2-BD59-A6C34878D82A}">
                    <a16:rowId xmlns:a16="http://schemas.microsoft.com/office/drawing/2014/main" val="857640278"/>
                  </a:ext>
                </a:extLst>
              </a:tr>
              <a:tr h="171450">
                <a:tc>
                  <a:txBody>
                    <a:bodyPr/>
                    <a:lstStyle/>
                    <a:p>
                      <a:r>
                        <a:rPr lang="en-US" sz="700" kern="1200" dirty="0">
                          <a:solidFill>
                            <a:schemeClr val="dk1"/>
                          </a:solidFill>
                          <a:latin typeface="Arial" panose="020B0604020202020204" pitchFamily="34" charset="0"/>
                          <a:cs typeface="Arial" panose="020B0604020202020204" pitchFamily="34" charset="0"/>
                        </a:rPr>
                        <a:t>Water vapor</a:t>
                      </a:r>
                      <a:endParaRPr lang="en-US" sz="700" kern="1200" dirty="0">
                        <a:solidFill>
                          <a:schemeClr val="dk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r>
                        <a:rPr lang="en-US" sz="700" dirty="0">
                          <a:latin typeface="Arial" panose="020B0604020202020204" pitchFamily="34" charset="0"/>
                          <a:cs typeface="Arial" panose="020B0604020202020204" pitchFamily="34" charset="0"/>
                        </a:rPr>
                        <a:t>AIRS</a:t>
                      </a:r>
                    </a:p>
                  </a:txBody>
                  <a:tcPr marL="68580" marR="68580" marT="34290" marB="34290" anchor="ctr"/>
                </a:tc>
                <a:tc>
                  <a:txBody>
                    <a:bodyPr/>
                    <a:lstStyle/>
                    <a:p>
                      <a:r>
                        <a:rPr lang="en-US" sz="700" dirty="0">
                          <a:latin typeface="Arial" panose="020B0604020202020204" pitchFamily="34" charset="0"/>
                          <a:cs typeface="Arial" panose="020B0604020202020204" pitchFamily="34" charset="0"/>
                        </a:rPr>
                        <a:t>Daily</a:t>
                      </a:r>
                    </a:p>
                  </a:txBody>
                  <a:tcPr marL="68580" marR="68580" marT="34290" marB="34290" anchor="ctr"/>
                </a:tc>
                <a:tc>
                  <a:txBody>
                    <a:bodyPr/>
                    <a:lstStyle/>
                    <a:p>
                      <a:r>
                        <a:rPr lang="en-US" sz="700" kern="1200" dirty="0">
                          <a:solidFill>
                            <a:schemeClr val="tx1"/>
                          </a:solidFill>
                          <a:latin typeface="Arial" panose="020B0604020202020204" pitchFamily="34" charset="0"/>
                          <a:cs typeface="Arial" panose="020B0604020202020204" pitchFamily="34" charset="0"/>
                        </a:rPr>
                        <a:t>90 Km</a:t>
                      </a:r>
                      <a:endParaRPr lang="en-US" sz="700" kern="1200" dirty="0">
                        <a:solidFill>
                          <a:schemeClr val="tx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r>
                        <a:rPr lang="en-US" sz="700" dirty="0">
                          <a:latin typeface="Arial" panose="020B0604020202020204" pitchFamily="34" charset="0"/>
                          <a:cs typeface="Arial" panose="020B0604020202020204" pitchFamily="34" charset="0"/>
                        </a:rPr>
                        <a:t>Global</a:t>
                      </a:r>
                    </a:p>
                  </a:txBody>
                  <a:tcPr marL="68580" marR="68580" marT="34290" marB="34290" anchor="ctr"/>
                </a:tc>
                <a:tc>
                  <a:txBody>
                    <a:bodyPr/>
                    <a:lstStyle/>
                    <a:p>
                      <a:r>
                        <a:rPr lang="en-US" sz="700" dirty="0">
                          <a:latin typeface="Arial" panose="020B0604020202020204" pitchFamily="34" charset="0"/>
                          <a:cs typeface="Arial" panose="020B0604020202020204" pitchFamily="34" charset="0"/>
                        </a:rPr>
                        <a:t>NASA</a:t>
                      </a:r>
                    </a:p>
                  </a:txBody>
                  <a:tcPr marL="68580" marR="68580" marT="34290" marB="34290" anchor="ctr"/>
                </a:tc>
                <a:tc>
                  <a:txBody>
                    <a:bodyPr/>
                    <a:lstStyle/>
                    <a:p>
                      <a:r>
                        <a:rPr lang="en-US" sz="700" dirty="0">
                          <a:latin typeface="Arial" panose="020B0604020202020204" pitchFamily="34" charset="0"/>
                          <a:cs typeface="Arial" panose="020B0604020202020204" pitchFamily="34" charset="0"/>
                        </a:rPr>
                        <a:t>Aqua</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dirty="0">
                          <a:solidFill>
                            <a:srgbClr val="FF0000"/>
                          </a:solidFill>
                          <a:latin typeface="Arial" panose="020B0604020202020204" pitchFamily="34" charset="0"/>
                          <a:cs typeface="Arial" panose="020B0604020202020204" pitchFamily="34" charset="0"/>
                        </a:rPr>
                        <a:t>2002</a:t>
                      </a:r>
                      <a:r>
                        <a:rPr lang="en-US" sz="700" dirty="0">
                          <a:latin typeface="Arial" panose="020B0604020202020204" pitchFamily="34" charset="0"/>
                          <a:cs typeface="Arial" panose="020B0604020202020204" pitchFamily="34" charset="0"/>
                        </a:rPr>
                        <a:t> – Present</a:t>
                      </a:r>
                    </a:p>
                  </a:txBody>
                  <a:tcPr marL="68580" marR="68580" marT="34290" marB="34290" anchor="ctr"/>
                </a:tc>
                <a:tc>
                  <a:txBody>
                    <a:bodyPr/>
                    <a:lstStyle/>
                    <a:p>
                      <a:r>
                        <a:rPr lang="en-US" sz="700" dirty="0">
                          <a:solidFill>
                            <a:schemeClr val="accent2">
                              <a:lumMod val="75000"/>
                            </a:schemeClr>
                          </a:solidFill>
                          <a:latin typeface="Arial" panose="020B0604020202020204" pitchFamily="34" charset="0"/>
                          <a:cs typeface="Arial" panose="020B0604020202020204" pitchFamily="34" charset="0"/>
                        </a:rPr>
                        <a:t>1:30 pm</a:t>
                      </a:r>
                    </a:p>
                  </a:txBody>
                  <a:tcPr marL="68580" marR="68580" marT="34290" marB="34290" anchor="ctr"/>
                </a:tc>
                <a:tc>
                  <a:txBody>
                    <a:bodyPr/>
                    <a:lstStyle/>
                    <a:p>
                      <a:r>
                        <a:rPr lang="en-US" sz="700" kern="1200" dirty="0">
                          <a:solidFill>
                            <a:schemeClr val="dk1"/>
                          </a:solidFill>
                          <a:latin typeface="Arial" panose="020B0604020202020204" pitchFamily="34" charset="0"/>
                          <a:cs typeface="Arial" panose="020B0604020202020204" pitchFamily="34" charset="0"/>
                        </a:rPr>
                        <a:t>2 days</a:t>
                      </a:r>
                      <a:endParaRPr lang="en-US" sz="700" kern="1200" dirty="0">
                        <a:solidFill>
                          <a:schemeClr val="dk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700" dirty="0">
                          <a:solidFill>
                            <a:schemeClr val="tx1"/>
                          </a:solidFill>
                          <a:latin typeface="Arial" panose="020B0604020202020204" pitchFamily="34" charset="0"/>
                          <a:cs typeface="Arial" panose="020B0604020202020204" pitchFamily="34" charset="0"/>
                        </a:rPr>
                        <a:t>TIR wavelength</a:t>
                      </a:r>
                    </a:p>
                  </a:txBody>
                  <a:tcPr marL="68580" marR="68580" marT="34290" marB="34290" anchor="ctr"/>
                </a:tc>
                <a:extLst>
                  <a:ext uri="{0D108BD9-81ED-4DB2-BD59-A6C34878D82A}">
                    <a16:rowId xmlns:a16="http://schemas.microsoft.com/office/drawing/2014/main" val="1941508854"/>
                  </a:ext>
                </a:extLst>
              </a:tr>
              <a:tr h="377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kern="1200" dirty="0">
                          <a:solidFill>
                            <a:schemeClr val="dk1"/>
                          </a:solidFill>
                          <a:latin typeface="Arial" panose="020B0604020202020204" pitchFamily="34" charset="0"/>
                          <a:cs typeface="Arial" panose="020B0604020202020204" pitchFamily="34" charset="0"/>
                        </a:rPr>
                        <a:t>Columnar atmospheric water vapor</a:t>
                      </a:r>
                    </a:p>
                    <a:p>
                      <a:endParaRPr lang="en-US" sz="700" kern="1200" dirty="0">
                        <a:solidFill>
                          <a:schemeClr val="dk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r>
                        <a:rPr lang="en-US" sz="700" dirty="0">
                          <a:latin typeface="Arial" panose="020B0604020202020204" pitchFamily="34" charset="0"/>
                          <a:cs typeface="Arial" panose="020B0604020202020204" pitchFamily="34" charset="0"/>
                        </a:rPr>
                        <a:t>AMSR2</a:t>
                      </a:r>
                    </a:p>
                  </a:txBody>
                  <a:tcPr marL="68580" marR="68580" marT="34290" marB="34290" anchor="ctr"/>
                </a:tc>
                <a:tc>
                  <a:txBody>
                    <a:bodyPr/>
                    <a:lstStyle/>
                    <a:p>
                      <a:r>
                        <a:rPr lang="en-US" sz="700" dirty="0">
                          <a:latin typeface="Arial" panose="020B0604020202020204" pitchFamily="34" charset="0"/>
                          <a:cs typeface="Arial" panose="020B0604020202020204" pitchFamily="34" charset="0"/>
                        </a:rPr>
                        <a:t>Daily</a:t>
                      </a:r>
                    </a:p>
                  </a:txBody>
                  <a:tcPr marL="68580" marR="68580" marT="34290" marB="34290" anchor="ctr"/>
                </a:tc>
                <a:tc>
                  <a:txBody>
                    <a:bodyPr/>
                    <a:lstStyle/>
                    <a:p>
                      <a:r>
                        <a:rPr lang="en-US" sz="700" kern="1200" dirty="0">
                          <a:solidFill>
                            <a:schemeClr val="tx1"/>
                          </a:solidFill>
                          <a:latin typeface="Arial" panose="020B0604020202020204" pitchFamily="34" charset="0"/>
                          <a:cs typeface="Arial" panose="020B0604020202020204" pitchFamily="34" charset="0"/>
                        </a:rPr>
                        <a:t>10 Km</a:t>
                      </a:r>
                      <a:endParaRPr lang="en-US" sz="700" kern="1200" dirty="0">
                        <a:solidFill>
                          <a:schemeClr val="tx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r>
                        <a:rPr lang="en-US" sz="700" dirty="0">
                          <a:solidFill>
                            <a:srgbClr val="FF0000"/>
                          </a:solidFill>
                          <a:latin typeface="Arial" panose="020B0604020202020204" pitchFamily="34" charset="0"/>
                          <a:cs typeface="Arial" panose="020B0604020202020204" pitchFamily="34" charset="0"/>
                        </a:rPr>
                        <a:t>Ocean</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dirty="0">
                          <a:latin typeface="Arial" panose="020B0604020202020204" pitchFamily="34" charset="0"/>
                          <a:cs typeface="Arial" panose="020B0604020202020204" pitchFamily="34" charset="0"/>
                        </a:rPr>
                        <a:t>JAXA/NASA</a:t>
                      </a:r>
                    </a:p>
                    <a:p>
                      <a:endParaRPr lang="en-US" sz="700" dirty="0">
                        <a:latin typeface="Arial" panose="020B0604020202020204" pitchFamily="34" charset="0"/>
                        <a:cs typeface="Arial" panose="020B0604020202020204" pitchFamily="34" charset="0"/>
                      </a:endParaRPr>
                    </a:p>
                  </a:txBody>
                  <a:tcPr marL="68580" marR="68580" marT="34290" marB="34290" anchor="ctr"/>
                </a:tc>
                <a:tc>
                  <a:txBody>
                    <a:bodyPr/>
                    <a:lstStyle/>
                    <a:p>
                      <a:r>
                        <a:rPr lang="en-US" sz="700" dirty="0">
                          <a:latin typeface="Arial" panose="020B0604020202020204" pitchFamily="34" charset="0"/>
                          <a:cs typeface="Arial" panose="020B0604020202020204" pitchFamily="34" charset="0"/>
                        </a:rPr>
                        <a:t>GCOM-W1</a:t>
                      </a:r>
                    </a:p>
                  </a:txBody>
                  <a:tcPr marL="68580" marR="68580" marT="34290" marB="34290" anchor="ctr"/>
                </a:tc>
                <a:tc>
                  <a:txBody>
                    <a:bodyPr/>
                    <a:lstStyle/>
                    <a:p>
                      <a:r>
                        <a:rPr lang="en-US" sz="700" dirty="0">
                          <a:latin typeface="Arial" panose="020B0604020202020204" pitchFamily="34" charset="0"/>
                          <a:cs typeface="Arial" panose="020B0604020202020204" pitchFamily="34" charset="0"/>
                        </a:rPr>
                        <a:t>2012 – Present</a:t>
                      </a:r>
                    </a:p>
                  </a:txBody>
                  <a:tcPr marL="68580" marR="68580" marT="34290" marB="34290" anchor="ctr"/>
                </a:tc>
                <a:tc>
                  <a:txBody>
                    <a:bodyPr/>
                    <a:lstStyle/>
                    <a:p>
                      <a:r>
                        <a:rPr lang="en-US" sz="700" kern="1200" dirty="0">
                          <a:solidFill>
                            <a:schemeClr val="accent2">
                              <a:lumMod val="75000"/>
                            </a:schemeClr>
                          </a:solidFill>
                          <a:latin typeface="Arial" panose="020B0604020202020204" pitchFamily="34" charset="0"/>
                          <a:cs typeface="Arial" panose="020B0604020202020204" pitchFamily="34" charset="0"/>
                        </a:rPr>
                        <a:t>1:30 pm</a:t>
                      </a:r>
                      <a:endParaRPr lang="en-US" sz="700" kern="1200" dirty="0">
                        <a:solidFill>
                          <a:schemeClr val="accent2">
                            <a:lumMod val="75000"/>
                          </a:schemeClr>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endParaRPr lang="en-US" sz="700" dirty="0">
                        <a:latin typeface="Arial" panose="020B0604020202020204" pitchFamily="34" charset="0"/>
                        <a:cs typeface="Arial" panose="020B0604020202020204" pitchFamily="34" charset="0"/>
                      </a:endParaRPr>
                    </a:p>
                  </a:txBody>
                  <a:tcPr marL="68580" marR="68580" marT="34290" marB="34290" anchor="ctr"/>
                </a:tc>
                <a:tc>
                  <a: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700" dirty="0">
                        <a:solidFill>
                          <a:schemeClr val="tx1"/>
                        </a:solidFill>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val="1306703044"/>
                  </a:ext>
                </a:extLst>
              </a:tr>
              <a:tr h="377190">
                <a:tc>
                  <a:txBody>
                    <a:bodyPr/>
                    <a:lstStyle/>
                    <a:p>
                      <a:r>
                        <a:rPr lang="en-US" sz="700" kern="1200" dirty="0">
                          <a:solidFill>
                            <a:schemeClr val="dk1"/>
                          </a:solidFill>
                          <a:latin typeface="Arial" panose="020B0604020202020204" pitchFamily="34" charset="0"/>
                          <a:cs typeface="Arial" panose="020B0604020202020204" pitchFamily="34" charset="0"/>
                        </a:rPr>
                        <a:t>TCWV</a:t>
                      </a:r>
                      <a:endParaRPr lang="en-US" sz="700" kern="1200" dirty="0">
                        <a:solidFill>
                          <a:schemeClr val="dk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r>
                        <a:rPr lang="en-US" sz="700" kern="1200" dirty="0">
                          <a:solidFill>
                            <a:schemeClr val="dk1"/>
                          </a:solidFill>
                          <a:latin typeface="Arial" panose="020B0604020202020204" pitchFamily="34" charset="0"/>
                          <a:cs typeface="Arial" panose="020B0604020202020204" pitchFamily="34" charset="0"/>
                        </a:rPr>
                        <a:t>OCO</a:t>
                      </a:r>
                      <a:endParaRPr lang="en-US" sz="700" kern="1200" dirty="0">
                        <a:solidFill>
                          <a:schemeClr val="dk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r>
                        <a:rPr lang="en-US" sz="700" kern="1200" dirty="0">
                          <a:solidFill>
                            <a:srgbClr val="FF0000"/>
                          </a:solidFill>
                          <a:latin typeface="Arial" panose="020B0604020202020204" pitchFamily="34" charset="0"/>
                          <a:cs typeface="Arial" panose="020B0604020202020204" pitchFamily="34" charset="0"/>
                        </a:rPr>
                        <a:t>16 days</a:t>
                      </a:r>
                      <a:endParaRPr lang="en-US" sz="700" kern="1200" dirty="0">
                        <a:solidFill>
                          <a:srgbClr val="FF0000"/>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r>
                        <a:rPr lang="en-US" sz="700" kern="1200" dirty="0">
                          <a:solidFill>
                            <a:schemeClr val="dk1"/>
                          </a:solidFill>
                          <a:latin typeface="Arial" panose="020B0604020202020204" pitchFamily="34" charset="0"/>
                          <a:cs typeface="Arial" panose="020B0604020202020204" pitchFamily="34" charset="0"/>
                        </a:rPr>
                        <a:t>1.3×2.3 Km</a:t>
                      </a:r>
                      <a:endParaRPr lang="en-US" sz="700" kern="1200" dirty="0">
                        <a:solidFill>
                          <a:schemeClr val="dk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r>
                        <a:rPr lang="en-US" sz="700" dirty="0">
                          <a:latin typeface="Arial" panose="020B0604020202020204" pitchFamily="34" charset="0"/>
                          <a:cs typeface="Arial" panose="020B0604020202020204" pitchFamily="34" charset="0"/>
                        </a:rPr>
                        <a:t>Global</a:t>
                      </a:r>
                    </a:p>
                  </a:txBody>
                  <a:tcPr marL="68580" marR="68580" marT="34290" marB="34290" anchor="ctr"/>
                </a:tc>
                <a:tc>
                  <a:txBody>
                    <a:bodyPr/>
                    <a:lstStyle/>
                    <a:p>
                      <a:r>
                        <a:rPr lang="en-US" sz="700" dirty="0">
                          <a:latin typeface="Arial" panose="020B0604020202020204" pitchFamily="34" charset="0"/>
                          <a:cs typeface="Arial" panose="020B0604020202020204" pitchFamily="34" charset="0"/>
                        </a:rPr>
                        <a:t>NASA’s Afternoon Constellation</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kern="1200" dirty="0">
                          <a:solidFill>
                            <a:schemeClr val="dk1"/>
                          </a:solidFill>
                          <a:latin typeface="Arial" panose="020B0604020202020204" pitchFamily="34" charset="0"/>
                          <a:cs typeface="Arial" panose="020B0604020202020204" pitchFamily="34" charset="0"/>
                        </a:rPr>
                        <a:t>OCO-2</a:t>
                      </a:r>
                      <a:endParaRPr lang="en-US" sz="700" kern="1200" dirty="0">
                        <a:solidFill>
                          <a:schemeClr val="dk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r>
                        <a:rPr lang="en-US" sz="700" dirty="0">
                          <a:latin typeface="Arial" panose="020B0604020202020204" pitchFamily="34" charset="0"/>
                          <a:cs typeface="Arial" panose="020B0604020202020204" pitchFamily="34" charset="0"/>
                        </a:rPr>
                        <a:t>2014 - Present</a:t>
                      </a:r>
                    </a:p>
                  </a:txBody>
                  <a:tcPr marL="68580" marR="68580" marT="34290" marB="34290" anchor="ctr"/>
                </a:tc>
                <a:tc>
                  <a:txBody>
                    <a:bodyPr/>
                    <a:lstStyle/>
                    <a:p>
                      <a:r>
                        <a:rPr lang="en-US" sz="700" kern="1200" dirty="0">
                          <a:solidFill>
                            <a:schemeClr val="accent2">
                              <a:lumMod val="75000"/>
                            </a:schemeClr>
                          </a:solidFill>
                          <a:latin typeface="Arial" panose="020B0604020202020204" pitchFamily="34" charset="0"/>
                          <a:cs typeface="Arial" panose="020B0604020202020204" pitchFamily="34" charset="0"/>
                        </a:rPr>
                        <a:t>1:30 pm</a:t>
                      </a:r>
                      <a:endParaRPr lang="en-US" sz="700" kern="1200" dirty="0">
                        <a:solidFill>
                          <a:schemeClr val="accent2">
                            <a:lumMod val="75000"/>
                          </a:schemeClr>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endParaRPr lang="en-US" sz="700" dirty="0">
                        <a:latin typeface="Arial" panose="020B0604020202020204" pitchFamily="34" charset="0"/>
                        <a:cs typeface="Arial" panose="020B0604020202020204" pitchFamily="34" charset="0"/>
                      </a:endParaRPr>
                    </a:p>
                  </a:txBody>
                  <a:tcPr marL="68580" marR="68580" marT="34290" marB="34290" anchor="ctr"/>
                </a:tc>
                <a:tc>
                  <a: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700" dirty="0">
                        <a:solidFill>
                          <a:schemeClr val="tx1"/>
                        </a:solidFill>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val="2109026005"/>
                  </a:ext>
                </a:extLst>
              </a:tr>
            </a:tbl>
          </a:graphicData>
        </a:graphic>
      </p:graphicFrame>
    </p:spTree>
    <p:extLst>
      <p:ext uri="{BB962C8B-B14F-4D97-AF65-F5344CB8AC3E}">
        <p14:creationId xmlns:p14="http://schemas.microsoft.com/office/powerpoint/2010/main" val="24631981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03E3B-7784-4768-B167-23A1FA38B45B}"/>
              </a:ext>
            </a:extLst>
          </p:cNvPr>
          <p:cNvSpPr>
            <a:spLocks noGrp="1"/>
          </p:cNvSpPr>
          <p:nvPr>
            <p:ph type="title"/>
          </p:nvPr>
        </p:nvSpPr>
        <p:spPr/>
        <p:txBody>
          <a:bodyPr>
            <a:normAutofit fontScale="90000"/>
          </a:bodyPr>
          <a:lstStyle/>
          <a:p>
            <a:r>
              <a:rPr lang="en-US" dirty="0"/>
              <a:t>Atmospheric Reanalysis</a:t>
            </a:r>
          </a:p>
        </p:txBody>
      </p:sp>
      <p:graphicFrame>
        <p:nvGraphicFramePr>
          <p:cNvPr id="5" name="Table 4">
            <a:extLst>
              <a:ext uri="{FF2B5EF4-FFF2-40B4-BE49-F238E27FC236}">
                <a16:creationId xmlns:a16="http://schemas.microsoft.com/office/drawing/2014/main" id="{C9B697A9-0B1D-4E5B-B232-E4B656940DC6}"/>
              </a:ext>
            </a:extLst>
          </p:cNvPr>
          <p:cNvGraphicFramePr>
            <a:graphicFrameLocks noGrp="1"/>
          </p:cNvGraphicFramePr>
          <p:nvPr>
            <p:extLst>
              <p:ext uri="{D42A27DB-BD31-4B8C-83A1-F6EECF244321}">
                <p14:modId xmlns:p14="http://schemas.microsoft.com/office/powerpoint/2010/main" val="4188336454"/>
              </p:ext>
            </p:extLst>
          </p:nvPr>
        </p:nvGraphicFramePr>
        <p:xfrm>
          <a:off x="285711" y="1057294"/>
          <a:ext cx="8484909" cy="3482340"/>
        </p:xfrm>
        <a:graphic>
          <a:graphicData uri="http://schemas.openxmlformats.org/drawingml/2006/table">
            <a:tbl>
              <a:tblPr firstRow="1" bandRow="1">
                <a:tableStyleId>{073A0DAA-6AF3-43AB-8588-CEC1D06C72B9}</a:tableStyleId>
              </a:tblPr>
              <a:tblGrid>
                <a:gridCol w="4634593">
                  <a:extLst>
                    <a:ext uri="{9D8B030D-6E8A-4147-A177-3AD203B41FA5}">
                      <a16:colId xmlns:a16="http://schemas.microsoft.com/office/drawing/2014/main" val="1928417345"/>
                    </a:ext>
                  </a:extLst>
                </a:gridCol>
                <a:gridCol w="1001486">
                  <a:extLst>
                    <a:ext uri="{9D8B030D-6E8A-4147-A177-3AD203B41FA5}">
                      <a16:colId xmlns:a16="http://schemas.microsoft.com/office/drawing/2014/main" val="2482816964"/>
                    </a:ext>
                  </a:extLst>
                </a:gridCol>
                <a:gridCol w="907143">
                  <a:extLst>
                    <a:ext uri="{9D8B030D-6E8A-4147-A177-3AD203B41FA5}">
                      <a16:colId xmlns:a16="http://schemas.microsoft.com/office/drawing/2014/main" val="205974489"/>
                    </a:ext>
                  </a:extLst>
                </a:gridCol>
                <a:gridCol w="892629">
                  <a:extLst>
                    <a:ext uri="{9D8B030D-6E8A-4147-A177-3AD203B41FA5}">
                      <a16:colId xmlns:a16="http://schemas.microsoft.com/office/drawing/2014/main" val="4024491858"/>
                    </a:ext>
                  </a:extLst>
                </a:gridCol>
                <a:gridCol w="1049058">
                  <a:extLst>
                    <a:ext uri="{9D8B030D-6E8A-4147-A177-3AD203B41FA5}">
                      <a16:colId xmlns:a16="http://schemas.microsoft.com/office/drawing/2014/main" val="2646641885"/>
                    </a:ext>
                  </a:extLst>
                </a:gridCol>
              </a:tblGrid>
              <a:tr h="434340">
                <a:tc>
                  <a:txBody>
                    <a:bodyPr/>
                    <a:lstStyle/>
                    <a:p>
                      <a:pPr algn="ctr"/>
                      <a:r>
                        <a:rPr lang="en-US" sz="1200" b="1" dirty="0">
                          <a:solidFill>
                            <a:schemeClr val="bg1"/>
                          </a:solidFill>
                          <a:latin typeface="Arial" panose="020B0604020202020204" pitchFamily="34" charset="0"/>
                          <a:cs typeface="Arial" panose="020B0604020202020204" pitchFamily="34" charset="0"/>
                        </a:rPr>
                        <a:t>Reanalysis grid</a:t>
                      </a:r>
                    </a:p>
                  </a:txBody>
                  <a:tcPr marL="68580" marR="68580" marT="34290" marB="34290" anchor="ctr"/>
                </a:tc>
                <a:tc>
                  <a:txBody>
                    <a:bodyPr/>
                    <a:lstStyle/>
                    <a:p>
                      <a:pPr algn="ctr"/>
                      <a:r>
                        <a:rPr lang="en-US" sz="1200" b="1" dirty="0">
                          <a:solidFill>
                            <a:schemeClr val="bg1"/>
                          </a:solidFill>
                          <a:latin typeface="Arial" panose="020B0604020202020204" pitchFamily="34" charset="0"/>
                          <a:cs typeface="Arial" panose="020B0604020202020204" pitchFamily="34" charset="0"/>
                        </a:rPr>
                        <a:t>Horizontal Resolution</a:t>
                      </a:r>
                    </a:p>
                  </a:txBody>
                  <a:tcPr marL="68580" marR="68580" marT="34290" marB="34290" anchor="ctr"/>
                </a:tc>
                <a:tc>
                  <a:txBody>
                    <a:bodyPr/>
                    <a:lstStyle/>
                    <a:p>
                      <a:pPr algn="ctr"/>
                      <a:r>
                        <a:rPr lang="en-US" sz="1200" b="1" dirty="0">
                          <a:solidFill>
                            <a:schemeClr val="bg1"/>
                          </a:solidFill>
                          <a:latin typeface="Arial" panose="020B0604020202020204" pitchFamily="34" charset="0"/>
                          <a:cs typeface="Arial" panose="020B0604020202020204" pitchFamily="34" charset="0"/>
                        </a:rPr>
                        <a:t>Temporal Coverage</a:t>
                      </a:r>
                    </a:p>
                  </a:txBody>
                  <a:tcPr marL="68580" marR="68580" marT="34290" marB="34290" anchor="ctr"/>
                </a:tc>
                <a:tc>
                  <a:txBody>
                    <a:bodyPr/>
                    <a:lstStyle/>
                    <a:p>
                      <a:pPr algn="ctr"/>
                      <a:r>
                        <a:rPr lang="en-US" sz="1200" b="1" dirty="0">
                          <a:solidFill>
                            <a:schemeClr val="bg1"/>
                          </a:solidFill>
                          <a:latin typeface="Arial" panose="020B0604020202020204" pitchFamily="34" charset="0"/>
                          <a:cs typeface="Arial" panose="020B0604020202020204" pitchFamily="34" charset="0"/>
                        </a:rPr>
                        <a:t>Temporal resolution</a:t>
                      </a:r>
                    </a:p>
                  </a:txBody>
                  <a:tcPr marL="68580" marR="68580" marT="34290" marB="34290" anchor="ctr"/>
                </a:tc>
                <a:tc>
                  <a:txBody>
                    <a:bodyPr/>
                    <a:lstStyle/>
                    <a:p>
                      <a:pPr algn="ctr"/>
                      <a:r>
                        <a:rPr lang="en-US" sz="1200" b="1" dirty="0">
                          <a:solidFill>
                            <a:schemeClr val="bg1"/>
                          </a:solidFill>
                          <a:latin typeface="Arial" panose="020B0604020202020204" pitchFamily="34" charset="0"/>
                          <a:cs typeface="Arial" panose="020B0604020202020204" pitchFamily="34" charset="0"/>
                        </a:rPr>
                        <a:t>Latency</a:t>
                      </a:r>
                    </a:p>
                  </a:txBody>
                  <a:tcPr marL="68580" marR="68580" marT="34290" marB="34290" anchor="ctr"/>
                </a:tc>
                <a:extLst>
                  <a:ext uri="{0D108BD9-81ED-4DB2-BD59-A6C34878D82A}">
                    <a16:rowId xmlns:a16="http://schemas.microsoft.com/office/drawing/2014/main" val="3680563475"/>
                  </a:ext>
                </a:extLst>
              </a:tr>
              <a:tr h="552190">
                <a:tc>
                  <a:txBody>
                    <a:bodyPr/>
                    <a:lstStyle/>
                    <a:p>
                      <a:r>
                        <a:rPr lang="en-US" sz="1100" b="1" dirty="0">
                          <a:latin typeface="Arial" panose="020B0604020202020204" pitchFamily="34" charset="0"/>
                          <a:cs typeface="Arial" panose="020B0604020202020204" pitchFamily="34" charset="0"/>
                        </a:rPr>
                        <a:t>ECMWF ERA5 (~25Km)</a:t>
                      </a:r>
                    </a:p>
                    <a:p>
                      <a:r>
                        <a:rPr lang="en-US" sz="1100" b="0" kern="1200" dirty="0">
                          <a:solidFill>
                            <a:schemeClr val="tx1"/>
                          </a:solidFill>
                          <a:latin typeface="Arial" panose="020B0604020202020204" pitchFamily="34" charset="0"/>
                          <a:cs typeface="Arial" panose="020B0604020202020204" pitchFamily="34" charset="0"/>
                        </a:rPr>
                        <a:t>Total Column Ozone tco3 [kg/m2]; Source: GOME, GOME-2, MIPAS, MLS, OMI, SBUV, SBUV/2, SCIAMACHY, TOMS</a:t>
                      </a:r>
                    </a:p>
                    <a:p>
                      <a:r>
                        <a:rPr lang="en-US" sz="1100" b="0" kern="1200" dirty="0">
                          <a:solidFill>
                            <a:schemeClr val="tx1"/>
                          </a:solidFill>
                          <a:latin typeface="Arial" panose="020B0604020202020204" pitchFamily="34" charset="0"/>
                          <a:cs typeface="Arial" panose="020B0604020202020204" pitchFamily="34" charset="0"/>
                        </a:rPr>
                        <a:t>Total Column Water vapor </a:t>
                      </a:r>
                      <a:r>
                        <a:rPr lang="en-US" sz="1100" b="0" kern="1200" dirty="0" err="1">
                          <a:solidFill>
                            <a:schemeClr val="tx1"/>
                          </a:solidFill>
                          <a:latin typeface="Arial" panose="020B0604020202020204" pitchFamily="34" charset="0"/>
                          <a:cs typeface="Arial" panose="020B0604020202020204" pitchFamily="34" charset="0"/>
                        </a:rPr>
                        <a:t>tcvw</a:t>
                      </a:r>
                      <a:r>
                        <a:rPr lang="en-US" sz="1100" b="0" kern="1200" dirty="0">
                          <a:solidFill>
                            <a:schemeClr val="tx1"/>
                          </a:solidFill>
                          <a:latin typeface="Arial" panose="020B0604020202020204" pitchFamily="34" charset="0"/>
                          <a:cs typeface="Arial" panose="020B0604020202020204" pitchFamily="34" charset="0"/>
                        </a:rPr>
                        <a:t> [kg/m2]; Source: AMSR-2, AMSRE, GMI, SSM/I, SSMIS, TMI, MVIRI, SEVIRI, GOES IMAGES, MTSAT IMAGER, AHI</a:t>
                      </a:r>
                      <a:endParaRPr lang="en-US" sz="1100" b="0" kern="1200" dirty="0">
                        <a:solidFill>
                          <a:schemeClr val="tx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FF0000"/>
                          </a:solidFill>
                          <a:latin typeface="Arial" panose="020B0604020202020204" pitchFamily="34" charset="0"/>
                          <a:cs typeface="Arial" panose="020B0604020202020204" pitchFamily="34" charset="0"/>
                        </a:rPr>
                        <a:t>0.25 deg</a:t>
                      </a:r>
                    </a:p>
                  </a:txBody>
                  <a:tcPr marL="68580" marR="68580" marT="34290" marB="34290" anchor="ctr"/>
                </a:tc>
                <a:tc>
                  <a:txBody>
                    <a:bodyPr/>
                    <a:lstStyle/>
                    <a:p>
                      <a:r>
                        <a:rPr lang="en-US" sz="1100" kern="1200" dirty="0">
                          <a:latin typeface="Arial" panose="020B0604020202020204" pitchFamily="34" charset="0"/>
                          <a:cs typeface="Arial" panose="020B0604020202020204" pitchFamily="34" charset="0"/>
                        </a:rPr>
                        <a:t>1979 - Present</a:t>
                      </a:r>
                      <a:endParaRPr lang="en-US" sz="1100" kern="1200" dirty="0">
                        <a:solidFill>
                          <a:schemeClr val="dk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Arial" panose="020B0604020202020204" pitchFamily="34" charset="0"/>
                          <a:cs typeface="Arial" panose="020B0604020202020204" pitchFamily="34" charset="0"/>
                        </a:rPr>
                        <a:t>Hourly</a:t>
                      </a:r>
                    </a:p>
                  </a:txBody>
                  <a:tcPr marL="68580" marR="68580" marT="34290" marB="34290" anchor="ctr"/>
                </a:tc>
                <a:tc>
                  <a:txBody>
                    <a:bodyPr/>
                    <a:lstStyle/>
                    <a:p>
                      <a:r>
                        <a:rPr lang="en-US" sz="1100" dirty="0">
                          <a:solidFill>
                            <a:srgbClr val="FF0000"/>
                          </a:solidFill>
                          <a:latin typeface="Arial" panose="020B0604020202020204" pitchFamily="34" charset="0"/>
                          <a:cs typeface="Arial" panose="020B0604020202020204" pitchFamily="34" charset="0"/>
                        </a:rPr>
                        <a:t>4-5 days</a:t>
                      </a:r>
                    </a:p>
                  </a:txBody>
                  <a:tcPr marL="68580" marR="68580" marT="34290" marB="34290" anchor="ctr"/>
                </a:tc>
                <a:extLst>
                  <a:ext uri="{0D108BD9-81ED-4DB2-BD59-A6C34878D82A}">
                    <a16:rowId xmlns:a16="http://schemas.microsoft.com/office/drawing/2014/main" val="3668282358"/>
                  </a:ext>
                </a:extLst>
              </a:tr>
              <a:tr h="617220">
                <a:tc>
                  <a:txBody>
                    <a:bodyPr/>
                    <a:lstStyle/>
                    <a:p>
                      <a:r>
                        <a:rPr lang="en-US" sz="1100" b="1" dirty="0">
                          <a:latin typeface="Arial" panose="020B0604020202020204" pitchFamily="34" charset="0"/>
                          <a:cs typeface="Arial" panose="020B0604020202020204" pitchFamily="34" charset="0"/>
                        </a:rPr>
                        <a:t>GEOS FP-IT/IT (~50Km)</a:t>
                      </a:r>
                    </a:p>
                    <a:p>
                      <a:r>
                        <a:rPr lang="en-US" sz="1100" b="0" dirty="0">
                          <a:latin typeface="Arial" panose="020B0604020202020204" pitchFamily="34" charset="0"/>
                          <a:cs typeface="Arial" panose="020B0604020202020204" pitchFamily="34" charset="0"/>
                        </a:rPr>
                        <a:t>Total column ozone TO3 [Dobson]; Source: Solar Backscatter </a:t>
                      </a:r>
                      <a:r>
                        <a:rPr lang="en-US" sz="1100" b="0" dirty="0" err="1">
                          <a:latin typeface="Arial" panose="020B0604020202020204" pitchFamily="34" charset="0"/>
                          <a:cs typeface="Arial" panose="020B0604020202020204" pitchFamily="34" charset="0"/>
                        </a:rPr>
                        <a:t>UltraViolet</a:t>
                      </a:r>
                      <a:r>
                        <a:rPr lang="en-US" sz="1100" b="0" dirty="0">
                          <a:latin typeface="Arial" panose="020B0604020202020204" pitchFamily="34" charset="0"/>
                          <a:cs typeface="Arial" panose="020B0604020202020204" pitchFamily="34" charset="0"/>
                        </a:rPr>
                        <a:t> radiometers (SBUV), Ozone Mapping Profiler Suite (OMPS)</a:t>
                      </a:r>
                    </a:p>
                    <a:p>
                      <a:r>
                        <a:rPr lang="en-US" sz="1100" b="0" dirty="0">
                          <a:latin typeface="Arial" panose="020B0604020202020204" pitchFamily="34" charset="0"/>
                          <a:cs typeface="Arial" panose="020B0604020202020204" pitchFamily="34" charset="0"/>
                        </a:rPr>
                        <a:t>Total column water vapor TQV [kg/m2]; Source: AMSR-2</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FF0000"/>
                          </a:solidFill>
                          <a:latin typeface="Arial" panose="020B0604020202020204" pitchFamily="34" charset="0"/>
                          <a:cs typeface="Arial" panose="020B0604020202020204" pitchFamily="34" charset="0"/>
                        </a:rPr>
                        <a:t>5/8 x 0.5 deg</a:t>
                      </a:r>
                    </a:p>
                  </a:txBody>
                  <a:tcPr marL="68580" marR="68580" marT="34290" marB="34290" anchor="ctr"/>
                </a:tc>
                <a:tc>
                  <a:txBody>
                    <a:bodyPr/>
                    <a:lstStyle/>
                    <a:p>
                      <a:r>
                        <a:rPr lang="en-US" sz="1100" kern="1200" dirty="0">
                          <a:latin typeface="Arial" panose="020B0604020202020204" pitchFamily="34" charset="0"/>
                          <a:cs typeface="Arial" panose="020B0604020202020204" pitchFamily="34" charset="0"/>
                        </a:rPr>
                        <a:t>2000 - Present</a:t>
                      </a:r>
                      <a:endParaRPr lang="en-US" sz="1100" kern="1200" dirty="0">
                        <a:solidFill>
                          <a:schemeClr val="dk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r>
                        <a:rPr lang="en-US" sz="1100" dirty="0">
                          <a:latin typeface="Arial" panose="020B0604020202020204" pitchFamily="34" charset="0"/>
                          <a:cs typeface="Arial" panose="020B0604020202020204" pitchFamily="34" charset="0"/>
                        </a:rPr>
                        <a:t>3 hours (Hourly for GEOS IT)</a:t>
                      </a:r>
                    </a:p>
                  </a:txBody>
                  <a:tcPr marL="68580" marR="68580" marT="34290" marB="34290" anchor="ctr"/>
                </a:tc>
                <a:tc>
                  <a:txBody>
                    <a:bodyPr/>
                    <a:lstStyle/>
                    <a:p>
                      <a:r>
                        <a:rPr lang="en-US" sz="1100" dirty="0">
                          <a:latin typeface="Arial" panose="020B0604020202020204" pitchFamily="34" charset="0"/>
                          <a:cs typeface="Arial" panose="020B0604020202020204" pitchFamily="34" charset="0"/>
                        </a:rPr>
                        <a:t>18 hour</a:t>
                      </a:r>
                    </a:p>
                  </a:txBody>
                  <a:tcPr marL="68580" marR="68580" marT="34290" marB="34290" anchor="ctr"/>
                </a:tc>
                <a:extLst>
                  <a:ext uri="{0D108BD9-81ED-4DB2-BD59-A6C34878D82A}">
                    <a16:rowId xmlns:a16="http://schemas.microsoft.com/office/drawing/2014/main" val="4070451999"/>
                  </a:ext>
                </a:extLst>
              </a:tr>
              <a:tr h="617220">
                <a:tc>
                  <a:txBody>
                    <a:bodyPr/>
                    <a:lstStyle/>
                    <a:p>
                      <a:r>
                        <a:rPr lang="en-US" sz="1100" b="1" dirty="0">
                          <a:latin typeface="Arial" panose="020B0604020202020204" pitchFamily="34" charset="0"/>
                          <a:cs typeface="Arial" panose="020B0604020202020204" pitchFamily="34" charset="0"/>
                        </a:rPr>
                        <a:t>MODIS CMG (~5Km)</a:t>
                      </a:r>
                    </a:p>
                    <a:p>
                      <a:r>
                        <a:rPr lang="en-US" sz="1100" b="0" dirty="0">
                          <a:latin typeface="Arial" panose="020B0604020202020204" pitchFamily="34" charset="0"/>
                          <a:cs typeface="Arial" panose="020B0604020202020204" pitchFamily="34" charset="0"/>
                        </a:rPr>
                        <a:t>CMG file contains surface reflectance for bands 1 through 7, ozone. The CMA file contains aerosol and water vapor.</a:t>
                      </a:r>
                      <a:endParaRPr lang="en-US" sz="1100" b="1" dirty="0">
                        <a:latin typeface="Arial" panose="020B0604020202020204" pitchFamily="34" charset="0"/>
                        <a:cs typeface="Arial" panose="020B0604020202020204" pitchFamily="34" charset="0"/>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u="none" strike="noStrike" dirty="0">
                          <a:effectLst/>
                          <a:latin typeface="Arial" panose="020B0604020202020204" pitchFamily="34" charset="0"/>
                          <a:cs typeface="Arial" panose="020B0604020202020204" pitchFamily="34" charset="0"/>
                        </a:rPr>
                        <a:t>0.05 deg</a:t>
                      </a:r>
                      <a:endParaRPr lang="en-US" sz="1100" dirty="0">
                        <a:latin typeface="Arial" panose="020B0604020202020204" pitchFamily="34" charset="0"/>
                        <a:cs typeface="Arial" panose="020B0604020202020204" pitchFamily="34" charset="0"/>
                      </a:endParaRPr>
                    </a:p>
                  </a:txBody>
                  <a:tcPr marL="68580" marR="68580" marT="34290" marB="34290" anchor="ctr"/>
                </a:tc>
                <a:tc>
                  <a:txBody>
                    <a:bodyPr/>
                    <a:lstStyle/>
                    <a:p>
                      <a:r>
                        <a:rPr lang="en-US" sz="1100" kern="1200" dirty="0">
                          <a:solidFill>
                            <a:schemeClr val="dk1"/>
                          </a:solidFill>
                          <a:latin typeface="Arial" panose="020B0604020202020204" pitchFamily="34" charset="0"/>
                          <a:cs typeface="Arial" panose="020B0604020202020204" pitchFamily="34" charset="0"/>
                        </a:rPr>
                        <a:t>1999 - Present</a:t>
                      </a:r>
                      <a:endParaRPr lang="en-US" sz="1100" kern="1200" dirty="0">
                        <a:solidFill>
                          <a:schemeClr val="dk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Arial" panose="020B0604020202020204" pitchFamily="34" charset="0"/>
                          <a:cs typeface="Arial" panose="020B0604020202020204" pitchFamily="34" charset="0"/>
                        </a:rPr>
                        <a:t>Daily (Gap filled data)</a:t>
                      </a:r>
                    </a:p>
                  </a:txBody>
                  <a:tcPr marL="68580" marR="68580" marT="34290" marB="34290" anchor="ctr"/>
                </a:tc>
                <a:tc>
                  <a:txBody>
                    <a:bodyPr/>
                    <a:lstStyle/>
                    <a:p>
                      <a:r>
                        <a:rPr lang="en-US" sz="1100" dirty="0">
                          <a:solidFill>
                            <a:schemeClr val="tx1"/>
                          </a:solidFill>
                          <a:latin typeface="Arial" panose="020B0604020202020204" pitchFamily="34" charset="0"/>
                          <a:cs typeface="Arial" panose="020B0604020202020204" pitchFamily="34" charset="0"/>
                        </a:rPr>
                        <a:t>2-3 days</a:t>
                      </a:r>
                    </a:p>
                  </a:txBody>
                  <a:tcPr marL="68580" marR="68580" marT="34290" marB="34290" anchor="ctr"/>
                </a:tc>
                <a:extLst>
                  <a:ext uri="{0D108BD9-81ED-4DB2-BD59-A6C34878D82A}">
                    <a16:rowId xmlns:a16="http://schemas.microsoft.com/office/drawing/2014/main" val="3984377543"/>
                  </a:ext>
                </a:extLst>
              </a:tr>
              <a:tr h="617220">
                <a:tc>
                  <a:txBody>
                    <a:bodyPr/>
                    <a:lstStyle/>
                    <a:p>
                      <a:r>
                        <a:rPr lang="en-US" sz="1100" b="1" dirty="0">
                          <a:latin typeface="Arial" panose="020B0604020202020204" pitchFamily="34" charset="0"/>
                          <a:cs typeface="Arial" panose="020B0604020202020204" pitchFamily="34" charset="0"/>
                        </a:rPr>
                        <a:t>VIIRS CMG</a:t>
                      </a:r>
                    </a:p>
                    <a:p>
                      <a:r>
                        <a:rPr lang="en-US" sz="1100" b="0" dirty="0">
                          <a:latin typeface="Arial" panose="020B0604020202020204" pitchFamily="34" charset="0"/>
                          <a:cs typeface="Arial" panose="020B0604020202020204" pitchFamily="34" charset="0"/>
                        </a:rPr>
                        <a:t>Coarse Resolution Ozone</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100" b="0" dirty="0">
                          <a:latin typeface="Arial" panose="020B0604020202020204" pitchFamily="34" charset="0"/>
                          <a:cs typeface="Arial" panose="020B0604020202020204" pitchFamily="34" charset="0"/>
                        </a:rPr>
                        <a:t>Coarse Resolution Water Vapor</a:t>
                      </a:r>
                    </a:p>
                  </a:txBody>
                  <a:tcPr marL="68580" marR="68580" marT="34290" marB="34290" anchor="c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u="none" strike="noStrike" dirty="0">
                          <a:effectLst/>
                          <a:latin typeface="Arial" panose="020B0604020202020204" pitchFamily="34" charset="0"/>
                          <a:cs typeface="Arial" panose="020B0604020202020204" pitchFamily="34" charset="0"/>
                        </a:rPr>
                        <a:t>0.05 deg</a:t>
                      </a:r>
                      <a:endParaRPr lang="en-US" sz="1100" dirty="0">
                        <a:latin typeface="Arial" panose="020B0604020202020204" pitchFamily="34" charset="0"/>
                        <a:cs typeface="Arial" panose="020B0604020202020204" pitchFamily="34" charset="0"/>
                      </a:endParaRPr>
                    </a:p>
                  </a:txBody>
                  <a:tcPr marL="68580" marR="68580" marT="34290" marB="34290" anchor="ctr">
                    <a:solidFill>
                      <a:schemeClr val="accent1">
                        <a:lumMod val="20000"/>
                        <a:lumOff val="80000"/>
                      </a:schemeClr>
                    </a:solidFill>
                  </a:tcPr>
                </a:tc>
                <a:tc>
                  <a:txBody>
                    <a:bodyPr/>
                    <a:lstStyle/>
                    <a:p>
                      <a:r>
                        <a:rPr lang="en-US" sz="1100" kern="1200" dirty="0">
                          <a:solidFill>
                            <a:schemeClr val="dk1"/>
                          </a:solidFill>
                          <a:latin typeface="Arial" panose="020B0604020202020204" pitchFamily="34" charset="0"/>
                          <a:cs typeface="Arial" panose="020B0604020202020204" pitchFamily="34" charset="0"/>
                        </a:rPr>
                        <a:t>2017 - Present</a:t>
                      </a:r>
                      <a:endParaRPr lang="en-US" sz="1100" kern="1200" dirty="0">
                        <a:solidFill>
                          <a:schemeClr val="dk1"/>
                        </a:solidFill>
                        <a:latin typeface="Arial" panose="020B0604020202020204" pitchFamily="34" charset="0"/>
                        <a:ea typeface="+mn-ea"/>
                        <a:cs typeface="Arial" panose="020B0604020202020204" pitchFamily="34" charset="0"/>
                      </a:endParaRPr>
                    </a:p>
                  </a:txBody>
                  <a:tcPr marL="68580" marR="68580" marT="34290" marB="34290" anchor="c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Arial" panose="020B0604020202020204" pitchFamily="34" charset="0"/>
                          <a:cs typeface="Arial" panose="020B0604020202020204" pitchFamily="34" charset="0"/>
                        </a:rPr>
                        <a:t>Daily (Gap filled data)</a:t>
                      </a:r>
                    </a:p>
                  </a:txBody>
                  <a:tcPr marL="68580" marR="68580" marT="34290" marB="34290" anchor="ctr">
                    <a:solidFill>
                      <a:schemeClr val="accent1">
                        <a:lumMod val="20000"/>
                        <a:lumOff val="80000"/>
                      </a:schemeClr>
                    </a:solidFill>
                  </a:tcPr>
                </a:tc>
                <a:tc>
                  <a:txBody>
                    <a:bodyPr/>
                    <a:lstStyle/>
                    <a:p>
                      <a:r>
                        <a:rPr lang="en-US" sz="1100" dirty="0">
                          <a:solidFill>
                            <a:schemeClr val="tx1"/>
                          </a:solidFill>
                          <a:latin typeface="Arial" panose="020B0604020202020204" pitchFamily="34" charset="0"/>
                          <a:cs typeface="Arial" panose="020B0604020202020204" pitchFamily="34" charset="0"/>
                        </a:rPr>
                        <a:t>2-3 days</a:t>
                      </a:r>
                    </a:p>
                  </a:txBody>
                  <a:tcPr marL="68580" marR="68580" marT="34290" marB="34290" anchor="ctr">
                    <a:solidFill>
                      <a:schemeClr val="accent1">
                        <a:lumMod val="20000"/>
                        <a:lumOff val="80000"/>
                      </a:schemeClr>
                    </a:solidFill>
                  </a:tcPr>
                </a:tc>
                <a:extLst>
                  <a:ext uri="{0D108BD9-81ED-4DB2-BD59-A6C34878D82A}">
                    <a16:rowId xmlns:a16="http://schemas.microsoft.com/office/drawing/2014/main" val="4267477439"/>
                  </a:ext>
                </a:extLst>
              </a:tr>
            </a:tbl>
          </a:graphicData>
        </a:graphic>
      </p:graphicFrame>
    </p:spTree>
    <p:extLst>
      <p:ext uri="{BB962C8B-B14F-4D97-AF65-F5344CB8AC3E}">
        <p14:creationId xmlns:p14="http://schemas.microsoft.com/office/powerpoint/2010/main" val="27139093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4581C-1C0C-40E4-95FB-D769096A8B97}"/>
              </a:ext>
            </a:extLst>
          </p:cNvPr>
          <p:cNvSpPr>
            <a:spLocks noGrp="1"/>
          </p:cNvSpPr>
          <p:nvPr>
            <p:ph type="title"/>
          </p:nvPr>
        </p:nvSpPr>
        <p:spPr/>
        <p:txBody>
          <a:bodyPr>
            <a:normAutofit fontScale="90000"/>
          </a:bodyPr>
          <a:lstStyle/>
          <a:p>
            <a:r>
              <a:rPr lang="en-US" dirty="0"/>
              <a:t>MODIS Replacement: VIIRS CMG</a:t>
            </a:r>
          </a:p>
        </p:txBody>
      </p:sp>
      <p:sp>
        <p:nvSpPr>
          <p:cNvPr id="4" name="Content Placeholder 3">
            <a:extLst>
              <a:ext uri="{FF2B5EF4-FFF2-40B4-BE49-F238E27FC236}">
                <a16:creationId xmlns:a16="http://schemas.microsoft.com/office/drawing/2014/main" id="{9E899C6E-9416-42A7-87DE-171AFCF24DDE}"/>
              </a:ext>
            </a:extLst>
          </p:cNvPr>
          <p:cNvSpPr>
            <a:spLocks noGrp="1"/>
          </p:cNvSpPr>
          <p:nvPr>
            <p:ph sz="half" idx="1"/>
          </p:nvPr>
        </p:nvSpPr>
        <p:spPr/>
        <p:txBody>
          <a:bodyPr>
            <a:normAutofit/>
          </a:bodyPr>
          <a:lstStyle/>
          <a:p>
            <a:pPr>
              <a:lnSpc>
                <a:spcPct val="120000"/>
              </a:lnSpc>
            </a:pPr>
            <a:r>
              <a:rPr lang="en-US" sz="1400" dirty="0"/>
              <a:t>Visible Infrared Imaging Radiometer Suite (VIIRS) Climate Modelling Grid (CMG) Products </a:t>
            </a:r>
          </a:p>
          <a:p>
            <a:pPr lvl="1">
              <a:lnSpc>
                <a:spcPct val="120000"/>
              </a:lnSpc>
            </a:pPr>
            <a:r>
              <a:rPr lang="en-US" sz="1100" b="1" dirty="0"/>
              <a:t>VNP04ANC</a:t>
            </a:r>
            <a:r>
              <a:rPr lang="en-US" sz="1100" dirty="0"/>
              <a:t>: </a:t>
            </a:r>
            <a:r>
              <a:rPr lang="en-US" sz="1100" i="1" dirty="0"/>
              <a:t>VIIRS/NPP Aerosol Daily L3 Global 0.05 Deg CMG </a:t>
            </a:r>
          </a:p>
          <a:p>
            <a:pPr lvl="1">
              <a:lnSpc>
                <a:spcPct val="120000"/>
              </a:lnSpc>
            </a:pPr>
            <a:r>
              <a:rPr lang="en-US" sz="1100" b="1" dirty="0"/>
              <a:t>VJ104ANC</a:t>
            </a:r>
            <a:r>
              <a:rPr lang="en-US" sz="1100" dirty="0"/>
              <a:t>: </a:t>
            </a:r>
            <a:r>
              <a:rPr lang="en-US" sz="1100" i="1" dirty="0"/>
              <a:t>VIIRS/JPSS1 Aerosol Daily L3 Global 0.05 Deg CMG</a:t>
            </a:r>
          </a:p>
          <a:p>
            <a:pPr>
              <a:lnSpc>
                <a:spcPct val="120000"/>
              </a:lnSpc>
            </a:pPr>
            <a:endParaRPr lang="en-US" sz="1400" dirty="0"/>
          </a:p>
          <a:p>
            <a:pPr>
              <a:lnSpc>
                <a:spcPct val="120000"/>
              </a:lnSpc>
            </a:pPr>
            <a:endParaRPr lang="en-US" sz="1400" dirty="0"/>
          </a:p>
          <a:p>
            <a:pPr>
              <a:lnSpc>
                <a:spcPct val="120000"/>
              </a:lnSpc>
            </a:pPr>
            <a:endParaRPr lang="en-US" sz="1400" dirty="0"/>
          </a:p>
          <a:p>
            <a:pPr>
              <a:lnSpc>
                <a:spcPct val="120000"/>
              </a:lnSpc>
            </a:pPr>
            <a:r>
              <a:rPr lang="en-US" sz="1400" dirty="0"/>
              <a:t>The CMG is a global coarse resolution product generated from a NCEP granulation code package originally obtained from NOAA’s Interface Data Processing Segment (IDPS).</a:t>
            </a:r>
            <a:endParaRPr lang="en-US" sz="1400" b="0" dirty="0"/>
          </a:p>
          <a:p>
            <a:pPr lvl="1">
              <a:lnSpc>
                <a:spcPct val="120000"/>
              </a:lnSpc>
            </a:pPr>
            <a:r>
              <a:rPr lang="en-US" sz="1200" b="0" dirty="0"/>
              <a:t>6-Min data products input to the S-NPP CMG:</a:t>
            </a:r>
          </a:p>
        </p:txBody>
      </p:sp>
      <p:grpSp>
        <p:nvGrpSpPr>
          <p:cNvPr id="5" name="Group 4" descr="MODIS replacement VIIRS CMG timeline graph">
            <a:extLst>
              <a:ext uri="{FF2B5EF4-FFF2-40B4-BE49-F238E27FC236}">
                <a16:creationId xmlns:a16="http://schemas.microsoft.com/office/drawing/2014/main" id="{99B01498-969C-4D43-9190-4ED5D608C9C9}"/>
              </a:ext>
            </a:extLst>
          </p:cNvPr>
          <p:cNvGrpSpPr/>
          <p:nvPr/>
        </p:nvGrpSpPr>
        <p:grpSpPr>
          <a:xfrm>
            <a:off x="5266048" y="1528764"/>
            <a:ext cx="3504572" cy="952302"/>
            <a:chOff x="2665046" y="3669476"/>
            <a:chExt cx="3504572" cy="952302"/>
          </a:xfrm>
        </p:grpSpPr>
        <p:pic>
          <p:nvPicPr>
            <p:cNvPr id="6" name="Picture 5" descr="Chart&#10;&#10;Description automatically generated">
              <a:extLst>
                <a:ext uri="{FF2B5EF4-FFF2-40B4-BE49-F238E27FC236}">
                  <a16:creationId xmlns:a16="http://schemas.microsoft.com/office/drawing/2014/main" id="{0C34D759-C816-41E3-93BC-4CC4257B0550}"/>
                </a:ext>
              </a:extLst>
            </p:cNvPr>
            <p:cNvPicPr>
              <a:picLocks noChangeAspect="1"/>
            </p:cNvPicPr>
            <p:nvPr/>
          </p:nvPicPr>
          <p:blipFill rotWithShape="1">
            <a:blip r:embed="rId3">
              <a:extLst>
                <a:ext uri="{28A0092B-C50C-407E-A947-70E740481C1C}">
                  <a14:useLocalDpi xmlns:a14="http://schemas.microsoft.com/office/drawing/2010/main" val="0"/>
                </a:ext>
              </a:extLst>
            </a:blip>
            <a:srcRect l="291" t="4411" r="1164" b="19345"/>
            <a:stretch/>
          </p:blipFill>
          <p:spPr>
            <a:xfrm>
              <a:off x="2665046" y="3669476"/>
              <a:ext cx="3504572" cy="900733"/>
            </a:xfrm>
            <a:prstGeom prst="rect">
              <a:avLst/>
            </a:prstGeom>
          </p:spPr>
        </p:pic>
        <p:sp>
          <p:nvSpPr>
            <p:cNvPr id="7" name="Rectangle 6">
              <a:extLst>
                <a:ext uri="{FF2B5EF4-FFF2-40B4-BE49-F238E27FC236}">
                  <a16:creationId xmlns:a16="http://schemas.microsoft.com/office/drawing/2014/main" id="{25E8EAE7-2B72-4B78-B0B7-357E7EFE134F}"/>
                </a:ext>
              </a:extLst>
            </p:cNvPr>
            <p:cNvSpPr/>
            <p:nvPr/>
          </p:nvSpPr>
          <p:spPr>
            <a:xfrm>
              <a:off x="3990108" y="4363507"/>
              <a:ext cx="831274" cy="258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A67A45D9-561D-4DB2-9EB9-009EB3F70C4C}"/>
              </a:ext>
            </a:extLst>
          </p:cNvPr>
          <p:cNvSpPr txBox="1"/>
          <p:nvPr/>
        </p:nvSpPr>
        <p:spPr>
          <a:xfrm>
            <a:off x="3634930" y="3737329"/>
            <a:ext cx="5335258" cy="984885"/>
          </a:xfrm>
          <a:prstGeom prst="rect">
            <a:avLst/>
          </a:prstGeom>
          <a:noFill/>
        </p:spPr>
        <p:txBody>
          <a:bodyPr wrap="square" rtlCol="0">
            <a:spAutoFit/>
          </a:bodyPr>
          <a:lstStyle/>
          <a:p>
            <a:pPr marL="285750" indent="-285750">
              <a:lnSpc>
                <a:spcPct val="120000"/>
              </a:lnSpc>
              <a:buFont typeface="Wingdings" panose="05000000000000000000" pitchFamily="2" charset="2"/>
              <a:buChar char="§"/>
            </a:pPr>
            <a:r>
              <a:rPr lang="en-US" sz="1000" dirty="0">
                <a:latin typeface="Arial" panose="020B0604020202020204" pitchFamily="34" charset="0"/>
                <a:cs typeface="Arial" panose="020B0604020202020204" pitchFamily="34" charset="0"/>
              </a:rPr>
              <a:t>VNP_AIRTIP_L2 = Surface Air Temperature</a:t>
            </a:r>
          </a:p>
          <a:p>
            <a:pPr marL="285750" indent="-285750">
              <a:lnSpc>
                <a:spcPct val="120000"/>
              </a:lnSpc>
              <a:buFont typeface="Wingdings" panose="05000000000000000000" pitchFamily="2" charset="2"/>
              <a:buChar char="§"/>
            </a:pPr>
            <a:r>
              <a:rPr lang="en-US" sz="1000" b="0" i="0" dirty="0">
                <a:effectLst/>
                <a:latin typeface="Arial" panose="020B0604020202020204" pitchFamily="34" charset="0"/>
                <a:cs typeface="Arial" panose="020B0604020202020204" pitchFamily="34" charset="0"/>
              </a:rPr>
              <a:t>VNP04_L2 = NPP Level-2 Aerosol Optical Thickness 550</a:t>
            </a:r>
          </a:p>
          <a:p>
            <a:pPr marL="285750" indent="-285750">
              <a:lnSpc>
                <a:spcPct val="120000"/>
              </a:lnSpc>
              <a:buFont typeface="Wingdings" panose="05000000000000000000" pitchFamily="2" charset="2"/>
              <a:buChar char="§"/>
            </a:pPr>
            <a:r>
              <a:rPr lang="en-US" sz="1000" b="0" i="0" dirty="0">
                <a:effectLst/>
                <a:latin typeface="Arial" panose="020B0604020202020204" pitchFamily="34" charset="0"/>
                <a:cs typeface="Arial" panose="020B0604020202020204" pitchFamily="34" charset="0"/>
              </a:rPr>
              <a:t>NPP_VMAES_L1 = VIIRS/NPP Moderate Resolution 6-Min L1 Swath SDR and GEO 750m</a:t>
            </a:r>
          </a:p>
          <a:p>
            <a:pPr marL="285750" indent="-285750">
              <a:buFont typeface="Wingdings" panose="05000000000000000000" pitchFamily="2" charset="2"/>
              <a:buChar char="§"/>
            </a:pPr>
            <a:endParaRPr lang="en-US" sz="10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3CD55E6-4A94-456C-8D4C-06756300927B}"/>
              </a:ext>
            </a:extLst>
          </p:cNvPr>
          <p:cNvSpPr txBox="1"/>
          <p:nvPr/>
        </p:nvSpPr>
        <p:spPr>
          <a:xfrm>
            <a:off x="-75571" y="3737329"/>
            <a:ext cx="3642486" cy="800219"/>
          </a:xfrm>
          <a:prstGeom prst="rect">
            <a:avLst/>
          </a:prstGeom>
          <a:noFill/>
        </p:spPr>
        <p:txBody>
          <a:bodyPr wrap="square" rtlCol="0">
            <a:spAutoFit/>
          </a:bodyPr>
          <a:lstStyle/>
          <a:p>
            <a:pPr marL="1085850" lvl="2" indent="-171450">
              <a:lnSpc>
                <a:spcPct val="120000"/>
              </a:lnSpc>
              <a:buFont typeface="Wingdings" panose="05000000000000000000" pitchFamily="2" charset="2"/>
              <a:buChar char="§"/>
            </a:pPr>
            <a:r>
              <a:rPr lang="en-US" sz="1000" dirty="0">
                <a:latin typeface="Arial" panose="020B0604020202020204" pitchFamily="34" charset="0"/>
                <a:cs typeface="Arial" panose="020B0604020202020204" pitchFamily="34" charset="0"/>
              </a:rPr>
              <a:t>VNP09 = VIIRS Earth Surface Variables</a:t>
            </a:r>
          </a:p>
          <a:p>
            <a:pPr marL="1085850" lvl="2" indent="-171450">
              <a:lnSpc>
                <a:spcPct val="120000"/>
              </a:lnSpc>
              <a:buFont typeface="Wingdings" panose="05000000000000000000" pitchFamily="2" charset="2"/>
              <a:buChar char="§"/>
            </a:pPr>
            <a:r>
              <a:rPr lang="en-US" sz="1000" dirty="0">
                <a:latin typeface="Arial" panose="020B0604020202020204" pitchFamily="34" charset="0"/>
                <a:cs typeface="Arial" panose="020B0604020202020204" pitchFamily="34" charset="0"/>
              </a:rPr>
              <a:t>VNP_COZIP_L2 = Total Column Ozone</a:t>
            </a:r>
          </a:p>
          <a:p>
            <a:pPr marL="1085850" lvl="2" indent="-171450">
              <a:lnSpc>
                <a:spcPct val="120000"/>
              </a:lnSpc>
              <a:buFont typeface="Wingdings" panose="05000000000000000000" pitchFamily="2" charset="2"/>
              <a:buChar char="§"/>
            </a:pPr>
            <a:r>
              <a:rPr lang="en-US" sz="1000" dirty="0">
                <a:latin typeface="Arial" panose="020B0604020202020204" pitchFamily="34" charset="0"/>
                <a:cs typeface="Arial" panose="020B0604020202020204" pitchFamily="34" charset="0"/>
              </a:rPr>
              <a:t>VNP_PRWIP_L2 = Precipitable Water</a:t>
            </a:r>
          </a:p>
          <a:p>
            <a:pPr marL="285750" indent="-285750">
              <a:buFont typeface="Wingdings" panose="05000000000000000000" pitchFamily="2" charset="2"/>
              <a:buChar char="§"/>
            </a:pP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86324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72255-7700-41B9-BE35-B9A21F0CBF57}"/>
              </a:ext>
            </a:extLst>
          </p:cNvPr>
          <p:cNvSpPr>
            <a:spLocks noGrp="1"/>
          </p:cNvSpPr>
          <p:nvPr>
            <p:ph type="title"/>
          </p:nvPr>
        </p:nvSpPr>
        <p:spPr/>
        <p:txBody>
          <a:bodyPr>
            <a:normAutofit fontScale="90000"/>
          </a:bodyPr>
          <a:lstStyle/>
          <a:p>
            <a:r>
              <a:rPr lang="en-US" dirty="0"/>
              <a:t>VIIRS CMG Data Characteristics</a:t>
            </a:r>
          </a:p>
        </p:txBody>
      </p:sp>
      <p:sp>
        <p:nvSpPr>
          <p:cNvPr id="3" name="Content Placeholder 2">
            <a:extLst>
              <a:ext uri="{FF2B5EF4-FFF2-40B4-BE49-F238E27FC236}">
                <a16:creationId xmlns:a16="http://schemas.microsoft.com/office/drawing/2014/main" id="{8B96C8A5-6543-4A12-B21A-86314ECE81DB}"/>
              </a:ext>
            </a:extLst>
          </p:cNvPr>
          <p:cNvSpPr>
            <a:spLocks noGrp="1"/>
          </p:cNvSpPr>
          <p:nvPr>
            <p:ph idx="1"/>
          </p:nvPr>
        </p:nvSpPr>
        <p:spPr/>
        <p:txBody>
          <a:bodyPr>
            <a:normAutofit/>
          </a:bodyPr>
          <a:lstStyle/>
          <a:p>
            <a:r>
              <a:rPr lang="en-US" sz="1800" dirty="0"/>
              <a:t>The auxiliary file contains the same SDSs with identical names to the MODIS M[O/Y]D09 CMG</a:t>
            </a:r>
          </a:p>
          <a:p>
            <a:pPr lvl="1"/>
            <a:r>
              <a:rPr lang="en-US" sz="1600" dirty="0"/>
              <a:t>Global geographic extent </a:t>
            </a:r>
          </a:p>
          <a:p>
            <a:pPr lvl="1"/>
            <a:r>
              <a:rPr lang="en-US" sz="1600" dirty="0"/>
              <a:t>Same horizontal resolution (0.05 deg), </a:t>
            </a:r>
          </a:p>
          <a:p>
            <a:pPr lvl="1"/>
            <a:r>
              <a:rPr lang="en-US" sz="1600" dirty="0"/>
              <a:t>Same scale factor, unit, and data type. </a:t>
            </a:r>
          </a:p>
          <a:p>
            <a:pPr lvl="1"/>
            <a:r>
              <a:rPr lang="en-US" sz="1600" dirty="0"/>
              <a:t>The file format will change from HDF4 (.</a:t>
            </a:r>
            <a:r>
              <a:rPr lang="en-US" sz="1600" dirty="0" err="1"/>
              <a:t>hdf</a:t>
            </a:r>
            <a:r>
              <a:rPr lang="en-US" sz="1600" dirty="0"/>
              <a:t>) to HDF5 (.h5)</a:t>
            </a:r>
          </a:p>
        </p:txBody>
      </p:sp>
      <p:graphicFrame>
        <p:nvGraphicFramePr>
          <p:cNvPr id="4" name="Table 4">
            <a:extLst>
              <a:ext uri="{FF2B5EF4-FFF2-40B4-BE49-F238E27FC236}">
                <a16:creationId xmlns:a16="http://schemas.microsoft.com/office/drawing/2014/main" id="{873DC95E-3B4D-44C5-9866-F5FE6294C24F}"/>
              </a:ext>
            </a:extLst>
          </p:cNvPr>
          <p:cNvGraphicFramePr>
            <a:graphicFrameLocks noGrp="1"/>
          </p:cNvGraphicFramePr>
          <p:nvPr>
            <p:extLst>
              <p:ext uri="{D42A27DB-BD31-4B8C-83A1-F6EECF244321}">
                <p14:modId xmlns:p14="http://schemas.microsoft.com/office/powerpoint/2010/main" val="1479615967"/>
              </p:ext>
            </p:extLst>
          </p:nvPr>
        </p:nvGraphicFramePr>
        <p:xfrm>
          <a:off x="600735" y="3353175"/>
          <a:ext cx="3405590" cy="1280160"/>
        </p:xfrm>
        <a:graphic>
          <a:graphicData uri="http://schemas.openxmlformats.org/drawingml/2006/table">
            <a:tbl>
              <a:tblPr firstRow="1" bandRow="1">
                <a:tableStyleId>{8EC20E35-A176-4012-BC5E-935CFFF8708E}</a:tableStyleId>
              </a:tblPr>
              <a:tblGrid>
                <a:gridCol w="1802399">
                  <a:extLst>
                    <a:ext uri="{9D8B030D-6E8A-4147-A177-3AD203B41FA5}">
                      <a16:colId xmlns:a16="http://schemas.microsoft.com/office/drawing/2014/main" val="2454342264"/>
                    </a:ext>
                  </a:extLst>
                </a:gridCol>
                <a:gridCol w="717917">
                  <a:extLst>
                    <a:ext uri="{9D8B030D-6E8A-4147-A177-3AD203B41FA5}">
                      <a16:colId xmlns:a16="http://schemas.microsoft.com/office/drawing/2014/main" val="3781288204"/>
                    </a:ext>
                  </a:extLst>
                </a:gridCol>
                <a:gridCol w="528992">
                  <a:extLst>
                    <a:ext uri="{9D8B030D-6E8A-4147-A177-3AD203B41FA5}">
                      <a16:colId xmlns:a16="http://schemas.microsoft.com/office/drawing/2014/main" val="192279580"/>
                    </a:ext>
                  </a:extLst>
                </a:gridCol>
                <a:gridCol w="356282">
                  <a:extLst>
                    <a:ext uri="{9D8B030D-6E8A-4147-A177-3AD203B41FA5}">
                      <a16:colId xmlns:a16="http://schemas.microsoft.com/office/drawing/2014/main" val="4137624741"/>
                    </a:ext>
                  </a:extLst>
                </a:gridCol>
              </a:tblGrid>
              <a:tr h="144718">
                <a:tc>
                  <a:txBody>
                    <a:bodyPr/>
                    <a:lstStyle/>
                    <a:p>
                      <a:r>
                        <a:rPr lang="en-US" sz="800" b="1" kern="1200" dirty="0">
                          <a:solidFill>
                            <a:schemeClr val="lt1"/>
                          </a:solidFill>
                          <a:latin typeface="Arial" panose="020B0604020202020204" pitchFamily="34" charset="0"/>
                          <a:ea typeface="+mn-ea"/>
                          <a:cs typeface="Arial" panose="020B0604020202020204" pitchFamily="34" charset="0"/>
                        </a:rPr>
                        <a:t>Variable Name</a:t>
                      </a:r>
                    </a:p>
                  </a:txBody>
                  <a:tcPr anchor="ctr"/>
                </a:tc>
                <a:tc>
                  <a:txBody>
                    <a:bodyPr/>
                    <a:lstStyle/>
                    <a:p>
                      <a:r>
                        <a:rPr lang="en-US" sz="800" b="1" kern="1200" dirty="0">
                          <a:solidFill>
                            <a:schemeClr val="lt1"/>
                          </a:solidFill>
                          <a:latin typeface="Arial" panose="020B0604020202020204" pitchFamily="34" charset="0"/>
                          <a:ea typeface="+mn-ea"/>
                          <a:cs typeface="Arial" panose="020B0604020202020204" pitchFamily="34" charset="0"/>
                        </a:rPr>
                        <a:t>Units</a:t>
                      </a:r>
                    </a:p>
                  </a:txBody>
                  <a:tcPr anchor="ctr"/>
                </a:tc>
                <a:tc>
                  <a:txBody>
                    <a:bodyPr/>
                    <a:lstStyle/>
                    <a:p>
                      <a:r>
                        <a:rPr lang="en-US" sz="800" b="1" kern="1200" dirty="0">
                          <a:solidFill>
                            <a:schemeClr val="lt1"/>
                          </a:solidFill>
                          <a:latin typeface="Arial" panose="020B0604020202020204" pitchFamily="34" charset="0"/>
                          <a:ea typeface="+mn-ea"/>
                          <a:cs typeface="Arial" panose="020B0604020202020204" pitchFamily="34" charset="0"/>
                        </a:rPr>
                        <a:t>Scale</a:t>
                      </a:r>
                    </a:p>
                  </a:txBody>
                  <a:tcPr anchor="ctr"/>
                </a:tc>
                <a:tc>
                  <a:txBody>
                    <a:bodyPr/>
                    <a:lstStyle/>
                    <a:p>
                      <a:r>
                        <a:rPr lang="en-US" sz="800" b="1" kern="1200" dirty="0">
                          <a:solidFill>
                            <a:schemeClr val="lt1"/>
                          </a:solidFill>
                          <a:latin typeface="Arial" panose="020B0604020202020204" pitchFamily="34" charset="0"/>
                          <a:ea typeface="+mn-ea"/>
                          <a:cs typeface="Arial" panose="020B0604020202020204" pitchFamily="34" charset="0"/>
                        </a:rPr>
                        <a:t>Fill</a:t>
                      </a:r>
                    </a:p>
                  </a:txBody>
                  <a:tcPr anchor="ctr"/>
                </a:tc>
                <a:extLst>
                  <a:ext uri="{0D108BD9-81ED-4DB2-BD59-A6C34878D82A}">
                    <a16:rowId xmlns:a16="http://schemas.microsoft.com/office/drawing/2014/main" val="2781110137"/>
                  </a:ext>
                </a:extLst>
              </a:tr>
              <a:tr h="144718">
                <a:tc>
                  <a:txBody>
                    <a:bodyPr/>
                    <a:lstStyle/>
                    <a:p>
                      <a:pPr algn="l" fontAlgn="b"/>
                      <a:r>
                        <a:rPr lang="en-US" sz="800" b="0" i="0" u="none" strike="noStrike" kern="1200" dirty="0">
                          <a:solidFill>
                            <a:schemeClr val="bg1">
                              <a:lumMod val="50000"/>
                            </a:schemeClr>
                          </a:solidFill>
                          <a:effectLst/>
                          <a:latin typeface="Arial" panose="020B0604020202020204" pitchFamily="34" charset="0"/>
                          <a:ea typeface="+mn-ea"/>
                          <a:cs typeface="Arial" panose="020B0604020202020204" pitchFamily="34" charset="0"/>
                        </a:rPr>
                        <a:t>Coarse_Resolution_Air_Temperature</a:t>
                      </a:r>
                    </a:p>
                  </a:txBody>
                  <a:tcPr marL="7620" marR="7620" marT="7620" marB="0" anchor="ctr"/>
                </a:tc>
                <a:tc>
                  <a:txBody>
                    <a:bodyPr/>
                    <a:lstStyle/>
                    <a:p>
                      <a:r>
                        <a:rPr lang="en-US" sz="800" b="0" i="0" u="none" strike="noStrike" kern="1200" dirty="0">
                          <a:solidFill>
                            <a:schemeClr val="bg1">
                              <a:lumMod val="50000"/>
                            </a:schemeClr>
                          </a:solidFill>
                          <a:effectLst/>
                          <a:latin typeface="Arial" panose="020B0604020202020204" pitchFamily="34" charset="0"/>
                          <a:ea typeface="+mn-ea"/>
                          <a:cs typeface="Arial" panose="020B0604020202020204" pitchFamily="34" charset="0"/>
                        </a:rPr>
                        <a:t>Degrees K</a:t>
                      </a:r>
                    </a:p>
                  </a:txBody>
                  <a:tcPr anchor="ctr"/>
                </a:tc>
                <a:tc>
                  <a:txBody>
                    <a:bodyPr/>
                    <a:lstStyle/>
                    <a:p>
                      <a:r>
                        <a:rPr lang="en-US" sz="800" b="0" i="0" u="none" strike="noStrike" kern="1200" dirty="0">
                          <a:solidFill>
                            <a:schemeClr val="bg1">
                              <a:lumMod val="50000"/>
                            </a:schemeClr>
                          </a:solidFill>
                          <a:effectLst/>
                          <a:latin typeface="Arial" panose="020B0604020202020204" pitchFamily="34" charset="0"/>
                          <a:ea typeface="+mn-ea"/>
                          <a:cs typeface="Arial" panose="020B0604020202020204" pitchFamily="34" charset="0"/>
                        </a:rPr>
                        <a:t>0.01</a:t>
                      </a:r>
                    </a:p>
                  </a:txBody>
                  <a:tcPr anchor="ctr"/>
                </a:tc>
                <a:tc>
                  <a:txBody>
                    <a:bodyPr/>
                    <a:lstStyle/>
                    <a:p>
                      <a:r>
                        <a:rPr lang="en-US" sz="800" b="0" i="0" u="none" strike="noStrike" kern="1200" dirty="0">
                          <a:solidFill>
                            <a:schemeClr val="bg1">
                              <a:lumMod val="50000"/>
                            </a:schemeClr>
                          </a:solidFill>
                          <a:effectLst/>
                          <a:latin typeface="Arial" panose="020B0604020202020204" pitchFamily="34" charset="0"/>
                          <a:ea typeface="+mn-ea"/>
                          <a:cs typeface="Arial" panose="020B0604020202020204" pitchFamily="34" charset="0"/>
                        </a:rPr>
                        <a:t>0</a:t>
                      </a:r>
                    </a:p>
                  </a:txBody>
                  <a:tcPr anchor="ctr"/>
                </a:tc>
                <a:extLst>
                  <a:ext uri="{0D108BD9-81ED-4DB2-BD59-A6C34878D82A}">
                    <a16:rowId xmlns:a16="http://schemas.microsoft.com/office/drawing/2014/main" val="3846374046"/>
                  </a:ext>
                </a:extLst>
              </a:tr>
              <a:tr h="144718">
                <a:tc>
                  <a:txBody>
                    <a:bodyPr/>
                    <a:lstStyle/>
                    <a:p>
                      <a:pPr algn="l" fontAlgn="b"/>
                      <a:r>
                        <a:rPr lang="en-US" sz="800" b="0" i="0" u="none" strike="noStrike" kern="1200" dirty="0">
                          <a:solidFill>
                            <a:schemeClr val="bg1">
                              <a:lumMod val="50000"/>
                            </a:schemeClr>
                          </a:solidFill>
                          <a:effectLst/>
                          <a:latin typeface="Arial" panose="020B0604020202020204" pitchFamily="34" charset="0"/>
                          <a:ea typeface="+mn-ea"/>
                          <a:cs typeface="Arial" panose="020B0604020202020204" pitchFamily="34" charset="0"/>
                        </a:rPr>
                        <a:t>Coarse_Resolution_AOT_at_550_nm</a:t>
                      </a:r>
                    </a:p>
                  </a:txBody>
                  <a:tcPr marL="7620" marR="7620" marT="7620" marB="0" anchor="ctr"/>
                </a:tc>
                <a:tc>
                  <a:txBody>
                    <a:bodyPr/>
                    <a:lstStyle/>
                    <a:p>
                      <a:r>
                        <a:rPr lang="en-US" sz="800" b="0" i="0" u="none" strike="noStrike" kern="1200" dirty="0">
                          <a:solidFill>
                            <a:schemeClr val="bg1">
                              <a:lumMod val="50000"/>
                            </a:schemeClr>
                          </a:solidFill>
                          <a:effectLst/>
                          <a:latin typeface="Arial" panose="020B0604020202020204" pitchFamily="34" charset="0"/>
                          <a:ea typeface="+mn-ea"/>
                          <a:cs typeface="Arial" panose="020B0604020202020204" pitchFamily="34" charset="0"/>
                        </a:rPr>
                        <a:t>(unitless)</a:t>
                      </a:r>
                    </a:p>
                  </a:txBody>
                  <a:tcPr anchor="ctr"/>
                </a:tc>
                <a:tc>
                  <a:txBody>
                    <a:bodyPr/>
                    <a:lstStyle/>
                    <a:p>
                      <a:r>
                        <a:rPr lang="en-US" sz="800" b="0" i="0" u="none" strike="noStrike" kern="1200" dirty="0">
                          <a:solidFill>
                            <a:schemeClr val="bg1">
                              <a:lumMod val="50000"/>
                            </a:schemeClr>
                          </a:solidFill>
                          <a:effectLst/>
                          <a:latin typeface="Arial" panose="020B0604020202020204" pitchFamily="34" charset="0"/>
                          <a:ea typeface="+mn-ea"/>
                          <a:cs typeface="Arial" panose="020B0604020202020204" pitchFamily="34" charset="0"/>
                        </a:rPr>
                        <a:t>0.001</a:t>
                      </a:r>
                    </a:p>
                  </a:txBody>
                  <a:tcPr anchor="ctr"/>
                </a:tc>
                <a:tc>
                  <a:txBody>
                    <a:bodyPr/>
                    <a:lstStyle/>
                    <a:p>
                      <a:r>
                        <a:rPr lang="en-US" sz="800" b="0" i="0" u="none" strike="noStrike" kern="1200" dirty="0">
                          <a:solidFill>
                            <a:schemeClr val="bg1">
                              <a:lumMod val="50000"/>
                            </a:schemeClr>
                          </a:solidFill>
                          <a:effectLst/>
                          <a:latin typeface="Arial" panose="020B0604020202020204" pitchFamily="34" charset="0"/>
                          <a:ea typeface="+mn-ea"/>
                          <a:cs typeface="Arial" panose="020B0604020202020204" pitchFamily="34" charset="0"/>
                        </a:rPr>
                        <a:t>60</a:t>
                      </a:r>
                    </a:p>
                  </a:txBody>
                  <a:tcPr anchor="ctr"/>
                </a:tc>
                <a:extLst>
                  <a:ext uri="{0D108BD9-81ED-4DB2-BD59-A6C34878D82A}">
                    <a16:rowId xmlns:a16="http://schemas.microsoft.com/office/drawing/2014/main" val="1800284056"/>
                  </a:ext>
                </a:extLst>
              </a:tr>
              <a:tr h="144718">
                <a:tc>
                  <a:txBody>
                    <a:bodyPr/>
                    <a:lstStyle/>
                    <a:p>
                      <a:pPr algn="l" fontAlgn="b"/>
                      <a:r>
                        <a:rPr lang="en-US" sz="800" b="1" i="0" u="none" strike="noStrike" kern="1200" dirty="0">
                          <a:solidFill>
                            <a:srgbClr val="000000"/>
                          </a:solidFill>
                          <a:effectLst/>
                          <a:latin typeface="Arial" panose="020B0604020202020204" pitchFamily="34" charset="0"/>
                          <a:ea typeface="+mn-ea"/>
                          <a:cs typeface="Arial" panose="020B0604020202020204" pitchFamily="34" charset="0"/>
                        </a:rPr>
                        <a:t>Coarse_Resolution_Ozone</a:t>
                      </a:r>
                    </a:p>
                  </a:txBody>
                  <a:tcPr marL="7620" marR="7620" marT="7620" marB="0" anchor="ctr"/>
                </a:tc>
                <a:tc>
                  <a:txBody>
                    <a:bodyPr/>
                    <a:lstStyle/>
                    <a:p>
                      <a:r>
                        <a:rPr lang="en-US" sz="800" b="1" i="0" u="none" strike="noStrike" kern="1200" dirty="0">
                          <a:solidFill>
                            <a:srgbClr val="000000"/>
                          </a:solidFill>
                          <a:effectLst/>
                          <a:latin typeface="Arial" panose="020B0604020202020204" pitchFamily="34" charset="0"/>
                          <a:ea typeface="+mn-ea"/>
                          <a:cs typeface="Arial" panose="020B0604020202020204" pitchFamily="34" charset="0"/>
                        </a:rPr>
                        <a:t>cm atm</a:t>
                      </a:r>
                    </a:p>
                  </a:txBody>
                  <a:tcPr anchor="ctr"/>
                </a:tc>
                <a:tc>
                  <a:txBody>
                    <a:bodyPr/>
                    <a:lstStyle/>
                    <a:p>
                      <a:r>
                        <a:rPr lang="en-US" sz="800" b="1" i="0" u="none" strike="noStrike" kern="1200" dirty="0">
                          <a:solidFill>
                            <a:srgbClr val="000000"/>
                          </a:solidFill>
                          <a:effectLst/>
                          <a:latin typeface="Arial" panose="020B0604020202020204" pitchFamily="34" charset="0"/>
                          <a:ea typeface="+mn-ea"/>
                          <a:cs typeface="Arial" panose="020B0604020202020204" pitchFamily="34" charset="0"/>
                        </a:rPr>
                        <a:t>0.0025</a:t>
                      </a:r>
                    </a:p>
                  </a:txBody>
                  <a:tcPr anchor="ctr"/>
                </a:tc>
                <a:tc>
                  <a:txBody>
                    <a:bodyPr/>
                    <a:lstStyle/>
                    <a:p>
                      <a:r>
                        <a:rPr lang="en-US" sz="800" b="1" i="0" u="none" strike="noStrike" kern="1200" dirty="0">
                          <a:solidFill>
                            <a:srgbClr val="000000"/>
                          </a:solidFill>
                          <a:effectLst/>
                          <a:latin typeface="Arial" panose="020B0604020202020204" pitchFamily="34" charset="0"/>
                          <a:ea typeface="+mn-ea"/>
                          <a:cs typeface="Arial" panose="020B0604020202020204" pitchFamily="34" charset="0"/>
                        </a:rPr>
                        <a:t>0</a:t>
                      </a:r>
                    </a:p>
                  </a:txBody>
                  <a:tcPr anchor="ctr"/>
                </a:tc>
                <a:extLst>
                  <a:ext uri="{0D108BD9-81ED-4DB2-BD59-A6C34878D82A}">
                    <a16:rowId xmlns:a16="http://schemas.microsoft.com/office/drawing/2014/main" val="2657394666"/>
                  </a:ext>
                </a:extLst>
              </a:tr>
              <a:tr h="144718">
                <a:tc>
                  <a:txBody>
                    <a:bodyPr/>
                    <a:lstStyle/>
                    <a:p>
                      <a:pPr algn="l" fontAlgn="b"/>
                      <a:r>
                        <a:rPr lang="en-US" sz="800" b="1" i="0" u="none" strike="noStrike" kern="1200" dirty="0">
                          <a:solidFill>
                            <a:srgbClr val="000000"/>
                          </a:solidFill>
                          <a:effectLst/>
                          <a:latin typeface="Arial" panose="020B0604020202020204" pitchFamily="34" charset="0"/>
                          <a:ea typeface="+mn-ea"/>
                          <a:cs typeface="Arial" panose="020B0604020202020204" pitchFamily="34" charset="0"/>
                        </a:rPr>
                        <a:t>Coarse_Resolution_Water_Vapor</a:t>
                      </a:r>
                    </a:p>
                  </a:txBody>
                  <a:tcPr marL="7620" marR="7620" marT="7620" marB="0" anchor="ctr"/>
                </a:tc>
                <a:tc>
                  <a:txBody>
                    <a:bodyPr/>
                    <a:lstStyle/>
                    <a:p>
                      <a:r>
                        <a:rPr lang="en-US" sz="800" b="1" i="0" u="none" strike="noStrike" kern="1200" dirty="0">
                          <a:solidFill>
                            <a:srgbClr val="000000"/>
                          </a:solidFill>
                          <a:effectLst/>
                          <a:latin typeface="Arial" panose="020B0604020202020204" pitchFamily="34" charset="0"/>
                          <a:ea typeface="+mn-ea"/>
                          <a:cs typeface="Arial" panose="020B0604020202020204" pitchFamily="34" charset="0"/>
                        </a:rPr>
                        <a:t>g/cm^2</a:t>
                      </a:r>
                    </a:p>
                  </a:txBody>
                  <a:tcPr anchor="ctr"/>
                </a:tc>
                <a:tc>
                  <a:txBody>
                    <a:bodyPr/>
                    <a:lstStyle/>
                    <a:p>
                      <a:r>
                        <a:rPr lang="en-US" sz="800" b="1" i="0" u="none" strike="noStrike" kern="1200" dirty="0">
                          <a:solidFill>
                            <a:srgbClr val="000000"/>
                          </a:solidFill>
                          <a:effectLst/>
                          <a:latin typeface="Arial" panose="020B0604020202020204" pitchFamily="34" charset="0"/>
                          <a:ea typeface="+mn-ea"/>
                          <a:cs typeface="Arial" panose="020B0604020202020204" pitchFamily="34" charset="0"/>
                        </a:rPr>
                        <a:t>0.01</a:t>
                      </a:r>
                    </a:p>
                  </a:txBody>
                  <a:tcPr anchor="ctr"/>
                </a:tc>
                <a:tc>
                  <a:txBody>
                    <a:bodyPr/>
                    <a:lstStyle/>
                    <a:p>
                      <a:r>
                        <a:rPr lang="en-US" sz="800" b="1" i="0" u="none" strike="noStrike" kern="1200" dirty="0">
                          <a:solidFill>
                            <a:srgbClr val="000000"/>
                          </a:solidFill>
                          <a:effectLst/>
                          <a:latin typeface="Arial" panose="020B0604020202020204" pitchFamily="34" charset="0"/>
                          <a:ea typeface="+mn-ea"/>
                          <a:cs typeface="Arial" panose="020B0604020202020204" pitchFamily="34" charset="0"/>
                        </a:rPr>
                        <a:t>0</a:t>
                      </a:r>
                    </a:p>
                  </a:txBody>
                  <a:tcPr anchor="ctr"/>
                </a:tc>
                <a:extLst>
                  <a:ext uri="{0D108BD9-81ED-4DB2-BD59-A6C34878D82A}">
                    <a16:rowId xmlns:a16="http://schemas.microsoft.com/office/drawing/2014/main" val="290719581"/>
                  </a:ext>
                </a:extLst>
              </a:tr>
              <a:tr h="144718">
                <a:tc>
                  <a:txBody>
                    <a:bodyPr/>
                    <a:lstStyle/>
                    <a:p>
                      <a:pPr algn="l" fontAlgn="b"/>
                      <a:r>
                        <a:rPr lang="en-US" sz="800" b="0" i="0" u="none" strike="noStrike" kern="1200" dirty="0" err="1">
                          <a:solidFill>
                            <a:schemeClr val="bg1">
                              <a:lumMod val="50000"/>
                            </a:schemeClr>
                          </a:solidFill>
                          <a:effectLst/>
                          <a:latin typeface="Arial" panose="020B0604020202020204" pitchFamily="34" charset="0"/>
                          <a:ea typeface="+mn-ea"/>
                          <a:cs typeface="Arial" panose="020B0604020202020204" pitchFamily="34" charset="0"/>
                        </a:rPr>
                        <a:t>Coarse_Resolution_Granule_Time</a:t>
                      </a:r>
                      <a:endParaRPr lang="en-US" sz="800" b="0" i="0" u="none" strike="noStrike" kern="1200" dirty="0">
                        <a:solidFill>
                          <a:schemeClr val="bg1">
                            <a:lumMod val="50000"/>
                          </a:schemeClr>
                        </a:solidFill>
                        <a:effectLst/>
                        <a:latin typeface="Arial" panose="020B0604020202020204" pitchFamily="34" charset="0"/>
                        <a:ea typeface="+mn-ea"/>
                        <a:cs typeface="Arial" panose="020B0604020202020204" pitchFamily="34" charset="0"/>
                      </a:endParaRPr>
                    </a:p>
                  </a:txBody>
                  <a:tcPr marL="7620" marR="7620" marT="7620" marB="0" anchor="ctr"/>
                </a:tc>
                <a:tc>
                  <a:txBody>
                    <a:bodyPr/>
                    <a:lstStyle/>
                    <a:p>
                      <a:r>
                        <a:rPr lang="en-US" sz="800" b="0" i="0" u="none" strike="noStrike" kern="1200" dirty="0">
                          <a:solidFill>
                            <a:schemeClr val="bg1">
                              <a:lumMod val="50000"/>
                            </a:schemeClr>
                          </a:solidFill>
                          <a:effectLst/>
                          <a:latin typeface="Arial" panose="020B0604020202020204" pitchFamily="34" charset="0"/>
                          <a:ea typeface="+mn-ea"/>
                          <a:cs typeface="Arial" panose="020B0604020202020204" pitchFamily="34" charset="0"/>
                        </a:rPr>
                        <a:t>NA</a:t>
                      </a:r>
                    </a:p>
                  </a:txBody>
                  <a:tcPr anchor="ctr"/>
                </a:tc>
                <a:tc>
                  <a:txBody>
                    <a:bodyPr/>
                    <a:lstStyle/>
                    <a:p>
                      <a:r>
                        <a:rPr lang="en-US" sz="800" b="0" i="0" u="none" strike="noStrike" kern="1200" dirty="0">
                          <a:solidFill>
                            <a:schemeClr val="bg1">
                              <a:lumMod val="50000"/>
                            </a:schemeClr>
                          </a:solidFill>
                          <a:effectLst/>
                          <a:latin typeface="Arial" panose="020B0604020202020204" pitchFamily="34" charset="0"/>
                          <a:ea typeface="+mn-ea"/>
                          <a:cs typeface="Arial" panose="020B0604020202020204" pitchFamily="34" charset="0"/>
                        </a:rPr>
                        <a:t>1.0</a:t>
                      </a:r>
                    </a:p>
                  </a:txBody>
                  <a:tcPr anchor="ctr"/>
                </a:tc>
                <a:tc>
                  <a:txBody>
                    <a:bodyPr/>
                    <a:lstStyle/>
                    <a:p>
                      <a:r>
                        <a:rPr lang="en-US" sz="800" b="0" i="0" u="none" strike="noStrike" kern="1200" dirty="0">
                          <a:solidFill>
                            <a:schemeClr val="bg1">
                              <a:lumMod val="50000"/>
                            </a:schemeClr>
                          </a:solidFill>
                          <a:effectLst/>
                          <a:latin typeface="Arial" panose="020B0604020202020204" pitchFamily="34" charset="0"/>
                          <a:ea typeface="+mn-ea"/>
                          <a:cs typeface="Arial" panose="020B0604020202020204" pitchFamily="34" charset="0"/>
                        </a:rPr>
                        <a:t>-1</a:t>
                      </a:r>
                    </a:p>
                  </a:txBody>
                  <a:tcPr anchor="ctr"/>
                </a:tc>
                <a:extLst>
                  <a:ext uri="{0D108BD9-81ED-4DB2-BD59-A6C34878D82A}">
                    <a16:rowId xmlns:a16="http://schemas.microsoft.com/office/drawing/2014/main" val="4047593088"/>
                  </a:ext>
                </a:extLst>
              </a:tr>
            </a:tbl>
          </a:graphicData>
        </a:graphic>
      </p:graphicFrame>
      <p:sp>
        <p:nvSpPr>
          <p:cNvPr id="6" name="TextBox 5">
            <a:extLst>
              <a:ext uri="{FF2B5EF4-FFF2-40B4-BE49-F238E27FC236}">
                <a16:creationId xmlns:a16="http://schemas.microsoft.com/office/drawing/2014/main" id="{40BC007B-0A8D-4AF5-B036-47623866E43A}"/>
              </a:ext>
            </a:extLst>
          </p:cNvPr>
          <p:cNvSpPr txBox="1"/>
          <p:nvPr/>
        </p:nvSpPr>
        <p:spPr>
          <a:xfrm>
            <a:off x="1075267" y="2957018"/>
            <a:ext cx="2413000" cy="369332"/>
          </a:xfrm>
          <a:prstGeom prst="rect">
            <a:avLst/>
          </a:prstGeom>
          <a:noFill/>
        </p:spPr>
        <p:txBody>
          <a:bodyPr wrap="square" rtlCol="0">
            <a:spAutoFit/>
          </a:bodyPr>
          <a:lstStyle/>
          <a:p>
            <a:r>
              <a:rPr lang="en-US" dirty="0"/>
              <a:t>VNP04ANC/VJ104ANC</a:t>
            </a:r>
          </a:p>
        </p:txBody>
      </p:sp>
      <p:sp>
        <p:nvSpPr>
          <p:cNvPr id="7" name="TextBox 6">
            <a:extLst>
              <a:ext uri="{FF2B5EF4-FFF2-40B4-BE49-F238E27FC236}">
                <a16:creationId xmlns:a16="http://schemas.microsoft.com/office/drawing/2014/main" id="{9F889691-0E10-4795-8558-712C36A051BE}"/>
              </a:ext>
            </a:extLst>
          </p:cNvPr>
          <p:cNvSpPr txBox="1"/>
          <p:nvPr/>
        </p:nvSpPr>
        <p:spPr>
          <a:xfrm>
            <a:off x="5517661" y="2957018"/>
            <a:ext cx="2676120" cy="369332"/>
          </a:xfrm>
          <a:prstGeom prst="rect">
            <a:avLst/>
          </a:prstGeom>
          <a:noFill/>
        </p:spPr>
        <p:txBody>
          <a:bodyPr wrap="square" rtlCol="0">
            <a:spAutoFit/>
          </a:bodyPr>
          <a:lstStyle/>
          <a:p>
            <a:r>
              <a:rPr lang="en-US" dirty="0"/>
              <a:t>MOD09CMG/MOD09CMA</a:t>
            </a:r>
          </a:p>
        </p:txBody>
      </p:sp>
      <p:graphicFrame>
        <p:nvGraphicFramePr>
          <p:cNvPr id="8" name="Table 4">
            <a:extLst>
              <a:ext uri="{FF2B5EF4-FFF2-40B4-BE49-F238E27FC236}">
                <a16:creationId xmlns:a16="http://schemas.microsoft.com/office/drawing/2014/main" id="{185E7476-3F4A-4D14-A66C-394935ED430D}"/>
              </a:ext>
            </a:extLst>
          </p:cNvPr>
          <p:cNvGraphicFramePr>
            <a:graphicFrameLocks noGrp="1"/>
          </p:cNvGraphicFramePr>
          <p:nvPr>
            <p:extLst>
              <p:ext uri="{D42A27DB-BD31-4B8C-83A1-F6EECF244321}">
                <p14:modId xmlns:p14="http://schemas.microsoft.com/office/powerpoint/2010/main" val="1703485845"/>
              </p:ext>
            </p:extLst>
          </p:nvPr>
        </p:nvGraphicFramePr>
        <p:xfrm>
          <a:off x="4668803" y="3355207"/>
          <a:ext cx="4139917" cy="1230398"/>
        </p:xfrm>
        <a:graphic>
          <a:graphicData uri="http://schemas.openxmlformats.org/drawingml/2006/table">
            <a:tbl>
              <a:tblPr firstRow="1" bandRow="1">
                <a:tableStyleId>{8EC20E35-A176-4012-BC5E-935CFFF8708E}</a:tableStyleId>
              </a:tblPr>
              <a:tblGrid>
                <a:gridCol w="2412861">
                  <a:extLst>
                    <a:ext uri="{9D8B030D-6E8A-4147-A177-3AD203B41FA5}">
                      <a16:colId xmlns:a16="http://schemas.microsoft.com/office/drawing/2014/main" val="2454342264"/>
                    </a:ext>
                  </a:extLst>
                </a:gridCol>
                <a:gridCol w="861501">
                  <a:extLst>
                    <a:ext uri="{9D8B030D-6E8A-4147-A177-3AD203B41FA5}">
                      <a16:colId xmlns:a16="http://schemas.microsoft.com/office/drawing/2014/main" val="3781288204"/>
                    </a:ext>
                  </a:extLst>
                </a:gridCol>
                <a:gridCol w="508367">
                  <a:extLst>
                    <a:ext uri="{9D8B030D-6E8A-4147-A177-3AD203B41FA5}">
                      <a16:colId xmlns:a16="http://schemas.microsoft.com/office/drawing/2014/main" val="192279580"/>
                    </a:ext>
                  </a:extLst>
                </a:gridCol>
                <a:gridCol w="357188">
                  <a:extLst>
                    <a:ext uri="{9D8B030D-6E8A-4147-A177-3AD203B41FA5}">
                      <a16:colId xmlns:a16="http://schemas.microsoft.com/office/drawing/2014/main" val="4137624741"/>
                    </a:ext>
                  </a:extLst>
                </a:gridCol>
              </a:tblGrid>
              <a:tr h="163598">
                <a:tc>
                  <a:txBody>
                    <a:bodyPr/>
                    <a:lstStyle/>
                    <a:p>
                      <a:r>
                        <a:rPr lang="en-US" sz="800" dirty="0">
                          <a:latin typeface="Arial" panose="020B0604020202020204" pitchFamily="34" charset="0"/>
                          <a:cs typeface="Arial" panose="020B0604020202020204" pitchFamily="34" charset="0"/>
                        </a:rPr>
                        <a:t>Variable Name</a:t>
                      </a:r>
                    </a:p>
                  </a:txBody>
                  <a:tcPr anchor="ctr"/>
                </a:tc>
                <a:tc>
                  <a:txBody>
                    <a:bodyPr/>
                    <a:lstStyle/>
                    <a:p>
                      <a:r>
                        <a:rPr lang="en-US" sz="800" dirty="0">
                          <a:latin typeface="Arial" panose="020B0604020202020204" pitchFamily="34" charset="0"/>
                          <a:cs typeface="Arial" panose="020B0604020202020204" pitchFamily="34" charset="0"/>
                        </a:rPr>
                        <a:t>Units</a:t>
                      </a:r>
                    </a:p>
                  </a:txBody>
                  <a:tcPr anchor="ctr"/>
                </a:tc>
                <a:tc>
                  <a:txBody>
                    <a:bodyPr/>
                    <a:lstStyle/>
                    <a:p>
                      <a:r>
                        <a:rPr lang="en-US" sz="800" dirty="0">
                          <a:latin typeface="Arial" panose="020B0604020202020204" pitchFamily="34" charset="0"/>
                          <a:cs typeface="Arial" panose="020B0604020202020204" pitchFamily="34" charset="0"/>
                        </a:rPr>
                        <a:t>Scale</a:t>
                      </a:r>
                    </a:p>
                  </a:txBody>
                  <a:tcPr anchor="ctr"/>
                </a:tc>
                <a:tc>
                  <a:txBody>
                    <a:bodyPr/>
                    <a:lstStyle/>
                    <a:p>
                      <a:r>
                        <a:rPr lang="en-US" sz="800" dirty="0">
                          <a:latin typeface="Arial" panose="020B0604020202020204" pitchFamily="34" charset="0"/>
                          <a:cs typeface="Arial" panose="020B0604020202020204" pitchFamily="34" charset="0"/>
                        </a:rPr>
                        <a:t>Fill</a:t>
                      </a:r>
                    </a:p>
                  </a:txBody>
                  <a:tcPr anchor="ctr"/>
                </a:tc>
                <a:extLst>
                  <a:ext uri="{0D108BD9-81ED-4DB2-BD59-A6C34878D82A}">
                    <a16:rowId xmlns:a16="http://schemas.microsoft.com/office/drawing/2014/main" val="2781110137"/>
                  </a:ext>
                </a:extLst>
              </a:tr>
              <a:tr h="163598">
                <a:tc>
                  <a:txBody>
                    <a:bodyPr/>
                    <a:lstStyle/>
                    <a:p>
                      <a:pPr algn="l" fontAlgn="b"/>
                      <a:r>
                        <a:rPr lang="en-US" sz="800" b="0" i="0" u="none" strike="noStrike" dirty="0">
                          <a:solidFill>
                            <a:schemeClr val="bg1">
                              <a:lumMod val="50000"/>
                            </a:schemeClr>
                          </a:solidFill>
                          <a:effectLst/>
                          <a:latin typeface="Arial" panose="020B0604020202020204" pitchFamily="34" charset="0"/>
                          <a:cs typeface="Arial" panose="020B0604020202020204" pitchFamily="34" charset="0"/>
                        </a:rPr>
                        <a:t>Coarse_Resolution_Air_Temperature_(2m) (CMA)</a:t>
                      </a:r>
                    </a:p>
                  </a:txBody>
                  <a:tcPr marL="7620" marR="7620" marT="7620" marB="0" anchor="ctr"/>
                </a:tc>
                <a:tc>
                  <a:txBody>
                    <a:bodyPr/>
                    <a:lstStyle/>
                    <a:p>
                      <a:r>
                        <a:rPr lang="en-US" sz="800" dirty="0">
                          <a:solidFill>
                            <a:schemeClr val="bg1">
                              <a:lumMod val="50000"/>
                            </a:schemeClr>
                          </a:solidFill>
                          <a:latin typeface="Arial" panose="020B0604020202020204" pitchFamily="34" charset="0"/>
                          <a:cs typeface="Arial" panose="020B0604020202020204" pitchFamily="34" charset="0"/>
                        </a:rPr>
                        <a:t>Degrees K</a:t>
                      </a:r>
                    </a:p>
                  </a:txBody>
                  <a:tcPr anchor="ctr"/>
                </a:tc>
                <a:tc>
                  <a:txBody>
                    <a:bodyPr/>
                    <a:lstStyle/>
                    <a:p>
                      <a:r>
                        <a:rPr lang="en-US" sz="800" dirty="0">
                          <a:solidFill>
                            <a:schemeClr val="bg1">
                              <a:lumMod val="50000"/>
                            </a:schemeClr>
                          </a:solidFill>
                          <a:latin typeface="Arial" panose="020B0604020202020204" pitchFamily="34" charset="0"/>
                          <a:cs typeface="Arial" panose="020B0604020202020204" pitchFamily="34" charset="0"/>
                        </a:rPr>
                        <a:t>100</a:t>
                      </a:r>
                    </a:p>
                  </a:txBody>
                  <a:tcPr anchor="ctr"/>
                </a:tc>
                <a:tc>
                  <a:txBody>
                    <a:bodyPr/>
                    <a:lstStyle/>
                    <a:p>
                      <a:r>
                        <a:rPr lang="en-US" sz="800" dirty="0">
                          <a:solidFill>
                            <a:schemeClr val="bg1">
                              <a:lumMod val="50000"/>
                            </a:schemeClr>
                          </a:solidFill>
                          <a:latin typeface="Arial" panose="020B0604020202020204" pitchFamily="34" charset="0"/>
                          <a:cs typeface="Arial" panose="020B0604020202020204" pitchFamily="34" charset="0"/>
                        </a:rPr>
                        <a:t>0</a:t>
                      </a:r>
                    </a:p>
                  </a:txBody>
                  <a:tcPr anchor="ctr"/>
                </a:tc>
                <a:extLst>
                  <a:ext uri="{0D108BD9-81ED-4DB2-BD59-A6C34878D82A}">
                    <a16:rowId xmlns:a16="http://schemas.microsoft.com/office/drawing/2014/main" val="3846374046"/>
                  </a:ext>
                </a:extLst>
              </a:tr>
              <a:tr h="163598">
                <a:tc>
                  <a:txBody>
                    <a:bodyPr/>
                    <a:lstStyle/>
                    <a:p>
                      <a:pPr algn="l" fontAlgn="b"/>
                      <a:r>
                        <a:rPr lang="en-US" sz="800" b="0" i="0" u="none" strike="noStrike" dirty="0">
                          <a:solidFill>
                            <a:schemeClr val="bg1">
                              <a:lumMod val="50000"/>
                            </a:schemeClr>
                          </a:solidFill>
                          <a:effectLst/>
                          <a:latin typeface="Arial" panose="020B0604020202020204" pitchFamily="34" charset="0"/>
                          <a:cs typeface="Arial" panose="020B0604020202020204" pitchFamily="34" charset="0"/>
                        </a:rPr>
                        <a:t>Coarse_Resolution_AOT_at_550_nm (CMA)</a:t>
                      </a:r>
                    </a:p>
                  </a:txBody>
                  <a:tcPr marL="7620" marR="7620" marT="7620" marB="0" anchor="ctr"/>
                </a:tc>
                <a:tc>
                  <a:txBody>
                    <a:bodyPr/>
                    <a:lstStyle/>
                    <a:p>
                      <a:r>
                        <a:rPr lang="en-US" sz="800" dirty="0">
                          <a:solidFill>
                            <a:schemeClr val="bg1">
                              <a:lumMod val="50000"/>
                            </a:schemeClr>
                          </a:solidFill>
                          <a:latin typeface="Arial" panose="020B0604020202020204" pitchFamily="34" charset="0"/>
                          <a:cs typeface="Arial" panose="020B0604020202020204" pitchFamily="34" charset="0"/>
                        </a:rPr>
                        <a:t>(unitless)</a:t>
                      </a:r>
                    </a:p>
                  </a:txBody>
                  <a:tcPr anchor="ctr"/>
                </a:tc>
                <a:tc>
                  <a:txBody>
                    <a:bodyPr/>
                    <a:lstStyle/>
                    <a:p>
                      <a:r>
                        <a:rPr lang="en-US" sz="800" dirty="0">
                          <a:solidFill>
                            <a:schemeClr val="bg1">
                              <a:lumMod val="50000"/>
                            </a:schemeClr>
                          </a:solidFill>
                          <a:latin typeface="Arial" panose="020B0604020202020204" pitchFamily="34" charset="0"/>
                          <a:cs typeface="Arial" panose="020B0604020202020204" pitchFamily="34" charset="0"/>
                        </a:rPr>
                        <a:t>1000</a:t>
                      </a:r>
                    </a:p>
                  </a:txBody>
                  <a:tcPr anchor="ctr"/>
                </a:tc>
                <a:tc>
                  <a:txBody>
                    <a:bodyPr/>
                    <a:lstStyle/>
                    <a:p>
                      <a:r>
                        <a:rPr lang="en-US" sz="800" dirty="0">
                          <a:solidFill>
                            <a:schemeClr val="bg1">
                              <a:lumMod val="50000"/>
                            </a:schemeClr>
                          </a:solidFill>
                          <a:latin typeface="Arial" panose="020B0604020202020204" pitchFamily="34" charset="0"/>
                          <a:cs typeface="Arial" panose="020B0604020202020204" pitchFamily="34" charset="0"/>
                        </a:rPr>
                        <a:t>60</a:t>
                      </a:r>
                    </a:p>
                  </a:txBody>
                  <a:tcPr anchor="ctr"/>
                </a:tc>
                <a:extLst>
                  <a:ext uri="{0D108BD9-81ED-4DB2-BD59-A6C34878D82A}">
                    <a16:rowId xmlns:a16="http://schemas.microsoft.com/office/drawing/2014/main" val="1800284056"/>
                  </a:ext>
                </a:extLst>
              </a:tr>
              <a:tr h="163598">
                <a:tc>
                  <a:txBody>
                    <a:bodyPr/>
                    <a:lstStyle/>
                    <a:p>
                      <a:pPr algn="l" fontAlgn="b"/>
                      <a:r>
                        <a:rPr lang="en-US" sz="800" b="1" i="0" u="none" strike="noStrike" dirty="0">
                          <a:solidFill>
                            <a:srgbClr val="000000"/>
                          </a:solidFill>
                          <a:effectLst/>
                          <a:latin typeface="Arial" panose="020B0604020202020204" pitchFamily="34" charset="0"/>
                          <a:cs typeface="Arial" panose="020B0604020202020204" pitchFamily="34" charset="0"/>
                        </a:rPr>
                        <a:t>Coarse_Resolution_Ozone (CMG)</a:t>
                      </a:r>
                    </a:p>
                  </a:txBody>
                  <a:tcPr marL="7620" marR="7620" marT="7620" marB="0" anchor="ctr"/>
                </a:tc>
                <a:tc>
                  <a:txBody>
                    <a:bodyPr/>
                    <a:lstStyle/>
                    <a:p>
                      <a:r>
                        <a:rPr lang="en-US" sz="800" b="1" dirty="0">
                          <a:latin typeface="Arial" panose="020B0604020202020204" pitchFamily="34" charset="0"/>
                          <a:cs typeface="Arial" panose="020B0604020202020204" pitchFamily="34" charset="0"/>
                        </a:rPr>
                        <a:t>cm atm</a:t>
                      </a:r>
                    </a:p>
                  </a:txBody>
                  <a:tcPr anchor="ctr"/>
                </a:tc>
                <a:tc>
                  <a:txBody>
                    <a:bodyPr/>
                    <a:lstStyle/>
                    <a:p>
                      <a:r>
                        <a:rPr lang="en-US" sz="800" b="1" dirty="0">
                          <a:latin typeface="Arial" panose="020B0604020202020204" pitchFamily="34" charset="0"/>
                          <a:cs typeface="Arial" panose="020B0604020202020204" pitchFamily="34" charset="0"/>
                        </a:rPr>
                        <a:t>400</a:t>
                      </a:r>
                    </a:p>
                  </a:txBody>
                  <a:tcPr anchor="ctr"/>
                </a:tc>
                <a:tc>
                  <a:txBody>
                    <a:bodyPr/>
                    <a:lstStyle/>
                    <a:p>
                      <a:r>
                        <a:rPr lang="en-US" sz="800" b="1" dirty="0">
                          <a:latin typeface="Arial" panose="020B0604020202020204" pitchFamily="34" charset="0"/>
                          <a:cs typeface="Arial" panose="020B0604020202020204" pitchFamily="34" charset="0"/>
                        </a:rPr>
                        <a:t>0</a:t>
                      </a:r>
                    </a:p>
                  </a:txBody>
                  <a:tcPr anchor="ctr"/>
                </a:tc>
                <a:extLst>
                  <a:ext uri="{0D108BD9-81ED-4DB2-BD59-A6C34878D82A}">
                    <a16:rowId xmlns:a16="http://schemas.microsoft.com/office/drawing/2014/main" val="2657394666"/>
                  </a:ext>
                </a:extLst>
              </a:tr>
              <a:tr h="163598">
                <a:tc>
                  <a:txBody>
                    <a:bodyPr/>
                    <a:lstStyle/>
                    <a:p>
                      <a:pPr algn="l" fontAlgn="b"/>
                      <a:r>
                        <a:rPr lang="en-US" sz="800" b="1" i="0" u="none" strike="noStrike" dirty="0">
                          <a:solidFill>
                            <a:srgbClr val="000000"/>
                          </a:solidFill>
                          <a:effectLst/>
                          <a:latin typeface="Arial" panose="020B0604020202020204" pitchFamily="34" charset="0"/>
                          <a:cs typeface="Arial" panose="020B0604020202020204" pitchFamily="34" charset="0"/>
                        </a:rPr>
                        <a:t>Coarse_Resolution_Water_Vapor (CMA)</a:t>
                      </a:r>
                    </a:p>
                  </a:txBody>
                  <a:tcPr marL="7620" marR="7620" marT="7620" marB="0" anchor="ctr"/>
                </a:tc>
                <a:tc>
                  <a:txBody>
                    <a:bodyPr/>
                    <a:lstStyle/>
                    <a:p>
                      <a:r>
                        <a:rPr lang="en-US" sz="800" b="1" dirty="0">
                          <a:latin typeface="Arial" panose="020B0604020202020204" pitchFamily="34" charset="0"/>
                          <a:cs typeface="Arial" panose="020B0604020202020204" pitchFamily="34" charset="0"/>
                        </a:rPr>
                        <a:t>g/cm^2</a:t>
                      </a:r>
                    </a:p>
                  </a:txBody>
                  <a:tcPr anchor="ctr"/>
                </a:tc>
                <a:tc>
                  <a:txBody>
                    <a:bodyPr/>
                    <a:lstStyle/>
                    <a:p>
                      <a:r>
                        <a:rPr lang="en-US" sz="800" b="1" dirty="0">
                          <a:latin typeface="Arial" panose="020B0604020202020204" pitchFamily="34" charset="0"/>
                          <a:cs typeface="Arial" panose="020B0604020202020204" pitchFamily="34" charset="0"/>
                        </a:rPr>
                        <a:t>100</a:t>
                      </a:r>
                    </a:p>
                  </a:txBody>
                  <a:tcPr anchor="ctr"/>
                </a:tc>
                <a:tc>
                  <a:txBody>
                    <a:bodyPr/>
                    <a:lstStyle/>
                    <a:p>
                      <a:r>
                        <a:rPr lang="en-US" sz="800" b="1" dirty="0">
                          <a:latin typeface="Arial" panose="020B0604020202020204" pitchFamily="34" charset="0"/>
                          <a:cs typeface="Arial" panose="020B0604020202020204" pitchFamily="34" charset="0"/>
                        </a:rPr>
                        <a:t>0</a:t>
                      </a:r>
                    </a:p>
                  </a:txBody>
                  <a:tcPr anchor="ctr"/>
                </a:tc>
                <a:extLst>
                  <a:ext uri="{0D108BD9-81ED-4DB2-BD59-A6C34878D82A}">
                    <a16:rowId xmlns:a16="http://schemas.microsoft.com/office/drawing/2014/main" val="290719581"/>
                  </a:ext>
                </a:extLst>
              </a:tr>
              <a:tr h="163598">
                <a:tc gridSpan="4">
                  <a:txBody>
                    <a:bodyPr/>
                    <a:lstStyle/>
                    <a:p>
                      <a:pPr algn="l" fontAlgn="b"/>
                      <a:r>
                        <a:rPr lang="en-US" sz="800" b="0" i="0" u="none" strike="noStrike" dirty="0">
                          <a:solidFill>
                            <a:schemeClr val="bg1">
                              <a:lumMod val="50000"/>
                            </a:schemeClr>
                          </a:solidFill>
                          <a:effectLst/>
                          <a:latin typeface="Arial" panose="020B0604020202020204" pitchFamily="34" charset="0"/>
                          <a:cs typeface="Arial" panose="020B0604020202020204" pitchFamily="34" charset="0"/>
                        </a:rPr>
                        <a:t>More variables</a:t>
                      </a:r>
                    </a:p>
                  </a:txBody>
                  <a:tcPr marL="7620" marR="7620" marT="7620" marB="0" anchor="ctr"/>
                </a:tc>
                <a:tc hMerge="1">
                  <a:txBody>
                    <a:bodyPr/>
                    <a:lstStyle/>
                    <a:p>
                      <a:r>
                        <a:rPr lang="en-US" sz="1000" dirty="0">
                          <a:latin typeface="Arial" panose="020B0604020202020204" pitchFamily="34" charset="0"/>
                          <a:cs typeface="Arial" panose="020B0604020202020204" pitchFamily="34" charset="0"/>
                        </a:rPr>
                        <a:t>HHMM</a:t>
                      </a:r>
                    </a:p>
                  </a:txBody>
                  <a:tcPr/>
                </a:tc>
                <a:tc hMerge="1">
                  <a:txBody>
                    <a:bodyPr/>
                    <a:lstStyle/>
                    <a:p>
                      <a:r>
                        <a:rPr lang="en-US" sz="1000" dirty="0">
                          <a:latin typeface="Arial" panose="020B0604020202020204" pitchFamily="34" charset="0"/>
                          <a:cs typeface="Arial" panose="020B0604020202020204" pitchFamily="34" charset="0"/>
                        </a:rPr>
                        <a:t>1.0 </a:t>
                      </a:r>
                    </a:p>
                  </a:txBody>
                  <a:tcPr/>
                </a:tc>
                <a:tc hMerge="1">
                  <a:txBody>
                    <a:bodyPr/>
                    <a:lstStyle/>
                    <a:p>
                      <a:r>
                        <a:rPr lang="en-US" sz="1000" dirty="0">
                          <a:latin typeface="Arial" panose="020B0604020202020204" pitchFamily="34" charset="0"/>
                          <a:cs typeface="Arial" panose="020B0604020202020204" pitchFamily="34" charset="0"/>
                        </a:rPr>
                        <a:t>-1</a:t>
                      </a:r>
                    </a:p>
                  </a:txBody>
                  <a:tcPr/>
                </a:tc>
                <a:extLst>
                  <a:ext uri="{0D108BD9-81ED-4DB2-BD59-A6C34878D82A}">
                    <a16:rowId xmlns:a16="http://schemas.microsoft.com/office/drawing/2014/main" val="1120623527"/>
                  </a:ext>
                </a:extLst>
              </a:tr>
            </a:tbl>
          </a:graphicData>
        </a:graphic>
      </p:graphicFrame>
      <p:sp>
        <p:nvSpPr>
          <p:cNvPr id="5" name="Rectangle 4">
            <a:extLst>
              <a:ext uri="{FF2B5EF4-FFF2-40B4-BE49-F238E27FC236}">
                <a16:creationId xmlns:a16="http://schemas.microsoft.com/office/drawing/2014/main" id="{DD21098E-FA20-48DA-ADE7-4500A9C8CA96}"/>
              </a:ext>
              <a:ext uri="{C183D7F6-B498-43B3-948B-1728B52AA6E4}">
                <adec:decorative xmlns:adec="http://schemas.microsoft.com/office/drawing/2017/decorative" val="1"/>
              </a:ext>
            </a:extLst>
          </p:cNvPr>
          <p:cNvSpPr/>
          <p:nvPr/>
        </p:nvSpPr>
        <p:spPr>
          <a:xfrm>
            <a:off x="559751" y="3986736"/>
            <a:ext cx="3478849" cy="42524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A8A3363-5215-4E44-9CF3-D0E76CC57877}"/>
              </a:ext>
              <a:ext uri="{C183D7F6-B498-43B3-948B-1728B52AA6E4}">
                <adec:decorative xmlns:adec="http://schemas.microsoft.com/office/drawing/2017/decorative" val="1"/>
              </a:ext>
            </a:extLst>
          </p:cNvPr>
          <p:cNvSpPr/>
          <p:nvPr/>
        </p:nvSpPr>
        <p:spPr>
          <a:xfrm>
            <a:off x="4630703" y="3979115"/>
            <a:ext cx="4208498" cy="42524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05940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339B0-0A64-4F3B-A1EB-061999920161}"/>
              </a:ext>
            </a:extLst>
          </p:cNvPr>
          <p:cNvSpPr>
            <a:spLocks noGrp="1"/>
          </p:cNvSpPr>
          <p:nvPr>
            <p:ph type="title"/>
          </p:nvPr>
        </p:nvSpPr>
        <p:spPr/>
        <p:txBody>
          <a:bodyPr>
            <a:normAutofit fontScale="90000"/>
          </a:bodyPr>
          <a:lstStyle/>
          <a:p>
            <a:r>
              <a:rPr lang="en-US" dirty="0"/>
              <a:t>VIIRS CMG Data Availability</a:t>
            </a:r>
          </a:p>
        </p:txBody>
      </p:sp>
      <p:sp>
        <p:nvSpPr>
          <p:cNvPr id="3" name="Content Placeholder 2">
            <a:extLst>
              <a:ext uri="{FF2B5EF4-FFF2-40B4-BE49-F238E27FC236}">
                <a16:creationId xmlns:a16="http://schemas.microsoft.com/office/drawing/2014/main" id="{9CEFF248-5FDC-492A-99F7-FA9D222AD4EB}"/>
              </a:ext>
            </a:extLst>
          </p:cNvPr>
          <p:cNvSpPr>
            <a:spLocks noGrp="1"/>
          </p:cNvSpPr>
          <p:nvPr>
            <p:ph idx="1"/>
          </p:nvPr>
        </p:nvSpPr>
        <p:spPr/>
        <p:txBody>
          <a:bodyPr>
            <a:normAutofit/>
          </a:bodyPr>
          <a:lstStyle/>
          <a:p>
            <a:r>
              <a:rPr lang="en-US" sz="1600" dirty="0"/>
              <a:t>The </a:t>
            </a:r>
            <a:r>
              <a:rPr lang="en-US" sz="1600" b="1" dirty="0"/>
              <a:t>provisional </a:t>
            </a:r>
            <a:r>
              <a:rPr lang="en-US" sz="1600" dirty="0"/>
              <a:t>VNP04ANC was released by NASA's Land Science Investigator-led Processing System (SIPS) in March 2022.</a:t>
            </a:r>
            <a:r>
              <a:rPr lang="en-US" sz="1600" b="1" dirty="0"/>
              <a:t> </a:t>
            </a:r>
            <a:endParaRPr lang="en-US" sz="1600" dirty="0"/>
          </a:p>
          <a:p>
            <a:endParaRPr lang="en-US" sz="1600" dirty="0"/>
          </a:p>
          <a:p>
            <a:endParaRPr lang="en-US" sz="1600" dirty="0"/>
          </a:p>
          <a:p>
            <a:endParaRPr lang="en-US" sz="1600" dirty="0"/>
          </a:p>
          <a:p>
            <a:endParaRPr lang="en-US" sz="1600" dirty="0"/>
          </a:p>
          <a:p>
            <a:endParaRPr lang="en-US" sz="1600" dirty="0"/>
          </a:p>
          <a:p>
            <a:r>
              <a:rPr lang="en-US" sz="1600" dirty="0"/>
              <a:t>The release of validated and documented version is expected in October 2022.</a:t>
            </a:r>
          </a:p>
          <a:p>
            <a:endParaRPr lang="en-US" sz="1600" dirty="0"/>
          </a:p>
          <a:p>
            <a:r>
              <a:rPr lang="en-US" sz="1600" dirty="0"/>
              <a:t>Land SIPS will process Collection 2 VIIRS CMG and deliver data and documentation for distribution through LAADS DAAC.</a:t>
            </a:r>
          </a:p>
          <a:p>
            <a:endParaRPr lang="en-US" sz="1800" dirty="0"/>
          </a:p>
          <a:p>
            <a:endParaRPr lang="en-US" dirty="0"/>
          </a:p>
        </p:txBody>
      </p:sp>
      <p:graphicFrame>
        <p:nvGraphicFramePr>
          <p:cNvPr id="4" name="Table 4">
            <a:extLst>
              <a:ext uri="{FF2B5EF4-FFF2-40B4-BE49-F238E27FC236}">
                <a16:creationId xmlns:a16="http://schemas.microsoft.com/office/drawing/2014/main" id="{751E678D-5028-4793-B000-64918F6056B0}"/>
              </a:ext>
            </a:extLst>
          </p:cNvPr>
          <p:cNvGraphicFramePr>
            <a:graphicFrameLocks noGrp="1"/>
          </p:cNvGraphicFramePr>
          <p:nvPr>
            <p:extLst>
              <p:ext uri="{D42A27DB-BD31-4B8C-83A1-F6EECF244321}">
                <p14:modId xmlns:p14="http://schemas.microsoft.com/office/powerpoint/2010/main" val="3603242528"/>
              </p:ext>
            </p:extLst>
          </p:nvPr>
        </p:nvGraphicFramePr>
        <p:xfrm>
          <a:off x="847969" y="1524347"/>
          <a:ext cx="7448061" cy="1376680"/>
        </p:xfrm>
        <a:graphic>
          <a:graphicData uri="http://schemas.openxmlformats.org/drawingml/2006/table">
            <a:tbl>
              <a:tblPr firstRow="1" bandRow="1">
                <a:tableStyleId>{073A0DAA-6AF3-43AB-8588-CEC1D06C72B9}</a:tableStyleId>
              </a:tblPr>
              <a:tblGrid>
                <a:gridCol w="1279378">
                  <a:extLst>
                    <a:ext uri="{9D8B030D-6E8A-4147-A177-3AD203B41FA5}">
                      <a16:colId xmlns:a16="http://schemas.microsoft.com/office/drawing/2014/main" val="2887711231"/>
                    </a:ext>
                  </a:extLst>
                </a:gridCol>
                <a:gridCol w="1519311">
                  <a:extLst>
                    <a:ext uri="{9D8B030D-6E8A-4147-A177-3AD203B41FA5}">
                      <a16:colId xmlns:a16="http://schemas.microsoft.com/office/drawing/2014/main" val="810024468"/>
                    </a:ext>
                  </a:extLst>
                </a:gridCol>
                <a:gridCol w="2926080">
                  <a:extLst>
                    <a:ext uri="{9D8B030D-6E8A-4147-A177-3AD203B41FA5}">
                      <a16:colId xmlns:a16="http://schemas.microsoft.com/office/drawing/2014/main" val="448333924"/>
                    </a:ext>
                  </a:extLst>
                </a:gridCol>
                <a:gridCol w="1723292">
                  <a:extLst>
                    <a:ext uri="{9D8B030D-6E8A-4147-A177-3AD203B41FA5}">
                      <a16:colId xmlns:a16="http://schemas.microsoft.com/office/drawing/2014/main" val="2934557980"/>
                    </a:ext>
                  </a:extLst>
                </a:gridCol>
              </a:tblGrid>
              <a:tr h="370840">
                <a:tc>
                  <a:txBody>
                    <a:bodyPr/>
                    <a:lstStyle/>
                    <a:p>
                      <a:r>
                        <a:rPr lang="en-US" dirty="0"/>
                        <a:t>Product</a:t>
                      </a:r>
                    </a:p>
                  </a:txBody>
                  <a:tcPr/>
                </a:tc>
                <a:tc>
                  <a:txBody>
                    <a:bodyPr/>
                    <a:lstStyle/>
                    <a:p>
                      <a:r>
                        <a:rPr lang="en-US" dirty="0"/>
                        <a:t>LAADS Archive Set</a:t>
                      </a:r>
                    </a:p>
                  </a:txBody>
                  <a:tcPr/>
                </a:tc>
                <a:tc>
                  <a:txBody>
                    <a:bodyPr/>
                    <a:lstStyle/>
                    <a:p>
                      <a:r>
                        <a:rPr lang="en-US" dirty="0"/>
                        <a:t>LAADS DAAC URL</a:t>
                      </a:r>
                    </a:p>
                  </a:txBody>
                  <a:tcPr/>
                </a:tc>
                <a:tc>
                  <a:txBody>
                    <a:bodyPr/>
                    <a:lstStyle/>
                    <a:p>
                      <a:r>
                        <a:rPr lang="en-US" dirty="0"/>
                        <a:t>Temporal Coverage</a:t>
                      </a:r>
                    </a:p>
                  </a:txBody>
                  <a:tcPr/>
                </a:tc>
                <a:extLst>
                  <a:ext uri="{0D108BD9-81ED-4DB2-BD59-A6C34878D82A}">
                    <a16:rowId xmlns:a16="http://schemas.microsoft.com/office/drawing/2014/main" val="3327511449"/>
                  </a:ext>
                </a:extLst>
              </a:tr>
              <a:tr h="370840">
                <a:tc>
                  <a:txBody>
                    <a:bodyPr/>
                    <a:lstStyle/>
                    <a:p>
                      <a:r>
                        <a:rPr lang="en-US" dirty="0"/>
                        <a:t>VNP04ANC (Collection 1)</a:t>
                      </a:r>
                    </a:p>
                  </a:txBody>
                  <a:tcPr/>
                </a:tc>
                <a:tc>
                  <a:txBody>
                    <a:bodyPr/>
                    <a:lstStyle/>
                    <a:p>
                      <a:r>
                        <a:rPr lang="en-US" dirty="0"/>
                        <a:t>5000</a:t>
                      </a:r>
                    </a:p>
                  </a:txBody>
                  <a:tcPr/>
                </a:tc>
                <a:tc>
                  <a:txBody>
                    <a:bodyPr/>
                    <a:lstStyle/>
                    <a:p>
                      <a:r>
                        <a:rPr lang="en-US" dirty="0">
                          <a:hlinkClick r:id="rId2"/>
                        </a:rPr>
                        <a:t>https://ladsweb.modaps.eosdis.nasa.gov/archive/allData/5000/VNP04ANC/</a:t>
                      </a:r>
                      <a:r>
                        <a:rPr lang="en-US" dirty="0"/>
                        <a:t> </a:t>
                      </a:r>
                    </a:p>
                  </a:txBody>
                  <a:tcPr/>
                </a:tc>
                <a:tc>
                  <a:txBody>
                    <a:bodyPr/>
                    <a:lstStyle/>
                    <a:p>
                      <a:r>
                        <a:rPr lang="en-US" dirty="0"/>
                        <a:t>06/01/2017 - Present</a:t>
                      </a:r>
                    </a:p>
                  </a:txBody>
                  <a:tcPr/>
                </a:tc>
                <a:extLst>
                  <a:ext uri="{0D108BD9-81ED-4DB2-BD59-A6C34878D82A}">
                    <a16:rowId xmlns:a16="http://schemas.microsoft.com/office/drawing/2014/main" val="574461962"/>
                  </a:ext>
                </a:extLst>
              </a:tr>
              <a:tr h="370840">
                <a:tc>
                  <a:txBody>
                    <a:bodyPr/>
                    <a:lstStyle/>
                    <a:p>
                      <a:r>
                        <a:rPr lang="en-US" dirty="0"/>
                        <a:t>VJ104ANC (Collection 2)</a:t>
                      </a:r>
                    </a:p>
                  </a:txBody>
                  <a:tcPr/>
                </a:tc>
                <a:tc>
                  <a:txBody>
                    <a:bodyPr/>
                    <a:lstStyle/>
                    <a:p>
                      <a:r>
                        <a:rPr lang="en-US" dirty="0"/>
                        <a:t>3194</a:t>
                      </a:r>
                    </a:p>
                  </a:txBody>
                  <a:tcPr/>
                </a:tc>
                <a:tc>
                  <a:txBody>
                    <a:bodyPr/>
                    <a:lstStyle/>
                    <a:p>
                      <a:r>
                        <a:rPr lang="en-US" dirty="0"/>
                        <a:t>Private (accessible by LSRD)</a:t>
                      </a:r>
                    </a:p>
                  </a:txBody>
                  <a:tcPr/>
                </a:tc>
                <a:tc>
                  <a:txBody>
                    <a:bodyPr/>
                    <a:lstStyle/>
                    <a:p>
                      <a:r>
                        <a:rPr lang="en-US" dirty="0"/>
                        <a:t>01/01/2021 - Present</a:t>
                      </a:r>
                    </a:p>
                  </a:txBody>
                  <a:tcPr/>
                </a:tc>
                <a:extLst>
                  <a:ext uri="{0D108BD9-81ED-4DB2-BD59-A6C34878D82A}">
                    <a16:rowId xmlns:a16="http://schemas.microsoft.com/office/drawing/2014/main" val="3452550042"/>
                  </a:ext>
                </a:extLst>
              </a:tr>
            </a:tbl>
          </a:graphicData>
        </a:graphic>
      </p:graphicFrame>
    </p:spTree>
    <p:extLst>
      <p:ext uri="{BB962C8B-B14F-4D97-AF65-F5344CB8AC3E}">
        <p14:creationId xmlns:p14="http://schemas.microsoft.com/office/powerpoint/2010/main" val="24301066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1E8DA-7AF7-4942-A9D7-E6402D8B7D92}"/>
              </a:ext>
            </a:extLst>
          </p:cNvPr>
          <p:cNvSpPr>
            <a:spLocks noGrp="1"/>
          </p:cNvSpPr>
          <p:nvPr>
            <p:ph type="title"/>
          </p:nvPr>
        </p:nvSpPr>
        <p:spPr/>
        <p:txBody>
          <a:bodyPr>
            <a:normAutofit fontScale="90000"/>
          </a:bodyPr>
          <a:lstStyle/>
          <a:p>
            <a:r>
              <a:rPr lang="en-US" dirty="0"/>
              <a:t>APU Analysis (Dr </a:t>
            </a:r>
            <a:r>
              <a:rPr lang="en-US" dirty="0" err="1"/>
              <a:t>Vermote</a:t>
            </a:r>
            <a:r>
              <a:rPr lang="en-US" dirty="0"/>
              <a:t>) – Top VIIRS Bottom MODIS</a:t>
            </a:r>
          </a:p>
        </p:txBody>
      </p:sp>
      <p:sp>
        <p:nvSpPr>
          <p:cNvPr id="3" name="Content Placeholder 2">
            <a:extLst>
              <a:ext uri="{FF2B5EF4-FFF2-40B4-BE49-F238E27FC236}">
                <a16:creationId xmlns:a16="http://schemas.microsoft.com/office/drawing/2014/main" id="{B2485701-4EF4-4229-9C52-EC413FA53437}"/>
              </a:ext>
            </a:extLst>
          </p:cNvPr>
          <p:cNvSpPr>
            <a:spLocks noGrp="1"/>
          </p:cNvSpPr>
          <p:nvPr>
            <p:ph idx="1"/>
          </p:nvPr>
        </p:nvSpPr>
        <p:spPr/>
        <p:txBody>
          <a:bodyPr/>
          <a:lstStyle/>
          <a:p>
            <a:r>
              <a:rPr lang="en-US" sz="1400" dirty="0"/>
              <a:t>Ran the ACIX-II scenes set through LaSRC (Fortran version 3.5.5)</a:t>
            </a:r>
          </a:p>
          <a:p>
            <a:r>
              <a:rPr lang="en-US" sz="1400" dirty="0"/>
              <a:t>“No significant difference observed in L8 LaSRC surface reflectance when using the water vapor and ozone from MODIS or VIIRS” </a:t>
            </a:r>
          </a:p>
          <a:p>
            <a:endParaRPr lang="en-US" dirty="0"/>
          </a:p>
        </p:txBody>
      </p:sp>
      <p:pic>
        <p:nvPicPr>
          <p:cNvPr id="4" name="Picture 3" descr="Graphical user interface, chart, histogram&#10;&#10;Description automatically generated">
            <a:extLst>
              <a:ext uri="{FF2B5EF4-FFF2-40B4-BE49-F238E27FC236}">
                <a16:creationId xmlns:a16="http://schemas.microsoft.com/office/drawing/2014/main" id="{5D7280AC-5988-48DD-943D-0C17A3D814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7650" y="1676544"/>
            <a:ext cx="5720862" cy="2939115"/>
          </a:xfrm>
          <a:prstGeom prst="rect">
            <a:avLst/>
          </a:prstGeom>
        </p:spPr>
      </p:pic>
      <p:sp>
        <p:nvSpPr>
          <p:cNvPr id="5" name="TextBox 4">
            <a:extLst>
              <a:ext uri="{FF2B5EF4-FFF2-40B4-BE49-F238E27FC236}">
                <a16:creationId xmlns:a16="http://schemas.microsoft.com/office/drawing/2014/main" id="{8F794BE2-02E1-4886-9AD9-C2040BB7D326}"/>
              </a:ext>
            </a:extLst>
          </p:cNvPr>
          <p:cNvSpPr txBox="1"/>
          <p:nvPr/>
        </p:nvSpPr>
        <p:spPr>
          <a:xfrm>
            <a:off x="1978042" y="4461770"/>
            <a:ext cx="1055078"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Band 01</a:t>
            </a:r>
          </a:p>
        </p:txBody>
      </p:sp>
      <p:sp>
        <p:nvSpPr>
          <p:cNvPr id="6" name="TextBox 5">
            <a:extLst>
              <a:ext uri="{FF2B5EF4-FFF2-40B4-BE49-F238E27FC236}">
                <a16:creationId xmlns:a16="http://schemas.microsoft.com/office/drawing/2014/main" id="{209C1691-96AF-43A7-A09C-AF3AD4DADF16}"/>
              </a:ext>
            </a:extLst>
          </p:cNvPr>
          <p:cNvSpPr txBox="1"/>
          <p:nvPr/>
        </p:nvSpPr>
        <p:spPr>
          <a:xfrm>
            <a:off x="3890542" y="4492815"/>
            <a:ext cx="1055078"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Band 02</a:t>
            </a:r>
          </a:p>
        </p:txBody>
      </p:sp>
      <p:sp>
        <p:nvSpPr>
          <p:cNvPr id="7" name="TextBox 6">
            <a:extLst>
              <a:ext uri="{FF2B5EF4-FFF2-40B4-BE49-F238E27FC236}">
                <a16:creationId xmlns:a16="http://schemas.microsoft.com/office/drawing/2014/main" id="{3A2EC3C5-DC88-400A-99EA-6FB23DE278A9}"/>
              </a:ext>
            </a:extLst>
          </p:cNvPr>
          <p:cNvSpPr txBox="1"/>
          <p:nvPr/>
        </p:nvSpPr>
        <p:spPr>
          <a:xfrm>
            <a:off x="5803042" y="4513712"/>
            <a:ext cx="1055078"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Band 03</a:t>
            </a:r>
          </a:p>
        </p:txBody>
      </p:sp>
      <p:sp>
        <p:nvSpPr>
          <p:cNvPr id="8" name="Rectangle 7">
            <a:extLst>
              <a:ext uri="{FF2B5EF4-FFF2-40B4-BE49-F238E27FC236}">
                <a16:creationId xmlns:a16="http://schemas.microsoft.com/office/drawing/2014/main" id="{65728EF9-24E1-43C4-87FD-AE8AF1BD5D6C}"/>
              </a:ext>
              <a:ext uri="{C183D7F6-B498-43B3-948B-1728B52AA6E4}">
                <adec:decorative xmlns:adec="http://schemas.microsoft.com/office/drawing/2017/decorative" val="1"/>
              </a:ext>
            </a:extLst>
          </p:cNvPr>
          <p:cNvSpPr/>
          <p:nvPr/>
        </p:nvSpPr>
        <p:spPr>
          <a:xfrm>
            <a:off x="1413164" y="4492815"/>
            <a:ext cx="452324" cy="215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42511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 histogram&#10;&#10;Description automatically generated">
            <a:extLst>
              <a:ext uri="{FF2B5EF4-FFF2-40B4-BE49-F238E27FC236}">
                <a16:creationId xmlns:a16="http://schemas.microsoft.com/office/drawing/2014/main" id="{7F23EDF4-9B8D-40A1-A69A-DEF61F0435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3164" y="1545871"/>
            <a:ext cx="5803378" cy="3011819"/>
          </a:xfrm>
          <a:prstGeom prst="rect">
            <a:avLst/>
          </a:prstGeom>
        </p:spPr>
      </p:pic>
      <p:sp>
        <p:nvSpPr>
          <p:cNvPr id="2" name="Title 1">
            <a:extLst>
              <a:ext uri="{FF2B5EF4-FFF2-40B4-BE49-F238E27FC236}">
                <a16:creationId xmlns:a16="http://schemas.microsoft.com/office/drawing/2014/main" id="{0281E8DA-7AF7-4942-A9D7-E6402D8B7D92}"/>
              </a:ext>
            </a:extLst>
          </p:cNvPr>
          <p:cNvSpPr>
            <a:spLocks noGrp="1"/>
          </p:cNvSpPr>
          <p:nvPr>
            <p:ph type="title"/>
          </p:nvPr>
        </p:nvSpPr>
        <p:spPr/>
        <p:txBody>
          <a:bodyPr>
            <a:normAutofit fontScale="90000"/>
          </a:bodyPr>
          <a:lstStyle/>
          <a:p>
            <a:r>
              <a:rPr lang="en-US" dirty="0"/>
              <a:t>APU Analysis (Dr </a:t>
            </a:r>
            <a:r>
              <a:rPr lang="en-US" dirty="0" err="1"/>
              <a:t>Vermote</a:t>
            </a:r>
            <a:r>
              <a:rPr lang="en-US" dirty="0"/>
              <a:t>) – Top VIIRS Bottom MODIS</a:t>
            </a:r>
          </a:p>
        </p:txBody>
      </p:sp>
      <p:sp>
        <p:nvSpPr>
          <p:cNvPr id="3" name="Content Placeholder 2">
            <a:extLst>
              <a:ext uri="{FF2B5EF4-FFF2-40B4-BE49-F238E27FC236}">
                <a16:creationId xmlns:a16="http://schemas.microsoft.com/office/drawing/2014/main" id="{B2485701-4EF4-4229-9C52-EC413FA53437}"/>
              </a:ext>
            </a:extLst>
          </p:cNvPr>
          <p:cNvSpPr>
            <a:spLocks noGrp="1"/>
          </p:cNvSpPr>
          <p:nvPr>
            <p:ph idx="1"/>
          </p:nvPr>
        </p:nvSpPr>
        <p:spPr/>
        <p:txBody>
          <a:bodyPr/>
          <a:lstStyle/>
          <a:p>
            <a:r>
              <a:rPr lang="en-US" sz="1400" dirty="0"/>
              <a:t>Ran the ACIX-II scenes set through LaSRC (Fortran version 3.5.5)</a:t>
            </a:r>
          </a:p>
          <a:p>
            <a:r>
              <a:rPr lang="en-US" sz="1400" dirty="0"/>
              <a:t>“No significant difference observed in L8 LaSRC surface reflectance when using the water vapor and ozone from MODIS or VIIRS” </a:t>
            </a:r>
          </a:p>
          <a:p>
            <a:endParaRPr lang="en-US" dirty="0"/>
          </a:p>
        </p:txBody>
      </p:sp>
      <p:sp>
        <p:nvSpPr>
          <p:cNvPr id="5" name="TextBox 4">
            <a:extLst>
              <a:ext uri="{FF2B5EF4-FFF2-40B4-BE49-F238E27FC236}">
                <a16:creationId xmlns:a16="http://schemas.microsoft.com/office/drawing/2014/main" id="{8F794BE2-02E1-4886-9AD9-C2040BB7D326}"/>
              </a:ext>
            </a:extLst>
          </p:cNvPr>
          <p:cNvSpPr txBox="1"/>
          <p:nvPr/>
        </p:nvSpPr>
        <p:spPr>
          <a:xfrm>
            <a:off x="1978042" y="4484441"/>
            <a:ext cx="1055078"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Band 04</a:t>
            </a:r>
          </a:p>
        </p:txBody>
      </p:sp>
      <p:sp>
        <p:nvSpPr>
          <p:cNvPr id="6" name="TextBox 5">
            <a:extLst>
              <a:ext uri="{FF2B5EF4-FFF2-40B4-BE49-F238E27FC236}">
                <a16:creationId xmlns:a16="http://schemas.microsoft.com/office/drawing/2014/main" id="{209C1691-96AF-43A7-A09C-AF3AD4DADF16}"/>
              </a:ext>
            </a:extLst>
          </p:cNvPr>
          <p:cNvSpPr txBox="1"/>
          <p:nvPr/>
        </p:nvSpPr>
        <p:spPr>
          <a:xfrm>
            <a:off x="3890542" y="4492815"/>
            <a:ext cx="1055078"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Band 05</a:t>
            </a:r>
          </a:p>
        </p:txBody>
      </p:sp>
      <p:sp>
        <p:nvSpPr>
          <p:cNvPr id="7" name="TextBox 6">
            <a:extLst>
              <a:ext uri="{FF2B5EF4-FFF2-40B4-BE49-F238E27FC236}">
                <a16:creationId xmlns:a16="http://schemas.microsoft.com/office/drawing/2014/main" id="{3A2EC3C5-DC88-400A-99EA-6FB23DE278A9}"/>
              </a:ext>
            </a:extLst>
          </p:cNvPr>
          <p:cNvSpPr txBox="1"/>
          <p:nvPr/>
        </p:nvSpPr>
        <p:spPr>
          <a:xfrm>
            <a:off x="5803042" y="4513712"/>
            <a:ext cx="1055078"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Band 6</a:t>
            </a:r>
          </a:p>
        </p:txBody>
      </p:sp>
      <p:sp>
        <p:nvSpPr>
          <p:cNvPr id="8" name="Rectangle 7">
            <a:extLst>
              <a:ext uri="{FF2B5EF4-FFF2-40B4-BE49-F238E27FC236}">
                <a16:creationId xmlns:a16="http://schemas.microsoft.com/office/drawing/2014/main" id="{65728EF9-24E1-43C4-87FD-AE8AF1BD5D6C}"/>
              </a:ext>
              <a:ext uri="{C183D7F6-B498-43B3-948B-1728B52AA6E4}">
                <adec:decorative xmlns:adec="http://schemas.microsoft.com/office/drawing/2017/decorative" val="1"/>
              </a:ext>
            </a:extLst>
          </p:cNvPr>
          <p:cNvSpPr/>
          <p:nvPr/>
        </p:nvSpPr>
        <p:spPr>
          <a:xfrm>
            <a:off x="1413164" y="4492815"/>
            <a:ext cx="452324" cy="215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6521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B52E6-D92B-4FA2-A806-C239D022F990}"/>
              </a:ext>
            </a:extLst>
          </p:cNvPr>
          <p:cNvSpPr>
            <a:spLocks noGrp="1"/>
          </p:cNvSpPr>
          <p:nvPr>
            <p:ph type="title"/>
          </p:nvPr>
        </p:nvSpPr>
        <p:spPr/>
        <p:txBody>
          <a:bodyPr>
            <a:normAutofit fontScale="90000"/>
          </a:bodyPr>
          <a:lstStyle/>
          <a:p>
            <a:r>
              <a:rPr lang="en-US" dirty="0"/>
              <a:t>Current Sources of L8-9 SR Atmospheric Auxiliary</a:t>
            </a:r>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AF33303C-3AD2-47EE-BDD3-1EAC1D1C4103}"/>
                  </a:ext>
                </a:extLst>
              </p:cNvPr>
              <p:cNvGraphicFramePr>
                <a:graphicFrameLocks noGrp="1"/>
              </p:cNvGraphicFramePr>
              <p:nvPr>
                <p:extLst>
                  <p:ext uri="{D42A27DB-BD31-4B8C-83A1-F6EECF244321}">
                    <p14:modId xmlns:p14="http://schemas.microsoft.com/office/powerpoint/2010/main" val="4134968517"/>
                  </p:ext>
                </p:extLst>
              </p:nvPr>
            </p:nvGraphicFramePr>
            <p:xfrm>
              <a:off x="381000" y="1078633"/>
              <a:ext cx="8262238" cy="3432889"/>
            </p:xfrm>
            <a:graphic>
              <a:graphicData uri="http://schemas.openxmlformats.org/drawingml/2006/table">
                <a:tbl>
                  <a:tblPr firstRow="1" bandRow="1">
                    <a:tableStyleId>{F5AB1C69-6EDB-4FF4-983F-18BD219EF322}</a:tableStyleId>
                  </a:tblPr>
                  <a:tblGrid>
                    <a:gridCol w="2193211">
                      <a:extLst>
                        <a:ext uri="{9D8B030D-6E8A-4147-A177-3AD203B41FA5}">
                          <a16:colId xmlns:a16="http://schemas.microsoft.com/office/drawing/2014/main" val="1148799095"/>
                        </a:ext>
                      </a:extLst>
                    </a:gridCol>
                    <a:gridCol w="6069027">
                      <a:extLst>
                        <a:ext uri="{9D8B030D-6E8A-4147-A177-3AD203B41FA5}">
                          <a16:colId xmlns:a16="http://schemas.microsoft.com/office/drawing/2014/main" val="1817791660"/>
                        </a:ext>
                      </a:extLst>
                    </a:gridCol>
                  </a:tblGrid>
                  <a:tr h="297180">
                    <a:tc>
                      <a:txBody>
                        <a:bodyPr/>
                        <a:lstStyle/>
                        <a:p>
                          <a:r>
                            <a:rPr lang="en-US" sz="1000" dirty="0">
                              <a:latin typeface="Arial" panose="020B0604020202020204" pitchFamily="34" charset="0"/>
                              <a:cs typeface="Arial" panose="020B0604020202020204" pitchFamily="34" charset="0"/>
                            </a:rPr>
                            <a:t>Atmospheric Data</a:t>
                          </a:r>
                        </a:p>
                        <a:p>
                          <a:r>
                            <a:rPr lang="en-US" sz="900" dirty="0">
                              <a:latin typeface="Arial" panose="020B0604020202020204" pitchFamily="34" charset="0"/>
                              <a:cs typeface="Arial" panose="020B0604020202020204" pitchFamily="34" charset="0"/>
                            </a:rPr>
                            <a:t>(In the order of impact) </a:t>
                          </a:r>
                        </a:p>
                      </a:txBody>
                      <a:tcPr marL="68580" marR="68580" marT="34290" marB="34290"/>
                    </a:tc>
                    <a:tc>
                      <a:txBody>
                        <a:bodyPr/>
                        <a:lstStyle/>
                        <a:p>
                          <a:r>
                            <a:rPr lang="en-US" sz="1000" dirty="0">
                              <a:latin typeface="Arial" panose="020B0604020202020204" pitchFamily="34" charset="0"/>
                              <a:cs typeface="Arial" panose="020B0604020202020204" pitchFamily="34" charset="0"/>
                            </a:rPr>
                            <a:t>Land Surface Reflectance Code (</a:t>
                          </a:r>
                          <a:r>
                            <a:rPr lang="en-US" sz="1000" dirty="0" err="1">
                              <a:latin typeface="Arial" panose="020B0604020202020204" pitchFamily="34" charset="0"/>
                              <a:cs typeface="Arial" panose="020B0604020202020204" pitchFamily="34" charset="0"/>
                            </a:rPr>
                            <a:t>LaSRC</a:t>
                          </a:r>
                          <a:r>
                            <a:rPr lang="en-US" sz="1000" dirty="0">
                              <a:latin typeface="Arial" panose="020B0604020202020204" pitchFamily="34" charset="0"/>
                              <a:cs typeface="Arial" panose="020B0604020202020204" pitchFamily="34" charset="0"/>
                            </a:rPr>
                            <a:t>)</a:t>
                          </a:r>
                        </a:p>
                        <a:p>
                          <a:r>
                            <a:rPr lang="en-US" sz="900" dirty="0">
                              <a:latin typeface="Arial" panose="020B0604020202020204" pitchFamily="34" charset="0"/>
                              <a:cs typeface="Arial" panose="020B0604020202020204" pitchFamily="34" charset="0"/>
                            </a:rPr>
                            <a:t>Internal radiative transfer model</a:t>
                          </a:r>
                        </a:p>
                      </a:txBody>
                      <a:tcPr marL="68580" marR="68580" marT="34290" marB="34290"/>
                    </a:tc>
                    <a:extLst>
                      <a:ext uri="{0D108BD9-81ED-4DB2-BD59-A6C34878D82A}">
                        <a16:rowId xmlns:a16="http://schemas.microsoft.com/office/drawing/2014/main" val="1662526776"/>
                      </a:ext>
                    </a:extLst>
                  </a:tr>
                  <a:tr h="1416511">
                    <a:tc>
                      <a:txBody>
                        <a:bodyPr/>
                        <a:lstStyle/>
                        <a:p>
                          <a:r>
                            <a:rPr lang="en-US" sz="1000" b="0" dirty="0">
                              <a:solidFill>
                                <a:schemeClr val="bg1">
                                  <a:lumMod val="50000"/>
                                </a:schemeClr>
                              </a:solidFill>
                              <a:latin typeface="Arial" panose="020B0604020202020204" pitchFamily="34" charset="0"/>
                              <a:cs typeface="Arial" panose="020B0604020202020204" pitchFamily="34" charset="0"/>
                            </a:rPr>
                            <a:t>Aerosol Optical Depth</a:t>
                          </a:r>
                        </a:p>
                      </a:txBody>
                      <a:tcPr marL="68580" marR="68580" marT="34290" marB="34290"/>
                    </a:tc>
                    <a:tc>
                      <a:txBody>
                        <a:bodyPr/>
                        <a:lstStyle/>
                        <a:p>
                          <a:r>
                            <a:rPr lang="en-US" sz="1000" kern="1200" dirty="0">
                              <a:solidFill>
                                <a:schemeClr val="bg1">
                                  <a:lumMod val="50000"/>
                                </a:schemeClr>
                              </a:solidFill>
                              <a:effectLst/>
                              <a:latin typeface="Arial" panose="020B0604020202020204" pitchFamily="34" charset="0"/>
                              <a:cs typeface="Arial" panose="020B0604020202020204" pitchFamily="34" charset="0"/>
                            </a:rPr>
                            <a:t>First the </a:t>
                          </a:r>
                          <a:r>
                            <a:rPr lang="en-US" sz="1000" kern="1200" dirty="0">
                              <a:solidFill>
                                <a:schemeClr val="bg1">
                                  <a:lumMod val="50000"/>
                                </a:schemeClr>
                              </a:solidFill>
                              <a:effectLst/>
                              <a:latin typeface="Arial" panose="020B0604020202020204" pitchFamily="34" charset="0"/>
                              <a:ea typeface="+mn-ea"/>
                              <a:cs typeface="Arial" panose="020B0604020202020204" pitchFamily="34" charset="0"/>
                            </a:rPr>
                            <a:t>NDVI</a:t>
                          </a:r>
                          <a:r>
                            <a:rPr lang="en-US" sz="1000" kern="1200" baseline="-25000" dirty="0">
                              <a:solidFill>
                                <a:schemeClr val="bg1">
                                  <a:lumMod val="50000"/>
                                </a:schemeClr>
                              </a:solidFill>
                              <a:effectLst/>
                              <a:latin typeface="Arial" panose="020B0604020202020204" pitchFamily="34" charset="0"/>
                              <a:ea typeface="+mn-ea"/>
                              <a:cs typeface="Arial" panose="020B0604020202020204" pitchFamily="34" charset="0"/>
                            </a:rPr>
                            <a:t>SWIR</a:t>
                          </a:r>
                          <a:r>
                            <a:rPr lang="en-US" sz="1000" kern="1200" dirty="0">
                              <a:solidFill>
                                <a:schemeClr val="bg1">
                                  <a:lumMod val="50000"/>
                                </a:schemeClr>
                              </a:solidFill>
                              <a:effectLst/>
                              <a:latin typeface="Arial" panose="020B0604020202020204" pitchFamily="34" charset="0"/>
                              <a:cs typeface="Arial" panose="020B0604020202020204" pitchFamily="34" charset="0"/>
                            </a:rPr>
                            <a:t> (referred to as NDWI) is computed internally</a:t>
                          </a:r>
                        </a:p>
                        <a:p>
                          <a:pPr/>
                          <a14:m>
                            <m:oMathPara xmlns:m="http://schemas.openxmlformats.org/officeDocument/2006/math">
                              <m:oMathParaPr>
                                <m:jc m:val="centerGroup"/>
                              </m:oMathParaPr>
                              <m:oMath xmlns:m="http://schemas.openxmlformats.org/officeDocument/2006/math">
                                <m:sSub>
                                  <m:sSubPr>
                                    <m:ctrlPr>
                                      <a:rPr lang="en-US" sz="1000" i="1" kern="1200" smtClean="0">
                                        <a:solidFill>
                                          <a:schemeClr val="bg1">
                                            <a:lumMod val="50000"/>
                                          </a:schemeClr>
                                        </a:solidFill>
                                        <a:effectLst/>
                                        <a:latin typeface="Cambria Math" panose="02040503050406030204" pitchFamily="18" charset="0"/>
                                      </a:rPr>
                                    </m:ctrlPr>
                                  </m:sSubPr>
                                  <m:e>
                                    <m:r>
                                      <a:rPr lang="en-US" sz="1000" b="0" i="1" kern="1200" smtClean="0">
                                        <a:solidFill>
                                          <a:schemeClr val="bg1">
                                            <a:lumMod val="50000"/>
                                          </a:schemeClr>
                                        </a:solidFill>
                                        <a:effectLst/>
                                        <a:latin typeface="Cambria Math" panose="02040503050406030204" pitchFamily="18" charset="0"/>
                                      </a:rPr>
                                      <m:t>𝑁𝐷𝑉𝐼</m:t>
                                    </m:r>
                                  </m:e>
                                  <m:sub>
                                    <m:r>
                                      <a:rPr lang="en-US" sz="1000" b="0" i="1" kern="1200" smtClean="0">
                                        <a:solidFill>
                                          <a:schemeClr val="bg1">
                                            <a:lumMod val="50000"/>
                                          </a:schemeClr>
                                        </a:solidFill>
                                        <a:effectLst/>
                                        <a:latin typeface="Cambria Math" panose="02040503050406030204" pitchFamily="18" charset="0"/>
                                      </a:rPr>
                                      <m:t>𝑆𝑊𝐼𝑅</m:t>
                                    </m:r>
                                  </m:sub>
                                </m:sSub>
                                <m:r>
                                  <a:rPr lang="en-US" sz="1000" i="1" kern="1200" smtClean="0">
                                    <a:solidFill>
                                      <a:schemeClr val="bg1">
                                        <a:lumMod val="50000"/>
                                      </a:schemeClr>
                                    </a:solidFill>
                                    <a:effectLst/>
                                    <a:latin typeface="Cambria Math" panose="02040503050406030204" pitchFamily="18" charset="0"/>
                                  </a:rPr>
                                  <m:t>=</m:t>
                                </m:r>
                                <m:f>
                                  <m:fPr>
                                    <m:ctrlPr>
                                      <a:rPr lang="en-US" sz="1000" i="1" kern="1200" smtClean="0">
                                        <a:solidFill>
                                          <a:schemeClr val="bg1">
                                            <a:lumMod val="50000"/>
                                          </a:schemeClr>
                                        </a:solidFill>
                                        <a:effectLst/>
                                        <a:latin typeface="Cambria Math" panose="02040503050406030204" pitchFamily="18" charset="0"/>
                                      </a:rPr>
                                    </m:ctrlPr>
                                  </m:fPr>
                                  <m:num>
                                    <m:r>
                                      <a:rPr lang="en-US" sz="1000" b="0" i="1" kern="1200" smtClean="0">
                                        <a:solidFill>
                                          <a:schemeClr val="bg1">
                                            <a:lumMod val="50000"/>
                                          </a:schemeClr>
                                        </a:solidFill>
                                        <a:effectLst/>
                                        <a:latin typeface="Cambria Math" panose="02040503050406030204" pitchFamily="18" charset="0"/>
                                      </a:rPr>
                                      <m:t>𝑁𝐼𝑅</m:t>
                                    </m:r>
                                    <m:r>
                                      <a:rPr lang="en-US" sz="1000" b="0" i="1" kern="1200" smtClean="0">
                                        <a:solidFill>
                                          <a:schemeClr val="bg1">
                                            <a:lumMod val="50000"/>
                                          </a:schemeClr>
                                        </a:solidFill>
                                        <a:effectLst/>
                                        <a:latin typeface="Cambria Math" panose="02040503050406030204" pitchFamily="18" charset="0"/>
                                      </a:rPr>
                                      <m:t> −</m:t>
                                    </m:r>
                                    <m:f>
                                      <m:fPr>
                                        <m:type m:val="skw"/>
                                        <m:ctrlPr>
                                          <a:rPr lang="en-US" sz="1000" b="0" i="1" kern="1200" smtClean="0">
                                            <a:solidFill>
                                              <a:schemeClr val="bg1">
                                                <a:lumMod val="50000"/>
                                              </a:schemeClr>
                                            </a:solidFill>
                                            <a:effectLst/>
                                            <a:latin typeface="Cambria Math" panose="02040503050406030204" pitchFamily="18" charset="0"/>
                                          </a:rPr>
                                        </m:ctrlPr>
                                      </m:fPr>
                                      <m:num>
                                        <m:r>
                                          <a:rPr lang="en-US" sz="1000" b="0" i="1" kern="1200" smtClean="0">
                                            <a:solidFill>
                                              <a:schemeClr val="bg1">
                                                <a:lumMod val="50000"/>
                                              </a:schemeClr>
                                            </a:solidFill>
                                            <a:effectLst/>
                                            <a:latin typeface="Cambria Math" panose="02040503050406030204" pitchFamily="18" charset="0"/>
                                          </a:rPr>
                                          <m:t>𝑆𝑊𝐼𝑅</m:t>
                                        </m:r>
                                      </m:num>
                                      <m:den>
                                        <m:r>
                                          <a:rPr lang="en-US" sz="1000" b="0" i="1" kern="1200" smtClean="0">
                                            <a:solidFill>
                                              <a:schemeClr val="bg1">
                                                <a:lumMod val="50000"/>
                                              </a:schemeClr>
                                            </a:solidFill>
                                            <a:effectLst/>
                                            <a:latin typeface="Cambria Math" panose="02040503050406030204" pitchFamily="18" charset="0"/>
                                          </a:rPr>
                                          <m:t>2</m:t>
                                        </m:r>
                                      </m:den>
                                    </m:f>
                                  </m:num>
                                  <m:den>
                                    <m:r>
                                      <a:rPr lang="en-US" sz="1000" b="0" i="1" kern="1200" smtClean="0">
                                        <a:solidFill>
                                          <a:schemeClr val="bg1">
                                            <a:lumMod val="50000"/>
                                          </a:schemeClr>
                                        </a:solidFill>
                                        <a:effectLst/>
                                        <a:latin typeface="Cambria Math" panose="02040503050406030204" pitchFamily="18" charset="0"/>
                                      </a:rPr>
                                      <m:t>𝑁𝐼𝑅</m:t>
                                    </m:r>
                                    <m:r>
                                      <a:rPr lang="en-US" sz="1000" b="0" i="1" kern="1200" smtClean="0">
                                        <a:solidFill>
                                          <a:schemeClr val="bg1">
                                            <a:lumMod val="50000"/>
                                          </a:schemeClr>
                                        </a:solidFill>
                                        <a:effectLst/>
                                        <a:latin typeface="Cambria Math" panose="02040503050406030204" pitchFamily="18" charset="0"/>
                                      </a:rPr>
                                      <m:t>+</m:t>
                                    </m:r>
                                    <m:f>
                                      <m:fPr>
                                        <m:type m:val="skw"/>
                                        <m:ctrlPr>
                                          <a:rPr lang="en-US" sz="1000" b="0" i="1" kern="1200" smtClean="0">
                                            <a:solidFill>
                                              <a:schemeClr val="bg1">
                                                <a:lumMod val="50000"/>
                                              </a:schemeClr>
                                            </a:solidFill>
                                            <a:effectLst/>
                                            <a:latin typeface="Cambria Math" panose="02040503050406030204" pitchFamily="18" charset="0"/>
                                          </a:rPr>
                                        </m:ctrlPr>
                                      </m:fPr>
                                      <m:num>
                                        <m:r>
                                          <a:rPr lang="en-US" sz="1000" b="0" i="1" kern="1200" smtClean="0">
                                            <a:solidFill>
                                              <a:schemeClr val="bg1">
                                                <a:lumMod val="50000"/>
                                              </a:schemeClr>
                                            </a:solidFill>
                                            <a:effectLst/>
                                            <a:latin typeface="Cambria Math" panose="02040503050406030204" pitchFamily="18" charset="0"/>
                                          </a:rPr>
                                          <m:t>𝑆𝑊𝐼𝑅</m:t>
                                        </m:r>
                                      </m:num>
                                      <m:den>
                                        <m:r>
                                          <a:rPr lang="en-US" sz="1000" b="0" i="1" kern="1200" smtClean="0">
                                            <a:solidFill>
                                              <a:schemeClr val="bg1">
                                                <a:lumMod val="50000"/>
                                              </a:schemeClr>
                                            </a:solidFill>
                                            <a:effectLst/>
                                            <a:latin typeface="Cambria Math" panose="02040503050406030204" pitchFamily="18" charset="0"/>
                                          </a:rPr>
                                          <m:t>2</m:t>
                                        </m:r>
                                      </m:den>
                                    </m:f>
                                  </m:den>
                                </m:f>
                              </m:oMath>
                            </m:oMathPara>
                          </a14:m>
                          <a:endParaRPr lang="en-US" sz="1000" kern="1200" dirty="0">
                            <a:solidFill>
                              <a:schemeClr val="bg1">
                                <a:lumMod val="50000"/>
                              </a:schemeClr>
                            </a:solidFill>
                            <a:effectLst/>
                            <a:latin typeface="Arial" panose="020B0604020202020204" pitchFamily="34" charset="0"/>
                            <a:cs typeface="Arial" panose="020B0604020202020204" pitchFamily="34" charset="0"/>
                          </a:endParaRPr>
                        </a:p>
                        <a:p>
                          <a:r>
                            <a:rPr lang="en-US" sz="1000" kern="1200" dirty="0">
                              <a:solidFill>
                                <a:schemeClr val="bg1">
                                  <a:lumMod val="50000"/>
                                </a:schemeClr>
                              </a:solidFill>
                              <a:effectLst/>
                              <a:latin typeface="Arial" panose="020B0604020202020204" pitchFamily="34" charset="0"/>
                              <a:cs typeface="Arial" panose="020B0604020202020204" pitchFamily="34" charset="0"/>
                            </a:rPr>
                            <a:t>This is based on assumption that the SWIR and red ratio is around 0.5 over most surfaces (Similar to DDV method)</a:t>
                          </a:r>
                        </a:p>
                        <a:p>
                          <a:r>
                            <a:rPr lang="en-US" sz="1000" kern="1200" dirty="0">
                              <a:solidFill>
                                <a:schemeClr val="bg1">
                                  <a:lumMod val="50000"/>
                                </a:schemeClr>
                              </a:solidFill>
                              <a:effectLst/>
                              <a:latin typeface="Arial" panose="020B0604020202020204" pitchFamily="34" charset="0"/>
                              <a:cs typeface="Arial" panose="020B0604020202020204" pitchFamily="34" charset="0"/>
                            </a:rPr>
                            <a:t>Second, the MODIS CMG-derived ratio maps are used to capture the potential seasonal/annual </a:t>
                          </a:r>
                          <a:r>
                            <a:rPr lang="en-US" sz="1000" kern="1200" dirty="0">
                              <a:solidFill>
                                <a:schemeClr val="bg1">
                                  <a:lumMod val="50000"/>
                                </a:schemeClr>
                              </a:solidFill>
                              <a:effectLst/>
                              <a:latin typeface="Arial" panose="020B0604020202020204" pitchFamily="34" charset="0"/>
                              <a:ea typeface="+mn-ea"/>
                              <a:cs typeface="Arial" panose="020B0604020202020204" pitchFamily="34" charset="0"/>
                            </a:rPr>
                            <a:t>variability of the ratio (between the red and blue band). </a:t>
                          </a:r>
                        </a:p>
                        <a:p>
                          <a:r>
                            <a:rPr lang="en-US" sz="1000" kern="1200" dirty="0">
                              <a:solidFill>
                                <a:schemeClr val="bg1">
                                  <a:lumMod val="50000"/>
                                </a:schemeClr>
                              </a:solidFill>
                              <a:effectLst/>
                              <a:latin typeface="Arial" panose="020B0604020202020204" pitchFamily="34" charset="0"/>
                              <a:ea typeface="+mn-ea"/>
                              <a:cs typeface="Arial" panose="020B0604020202020204" pitchFamily="34" charset="0"/>
                            </a:rPr>
                            <a:t>Using the values in AOT LUT, the Surface Reflectance for two blue bands and SWIR2 are calculated. A measure of the goodness of inversion is computed using two blue bands to find the optimum AOT.</a:t>
                          </a:r>
                        </a:p>
                        <a:p>
                          <a:pPr/>
                          <a14:m>
                            <m:oMathPara xmlns:m="http://schemas.openxmlformats.org/officeDocument/2006/math">
                              <m:oMathParaPr>
                                <m:jc m:val="centerGroup"/>
                              </m:oMathParaPr>
                              <m:oMath xmlns:m="http://schemas.openxmlformats.org/officeDocument/2006/math">
                                <m:r>
                                  <a:rPr lang="en-US" sz="1000" b="0" i="1" kern="1200" smtClean="0">
                                    <a:solidFill>
                                      <a:schemeClr val="bg1">
                                        <a:lumMod val="50000"/>
                                      </a:schemeClr>
                                    </a:solidFill>
                                    <a:effectLst/>
                                    <a:latin typeface="Cambria Math" panose="02040503050406030204" pitchFamily="18" charset="0"/>
                                    <a:ea typeface="+mn-ea"/>
                                    <a:cs typeface="+mn-cs"/>
                                  </a:rPr>
                                  <m:t>𝑟𝑒𝑠𝑖𝑑𝑢𝑎𝑙</m:t>
                                </m:r>
                                <m:r>
                                  <a:rPr lang="en-US" sz="1000" i="1" kern="1200" smtClean="0">
                                    <a:solidFill>
                                      <a:schemeClr val="bg1">
                                        <a:lumMod val="50000"/>
                                      </a:schemeClr>
                                    </a:solidFill>
                                    <a:effectLst/>
                                    <a:latin typeface="Cambria Math" panose="02040503050406030204" pitchFamily="18" charset="0"/>
                                    <a:ea typeface="+mn-ea"/>
                                    <a:cs typeface="+mn-cs"/>
                                  </a:rPr>
                                  <m:t>=</m:t>
                                </m:r>
                                <m:rad>
                                  <m:radPr>
                                    <m:degHide m:val="on"/>
                                    <m:ctrlPr>
                                      <a:rPr lang="en-US" sz="1000" i="1" kern="1200" smtClean="0">
                                        <a:solidFill>
                                          <a:schemeClr val="bg1">
                                            <a:lumMod val="50000"/>
                                          </a:schemeClr>
                                        </a:solidFill>
                                        <a:effectLst/>
                                        <a:latin typeface="Cambria Math" panose="02040503050406030204" pitchFamily="18" charset="0"/>
                                        <a:ea typeface="+mn-ea"/>
                                        <a:cs typeface="+mn-cs"/>
                                      </a:rPr>
                                    </m:ctrlPr>
                                  </m:radPr>
                                  <m:deg/>
                                  <m:e>
                                    <m:box>
                                      <m:boxPr>
                                        <m:ctrlPr>
                                          <a:rPr lang="en-US" sz="1000" i="1" kern="1200" smtClean="0">
                                            <a:solidFill>
                                              <a:schemeClr val="bg1">
                                                <a:lumMod val="50000"/>
                                              </a:schemeClr>
                                            </a:solidFill>
                                            <a:effectLst/>
                                            <a:latin typeface="Cambria Math" panose="02040503050406030204" pitchFamily="18" charset="0"/>
                                            <a:ea typeface="+mn-ea"/>
                                            <a:cs typeface="+mn-cs"/>
                                          </a:rPr>
                                        </m:ctrlPr>
                                      </m:boxPr>
                                      <m:e>
                                        <m:argPr>
                                          <m:argSz m:val="-1"/>
                                        </m:argPr>
                                        <m:f>
                                          <m:fPr>
                                            <m:ctrlPr>
                                              <a:rPr lang="en-US" sz="1000" i="1" kern="1200" smtClean="0">
                                                <a:solidFill>
                                                  <a:schemeClr val="bg1">
                                                    <a:lumMod val="50000"/>
                                                  </a:schemeClr>
                                                </a:solidFill>
                                                <a:effectLst/>
                                                <a:latin typeface="Cambria Math" panose="02040503050406030204" pitchFamily="18" charset="0"/>
                                                <a:ea typeface="+mn-ea"/>
                                                <a:cs typeface="+mn-cs"/>
                                              </a:rPr>
                                            </m:ctrlPr>
                                          </m:fPr>
                                          <m:num>
                                            <m:sSup>
                                              <m:sSupPr>
                                                <m:ctrlPr>
                                                  <a:rPr lang="en-US" sz="1000" i="1" kern="1200" smtClean="0">
                                                    <a:solidFill>
                                                      <a:schemeClr val="bg1">
                                                        <a:lumMod val="50000"/>
                                                      </a:schemeClr>
                                                    </a:solidFill>
                                                    <a:effectLst/>
                                                    <a:latin typeface="Cambria Math" panose="02040503050406030204" pitchFamily="18" charset="0"/>
                                                    <a:ea typeface="+mn-ea"/>
                                                    <a:cs typeface="+mn-cs"/>
                                                  </a:rPr>
                                                </m:ctrlPr>
                                              </m:sSupPr>
                                              <m:e>
                                                <m:r>
                                                  <a:rPr lang="en-US" sz="1000" b="0" i="1" kern="1200" smtClean="0">
                                                    <a:solidFill>
                                                      <a:schemeClr val="bg1">
                                                        <a:lumMod val="50000"/>
                                                      </a:schemeClr>
                                                    </a:solidFill>
                                                    <a:effectLst/>
                                                    <a:latin typeface="Cambria Math" panose="02040503050406030204" pitchFamily="18" charset="0"/>
                                                    <a:ea typeface="+mn-ea"/>
                                                    <a:cs typeface="+mn-cs"/>
                                                  </a:rPr>
                                                  <m:t>(</m:t>
                                                </m:r>
                                                <m:sSubSup>
                                                  <m:sSubSupPr>
                                                    <m:ctrlPr>
                                                      <a:rPr lang="en-US" sz="1000" b="0" i="1" kern="1200" smtClean="0">
                                                        <a:solidFill>
                                                          <a:schemeClr val="bg1">
                                                            <a:lumMod val="50000"/>
                                                          </a:schemeClr>
                                                        </a:solidFill>
                                                        <a:effectLst/>
                                                        <a:latin typeface="Cambria Math" panose="02040503050406030204" pitchFamily="18" charset="0"/>
                                                        <a:ea typeface="+mn-ea"/>
                                                        <a:cs typeface="+mn-cs"/>
                                                      </a:rPr>
                                                    </m:ctrlPr>
                                                  </m:sSubSupPr>
                                                  <m:e>
                                                    <m:r>
                                                      <a:rPr lang="en-US" sz="1000" b="0" i="1" kern="1200" smtClean="0">
                                                        <a:solidFill>
                                                          <a:schemeClr val="bg1">
                                                            <a:lumMod val="50000"/>
                                                          </a:schemeClr>
                                                        </a:solidFill>
                                                        <a:effectLst/>
                                                        <a:latin typeface="Cambria Math" panose="02040503050406030204" pitchFamily="18" charset="0"/>
                                                        <a:ea typeface="Cambria Math" panose="02040503050406030204" pitchFamily="18" charset="0"/>
                                                        <a:cs typeface="+mn-cs"/>
                                                      </a:rPr>
                                                      <m:t>𝜌</m:t>
                                                    </m:r>
                                                  </m:e>
                                                  <m:sub>
                                                    <m:r>
                                                      <a:rPr lang="en-US" sz="1000" b="0" i="1" kern="1200" smtClean="0">
                                                        <a:solidFill>
                                                          <a:schemeClr val="bg1">
                                                            <a:lumMod val="50000"/>
                                                          </a:schemeClr>
                                                        </a:solidFill>
                                                        <a:effectLst/>
                                                        <a:latin typeface="Cambria Math" panose="02040503050406030204" pitchFamily="18" charset="0"/>
                                                        <a:ea typeface="+mn-ea"/>
                                                        <a:cs typeface="+mn-cs"/>
                                                      </a:rPr>
                                                      <m:t>𝑠</m:t>
                                                    </m:r>
                                                  </m:sub>
                                                  <m:sup>
                                                    <m:r>
                                                      <a:rPr lang="en-US" sz="1000" b="0" i="1" kern="1200" smtClean="0">
                                                        <a:solidFill>
                                                          <a:schemeClr val="bg1">
                                                            <a:lumMod val="50000"/>
                                                          </a:schemeClr>
                                                        </a:solidFill>
                                                        <a:effectLst/>
                                                        <a:latin typeface="Cambria Math" panose="02040503050406030204" pitchFamily="18" charset="0"/>
                                                        <a:ea typeface="+mn-ea"/>
                                                        <a:cs typeface="+mn-cs"/>
                                                      </a:rPr>
                                                      <m:t>1</m:t>
                                                    </m:r>
                                                  </m:sup>
                                                </m:sSubSup>
                                                <m:r>
                                                  <a:rPr lang="en-US" sz="1000" b="0" i="1" kern="1200" smtClean="0">
                                                    <a:solidFill>
                                                      <a:schemeClr val="bg1">
                                                        <a:lumMod val="50000"/>
                                                      </a:schemeClr>
                                                    </a:solidFill>
                                                    <a:effectLst/>
                                                    <a:latin typeface="Cambria Math" panose="02040503050406030204" pitchFamily="18" charset="0"/>
                                                    <a:ea typeface="+mn-ea"/>
                                                    <a:cs typeface="+mn-cs"/>
                                                  </a:rPr>
                                                  <m:t>− </m:t>
                                                </m:r>
                                                <m:sSubSup>
                                                  <m:sSubSupPr>
                                                    <m:ctrlPr>
                                                      <a:rPr lang="en-US" sz="1000" b="0" i="1" kern="1200" smtClean="0">
                                                        <a:solidFill>
                                                          <a:schemeClr val="bg1">
                                                            <a:lumMod val="50000"/>
                                                          </a:schemeClr>
                                                        </a:solidFill>
                                                        <a:effectLst/>
                                                        <a:latin typeface="Cambria Math" panose="02040503050406030204" pitchFamily="18" charset="0"/>
                                                        <a:ea typeface="+mn-ea"/>
                                                        <a:cs typeface="+mn-cs"/>
                                                      </a:rPr>
                                                    </m:ctrlPr>
                                                  </m:sSubSupPr>
                                                  <m:e>
                                                    <m:sSub>
                                                      <m:sSubPr>
                                                        <m:ctrlPr>
                                                          <a:rPr lang="en-US" sz="1000" b="0" i="1" kern="1200" smtClean="0">
                                                            <a:solidFill>
                                                              <a:schemeClr val="bg1">
                                                                <a:lumMod val="50000"/>
                                                              </a:schemeClr>
                                                            </a:solidFill>
                                                            <a:effectLst/>
                                                            <a:latin typeface="Cambria Math" panose="02040503050406030204" pitchFamily="18" charset="0"/>
                                                            <a:ea typeface="+mn-ea"/>
                                                            <a:cs typeface="+mn-cs"/>
                                                          </a:rPr>
                                                        </m:ctrlPr>
                                                      </m:sSubPr>
                                                      <m:e>
                                                        <m:r>
                                                          <a:rPr lang="en-US" sz="1000" b="0" i="1" kern="1200" smtClean="0">
                                                            <a:solidFill>
                                                              <a:schemeClr val="bg1">
                                                                <a:lumMod val="50000"/>
                                                              </a:schemeClr>
                                                            </a:solidFill>
                                                            <a:effectLst/>
                                                            <a:latin typeface="Cambria Math" panose="02040503050406030204" pitchFamily="18" charset="0"/>
                                                            <a:ea typeface="+mn-ea"/>
                                                            <a:cs typeface="+mn-cs"/>
                                                          </a:rPr>
                                                          <m:t>𝑟</m:t>
                                                        </m:r>
                                                      </m:e>
                                                      <m:sub>
                                                        <m:r>
                                                          <a:rPr lang="en-US" sz="1000" b="0" i="1" kern="1200" smtClean="0">
                                                            <a:solidFill>
                                                              <a:schemeClr val="bg1">
                                                                <a:lumMod val="50000"/>
                                                              </a:schemeClr>
                                                            </a:solidFill>
                                                            <a:effectLst/>
                                                            <a:latin typeface="Cambria Math" panose="02040503050406030204" pitchFamily="18" charset="0"/>
                                                            <a:ea typeface="+mn-ea"/>
                                                            <a:cs typeface="+mn-cs"/>
                                                          </a:rPr>
                                                          <m:t>1,4</m:t>
                                                        </m:r>
                                                      </m:sub>
                                                    </m:sSub>
                                                    <m:r>
                                                      <a:rPr lang="en-US" sz="1000" b="0" i="1" kern="1200" smtClean="0">
                                                        <a:solidFill>
                                                          <a:schemeClr val="bg1">
                                                            <a:lumMod val="50000"/>
                                                          </a:schemeClr>
                                                        </a:solidFill>
                                                        <a:effectLst/>
                                                        <a:latin typeface="Cambria Math" panose="02040503050406030204" pitchFamily="18" charset="0"/>
                                                        <a:ea typeface="Cambria Math" panose="02040503050406030204" pitchFamily="18" charset="0"/>
                                                        <a:cs typeface="+mn-cs"/>
                                                      </a:rPr>
                                                      <m:t>𝜌</m:t>
                                                    </m:r>
                                                  </m:e>
                                                  <m:sub>
                                                    <m:r>
                                                      <a:rPr lang="en-US" sz="1000" b="0" i="1" kern="1200" smtClean="0">
                                                        <a:solidFill>
                                                          <a:schemeClr val="bg1">
                                                            <a:lumMod val="50000"/>
                                                          </a:schemeClr>
                                                        </a:solidFill>
                                                        <a:effectLst/>
                                                        <a:latin typeface="Cambria Math" panose="02040503050406030204" pitchFamily="18" charset="0"/>
                                                        <a:ea typeface="+mn-ea"/>
                                                        <a:cs typeface="+mn-cs"/>
                                                      </a:rPr>
                                                      <m:t>𝑠</m:t>
                                                    </m:r>
                                                  </m:sub>
                                                  <m:sup>
                                                    <m:r>
                                                      <a:rPr lang="en-US" sz="1000" b="0" i="1" kern="1200" smtClean="0">
                                                        <a:solidFill>
                                                          <a:schemeClr val="bg1">
                                                            <a:lumMod val="50000"/>
                                                          </a:schemeClr>
                                                        </a:solidFill>
                                                        <a:effectLst/>
                                                        <a:latin typeface="Cambria Math" panose="02040503050406030204" pitchFamily="18" charset="0"/>
                                                        <a:ea typeface="+mn-ea"/>
                                                        <a:cs typeface="+mn-cs"/>
                                                      </a:rPr>
                                                      <m:t>4</m:t>
                                                    </m:r>
                                                  </m:sup>
                                                </m:sSubSup>
                                                <m:r>
                                                  <a:rPr lang="en-US" sz="1000" b="0" i="1" kern="1200" smtClean="0">
                                                    <a:solidFill>
                                                      <a:schemeClr val="bg1">
                                                        <a:lumMod val="50000"/>
                                                      </a:schemeClr>
                                                    </a:solidFill>
                                                    <a:effectLst/>
                                                    <a:latin typeface="Cambria Math" panose="02040503050406030204" pitchFamily="18" charset="0"/>
                                                    <a:ea typeface="+mn-ea"/>
                                                    <a:cs typeface="+mn-cs"/>
                                                  </a:rPr>
                                                  <m:t>)</m:t>
                                                </m:r>
                                              </m:e>
                                              <m:sup>
                                                <m:r>
                                                  <a:rPr lang="en-US" sz="1000" b="0" i="1" kern="1200" smtClean="0">
                                                    <a:solidFill>
                                                      <a:schemeClr val="bg1">
                                                        <a:lumMod val="50000"/>
                                                      </a:schemeClr>
                                                    </a:solidFill>
                                                    <a:effectLst/>
                                                    <a:latin typeface="Cambria Math" panose="02040503050406030204" pitchFamily="18" charset="0"/>
                                                    <a:ea typeface="+mn-ea"/>
                                                    <a:cs typeface="+mn-cs"/>
                                                  </a:rPr>
                                                  <m:t>2</m:t>
                                                </m:r>
                                              </m:sup>
                                            </m:sSup>
                                            <m:r>
                                              <a:rPr lang="en-US" sz="1000" b="0" i="1" kern="1200" smtClean="0">
                                                <a:solidFill>
                                                  <a:schemeClr val="bg1">
                                                    <a:lumMod val="50000"/>
                                                  </a:schemeClr>
                                                </a:solidFill>
                                                <a:effectLst/>
                                                <a:latin typeface="Cambria Math" panose="02040503050406030204" pitchFamily="18" charset="0"/>
                                                <a:ea typeface="+mn-ea"/>
                                                <a:cs typeface="+mn-cs"/>
                                              </a:rPr>
                                              <m:t>+</m:t>
                                            </m:r>
                                            <m:sSup>
                                              <m:sSupPr>
                                                <m:ctrlPr>
                                                  <a:rPr lang="en-US" sz="1000" i="1" kern="1200" smtClean="0">
                                                    <a:solidFill>
                                                      <a:schemeClr val="bg1">
                                                        <a:lumMod val="50000"/>
                                                      </a:schemeClr>
                                                    </a:solidFill>
                                                    <a:effectLst/>
                                                    <a:latin typeface="Cambria Math" panose="02040503050406030204" pitchFamily="18" charset="0"/>
                                                    <a:ea typeface="+mn-ea"/>
                                                    <a:cs typeface="+mn-cs"/>
                                                  </a:rPr>
                                                </m:ctrlPr>
                                              </m:sSupPr>
                                              <m:e>
                                                <m:r>
                                                  <a:rPr lang="en-US" sz="1000" b="0" i="1" kern="1200" smtClean="0">
                                                    <a:solidFill>
                                                      <a:schemeClr val="bg1">
                                                        <a:lumMod val="50000"/>
                                                      </a:schemeClr>
                                                    </a:solidFill>
                                                    <a:effectLst/>
                                                    <a:latin typeface="Cambria Math" panose="02040503050406030204" pitchFamily="18" charset="0"/>
                                                    <a:ea typeface="+mn-ea"/>
                                                    <a:cs typeface="+mn-cs"/>
                                                  </a:rPr>
                                                  <m:t>(</m:t>
                                                </m:r>
                                                <m:sSubSup>
                                                  <m:sSubSupPr>
                                                    <m:ctrlPr>
                                                      <a:rPr lang="en-US" sz="1000" b="0" i="1" kern="1200" smtClean="0">
                                                        <a:solidFill>
                                                          <a:schemeClr val="bg1">
                                                            <a:lumMod val="50000"/>
                                                          </a:schemeClr>
                                                        </a:solidFill>
                                                        <a:effectLst/>
                                                        <a:latin typeface="Cambria Math" panose="02040503050406030204" pitchFamily="18" charset="0"/>
                                                        <a:ea typeface="+mn-ea"/>
                                                        <a:cs typeface="+mn-cs"/>
                                                      </a:rPr>
                                                    </m:ctrlPr>
                                                  </m:sSubSupPr>
                                                  <m:e>
                                                    <m:r>
                                                      <a:rPr lang="en-US" sz="1000" b="0" i="1" kern="1200" smtClean="0">
                                                        <a:solidFill>
                                                          <a:schemeClr val="bg1">
                                                            <a:lumMod val="50000"/>
                                                          </a:schemeClr>
                                                        </a:solidFill>
                                                        <a:effectLst/>
                                                        <a:latin typeface="Cambria Math" panose="02040503050406030204" pitchFamily="18" charset="0"/>
                                                        <a:ea typeface="Cambria Math" panose="02040503050406030204" pitchFamily="18" charset="0"/>
                                                        <a:cs typeface="+mn-cs"/>
                                                      </a:rPr>
                                                      <m:t>𝜌</m:t>
                                                    </m:r>
                                                  </m:e>
                                                  <m:sub>
                                                    <m:r>
                                                      <a:rPr lang="en-US" sz="1000" b="0" i="1" kern="1200" smtClean="0">
                                                        <a:solidFill>
                                                          <a:schemeClr val="bg1">
                                                            <a:lumMod val="50000"/>
                                                          </a:schemeClr>
                                                        </a:solidFill>
                                                        <a:effectLst/>
                                                        <a:latin typeface="Cambria Math" panose="02040503050406030204" pitchFamily="18" charset="0"/>
                                                        <a:ea typeface="+mn-ea"/>
                                                        <a:cs typeface="+mn-cs"/>
                                                      </a:rPr>
                                                      <m:t>𝑠</m:t>
                                                    </m:r>
                                                  </m:sub>
                                                  <m:sup>
                                                    <m:r>
                                                      <a:rPr lang="en-US" sz="1000" b="0" i="1" kern="1200" smtClean="0">
                                                        <a:solidFill>
                                                          <a:schemeClr val="bg1">
                                                            <a:lumMod val="50000"/>
                                                          </a:schemeClr>
                                                        </a:solidFill>
                                                        <a:effectLst/>
                                                        <a:latin typeface="Cambria Math" panose="02040503050406030204" pitchFamily="18" charset="0"/>
                                                        <a:ea typeface="+mn-ea"/>
                                                        <a:cs typeface="+mn-cs"/>
                                                      </a:rPr>
                                                      <m:t>2</m:t>
                                                    </m:r>
                                                  </m:sup>
                                                </m:sSubSup>
                                                <m:r>
                                                  <a:rPr lang="en-US" sz="1000" b="0" i="1" kern="1200" smtClean="0">
                                                    <a:solidFill>
                                                      <a:schemeClr val="bg1">
                                                        <a:lumMod val="50000"/>
                                                      </a:schemeClr>
                                                    </a:solidFill>
                                                    <a:effectLst/>
                                                    <a:latin typeface="Cambria Math" panose="02040503050406030204" pitchFamily="18" charset="0"/>
                                                    <a:ea typeface="+mn-ea"/>
                                                    <a:cs typeface="+mn-cs"/>
                                                  </a:rPr>
                                                  <m:t>− </m:t>
                                                </m:r>
                                                <m:sSubSup>
                                                  <m:sSubSupPr>
                                                    <m:ctrlPr>
                                                      <a:rPr lang="en-US" sz="1000" b="0" i="1" kern="1200" smtClean="0">
                                                        <a:solidFill>
                                                          <a:schemeClr val="bg1">
                                                            <a:lumMod val="50000"/>
                                                          </a:schemeClr>
                                                        </a:solidFill>
                                                        <a:effectLst/>
                                                        <a:latin typeface="Cambria Math" panose="02040503050406030204" pitchFamily="18" charset="0"/>
                                                        <a:ea typeface="+mn-ea"/>
                                                        <a:cs typeface="+mn-cs"/>
                                                      </a:rPr>
                                                    </m:ctrlPr>
                                                  </m:sSubSupPr>
                                                  <m:e>
                                                    <m:sSub>
                                                      <m:sSubPr>
                                                        <m:ctrlPr>
                                                          <a:rPr lang="en-US" sz="1000" b="0" i="1" kern="1200" smtClean="0">
                                                            <a:solidFill>
                                                              <a:schemeClr val="bg1">
                                                                <a:lumMod val="50000"/>
                                                              </a:schemeClr>
                                                            </a:solidFill>
                                                            <a:effectLst/>
                                                            <a:latin typeface="Cambria Math" panose="02040503050406030204" pitchFamily="18" charset="0"/>
                                                            <a:ea typeface="+mn-ea"/>
                                                            <a:cs typeface="+mn-cs"/>
                                                          </a:rPr>
                                                        </m:ctrlPr>
                                                      </m:sSubPr>
                                                      <m:e>
                                                        <m:r>
                                                          <a:rPr lang="en-US" sz="1000" b="0" i="1" kern="1200" smtClean="0">
                                                            <a:solidFill>
                                                              <a:schemeClr val="bg1">
                                                                <a:lumMod val="50000"/>
                                                              </a:schemeClr>
                                                            </a:solidFill>
                                                            <a:effectLst/>
                                                            <a:latin typeface="Cambria Math" panose="02040503050406030204" pitchFamily="18" charset="0"/>
                                                            <a:ea typeface="+mn-ea"/>
                                                            <a:cs typeface="+mn-cs"/>
                                                          </a:rPr>
                                                          <m:t>𝑟</m:t>
                                                        </m:r>
                                                      </m:e>
                                                      <m:sub>
                                                        <m:r>
                                                          <a:rPr lang="en-US" sz="1000" b="0" i="1" kern="1200" smtClean="0">
                                                            <a:solidFill>
                                                              <a:schemeClr val="bg1">
                                                                <a:lumMod val="50000"/>
                                                              </a:schemeClr>
                                                            </a:solidFill>
                                                            <a:effectLst/>
                                                            <a:latin typeface="Cambria Math" panose="02040503050406030204" pitchFamily="18" charset="0"/>
                                                            <a:ea typeface="+mn-ea"/>
                                                            <a:cs typeface="+mn-cs"/>
                                                          </a:rPr>
                                                          <m:t>2,4</m:t>
                                                        </m:r>
                                                      </m:sub>
                                                    </m:sSub>
                                                    <m:r>
                                                      <a:rPr lang="en-US" sz="1000" b="0" i="1" kern="1200" smtClean="0">
                                                        <a:solidFill>
                                                          <a:schemeClr val="bg1">
                                                            <a:lumMod val="50000"/>
                                                          </a:schemeClr>
                                                        </a:solidFill>
                                                        <a:effectLst/>
                                                        <a:latin typeface="Cambria Math" panose="02040503050406030204" pitchFamily="18" charset="0"/>
                                                        <a:ea typeface="Cambria Math" panose="02040503050406030204" pitchFamily="18" charset="0"/>
                                                        <a:cs typeface="+mn-cs"/>
                                                      </a:rPr>
                                                      <m:t>𝜌</m:t>
                                                    </m:r>
                                                  </m:e>
                                                  <m:sub>
                                                    <m:r>
                                                      <a:rPr lang="en-US" sz="1000" b="0" i="1" kern="1200" smtClean="0">
                                                        <a:solidFill>
                                                          <a:schemeClr val="bg1">
                                                            <a:lumMod val="50000"/>
                                                          </a:schemeClr>
                                                        </a:solidFill>
                                                        <a:effectLst/>
                                                        <a:latin typeface="Cambria Math" panose="02040503050406030204" pitchFamily="18" charset="0"/>
                                                        <a:ea typeface="+mn-ea"/>
                                                        <a:cs typeface="+mn-cs"/>
                                                      </a:rPr>
                                                      <m:t>𝑠</m:t>
                                                    </m:r>
                                                  </m:sub>
                                                  <m:sup>
                                                    <m:r>
                                                      <a:rPr lang="en-US" sz="1000" b="0" i="1" kern="1200" smtClean="0">
                                                        <a:solidFill>
                                                          <a:schemeClr val="bg1">
                                                            <a:lumMod val="50000"/>
                                                          </a:schemeClr>
                                                        </a:solidFill>
                                                        <a:effectLst/>
                                                        <a:latin typeface="Cambria Math" panose="02040503050406030204" pitchFamily="18" charset="0"/>
                                                        <a:ea typeface="+mn-ea"/>
                                                        <a:cs typeface="+mn-cs"/>
                                                      </a:rPr>
                                                      <m:t>4</m:t>
                                                    </m:r>
                                                  </m:sup>
                                                </m:sSubSup>
                                                <m:r>
                                                  <a:rPr lang="en-US" sz="1000" b="0" i="1" kern="1200" smtClean="0">
                                                    <a:solidFill>
                                                      <a:schemeClr val="bg1">
                                                        <a:lumMod val="50000"/>
                                                      </a:schemeClr>
                                                    </a:solidFill>
                                                    <a:effectLst/>
                                                    <a:latin typeface="Cambria Math" panose="02040503050406030204" pitchFamily="18" charset="0"/>
                                                    <a:ea typeface="+mn-ea"/>
                                                    <a:cs typeface="+mn-cs"/>
                                                  </a:rPr>
                                                  <m:t>)</m:t>
                                                </m:r>
                                              </m:e>
                                              <m:sup>
                                                <m:r>
                                                  <a:rPr lang="en-US" sz="1000" b="0" i="1" kern="1200" smtClean="0">
                                                    <a:solidFill>
                                                      <a:schemeClr val="bg1">
                                                        <a:lumMod val="50000"/>
                                                      </a:schemeClr>
                                                    </a:solidFill>
                                                    <a:effectLst/>
                                                    <a:latin typeface="Cambria Math" panose="02040503050406030204" pitchFamily="18" charset="0"/>
                                                    <a:ea typeface="+mn-ea"/>
                                                    <a:cs typeface="+mn-cs"/>
                                                  </a:rPr>
                                                  <m:t>2</m:t>
                                                </m:r>
                                              </m:sup>
                                            </m:sSup>
                                          </m:num>
                                          <m:den>
                                            <m:r>
                                              <a:rPr lang="en-US" sz="1000" b="0" i="1" kern="1200" smtClean="0">
                                                <a:solidFill>
                                                  <a:schemeClr val="bg1">
                                                    <a:lumMod val="50000"/>
                                                  </a:schemeClr>
                                                </a:solidFill>
                                                <a:effectLst/>
                                                <a:latin typeface="Cambria Math" panose="02040503050406030204" pitchFamily="18" charset="0"/>
                                                <a:ea typeface="+mn-ea"/>
                                                <a:cs typeface="+mn-cs"/>
                                              </a:rPr>
                                              <m:t>2</m:t>
                                            </m:r>
                                          </m:den>
                                        </m:f>
                                      </m:e>
                                    </m:box>
                                  </m:e>
                                </m:rad>
                              </m:oMath>
                            </m:oMathPara>
                          </a14:m>
                          <a:endParaRPr lang="en-US" sz="1000" kern="1200" dirty="0">
                            <a:solidFill>
                              <a:schemeClr val="bg1">
                                <a:lumMod val="50000"/>
                              </a:schemeClr>
                            </a:solidFill>
                            <a:effectLst/>
                            <a:latin typeface="Arial" panose="020B0604020202020204" pitchFamily="34" charset="0"/>
                            <a:ea typeface="+mn-ea"/>
                            <a:cs typeface="Arial" panose="020B0604020202020204" pitchFamily="34" charset="0"/>
                          </a:endParaRPr>
                        </a:p>
                        <a:p>
                          <a:r>
                            <a:rPr lang="en-US" sz="1000" kern="1200" dirty="0">
                              <a:solidFill>
                                <a:schemeClr val="bg1">
                                  <a:lumMod val="50000"/>
                                </a:schemeClr>
                              </a:solidFill>
                              <a:effectLst/>
                              <a:latin typeface="Arial" panose="020B0604020202020204" pitchFamily="34" charset="0"/>
                              <a:ea typeface="+mn-ea"/>
                              <a:cs typeface="Arial" panose="020B0604020202020204" pitchFamily="34" charset="0"/>
                            </a:rPr>
                            <a:t>This is essentially the same as LEDAPS condition.</a:t>
                          </a:r>
                        </a:p>
                      </a:txBody>
                      <a:tcPr marL="68580" marR="68580" marT="34290" marB="34290"/>
                    </a:tc>
                    <a:extLst>
                      <a:ext uri="{0D108BD9-81ED-4DB2-BD59-A6C34878D82A}">
                        <a16:rowId xmlns:a16="http://schemas.microsoft.com/office/drawing/2014/main" val="2942160670"/>
                      </a:ext>
                    </a:extLst>
                  </a:tr>
                  <a:tr h="227916">
                    <a:tc>
                      <a:txBody>
                        <a:bodyPr/>
                        <a:lstStyle/>
                        <a:p>
                          <a:r>
                            <a:rPr lang="en-US" sz="1000" b="1" dirty="0">
                              <a:latin typeface="Arial" panose="020B0604020202020204" pitchFamily="34" charset="0"/>
                              <a:cs typeface="Arial" panose="020B0604020202020204" pitchFamily="34" charset="0"/>
                            </a:rPr>
                            <a:t>Ozone</a:t>
                          </a:r>
                        </a:p>
                      </a:txBody>
                      <a:tcPr marL="68580" marR="68580" marT="34290" marB="34290"/>
                    </a:tc>
                    <a:tc>
                      <a:txBody>
                        <a:bodyPr/>
                        <a:lstStyle/>
                        <a:p>
                          <a:r>
                            <a:rPr lang="en-US" sz="1000" b="1" kern="1200" dirty="0">
                              <a:solidFill>
                                <a:schemeClr val="dk1"/>
                              </a:solidFill>
                              <a:latin typeface="Arial" panose="020B0604020202020204" pitchFamily="34" charset="0"/>
                              <a:ea typeface="+mn-ea"/>
                              <a:cs typeface="Arial" panose="020B0604020202020204" pitchFamily="34" charset="0"/>
                            </a:rPr>
                            <a:t>MODIS surface reflectance Climate Modeling Grid (M[O/Y]D09CMG)</a:t>
                          </a:r>
                        </a:p>
                      </a:txBody>
                      <a:tcPr marL="68580" marR="68580" marT="34290" marB="34290"/>
                    </a:tc>
                    <a:extLst>
                      <a:ext uri="{0D108BD9-81ED-4DB2-BD59-A6C34878D82A}">
                        <a16:rowId xmlns:a16="http://schemas.microsoft.com/office/drawing/2014/main" val="1456050463"/>
                      </a:ext>
                    </a:extLst>
                  </a:tr>
                  <a:tr h="2971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latin typeface="Arial" panose="020B0604020202020204" pitchFamily="34" charset="0"/>
                              <a:cs typeface="Arial" panose="020B0604020202020204" pitchFamily="34" charset="0"/>
                            </a:rPr>
                            <a:t>Water Vapor</a:t>
                          </a:r>
                        </a:p>
                      </a:txBody>
                      <a:tcPr marL="68580" marR="68580" marT="34290" marB="34290"/>
                    </a:tc>
                    <a:tc>
                      <a:txBody>
                        <a:bodyPr/>
                        <a:lstStyle/>
                        <a:p>
                          <a:r>
                            <a:rPr lang="en-US" sz="1000" b="1" kern="1200" dirty="0">
                              <a:solidFill>
                                <a:schemeClr val="dk1"/>
                              </a:solidFill>
                              <a:latin typeface="Arial" panose="020B0604020202020204" pitchFamily="34" charset="0"/>
                              <a:ea typeface="+mn-ea"/>
                              <a:cs typeface="Arial" panose="020B0604020202020204" pitchFamily="34" charset="0"/>
                            </a:rPr>
                            <a:t>MODIS surface reflectance Climate Modeling Grid (M[O/Y]D09CMA)</a:t>
                          </a:r>
                        </a:p>
                      </a:txBody>
                      <a:tcPr marL="68580" marR="68580" marT="34290" marB="34290"/>
                    </a:tc>
                    <a:extLst>
                      <a:ext uri="{0D108BD9-81ED-4DB2-BD59-A6C34878D82A}">
                        <a16:rowId xmlns:a16="http://schemas.microsoft.com/office/drawing/2014/main" val="1462578766"/>
                      </a:ext>
                    </a:extLst>
                  </a:tr>
                  <a:tr h="415719">
                    <a:tc>
                      <a:txBody>
                        <a:bodyPr/>
                        <a:lstStyle/>
                        <a:p>
                          <a:r>
                            <a:rPr lang="en-US" sz="1000" b="0" dirty="0">
                              <a:solidFill>
                                <a:schemeClr val="bg1">
                                  <a:lumMod val="50000"/>
                                </a:schemeClr>
                              </a:solidFill>
                              <a:latin typeface="Arial" panose="020B0604020202020204" pitchFamily="34" charset="0"/>
                              <a:cs typeface="Arial" panose="020B0604020202020204" pitchFamily="34" charset="0"/>
                            </a:rPr>
                            <a:t>Atmospheric Pressure</a:t>
                          </a:r>
                        </a:p>
                      </a:txBody>
                      <a:tcPr marL="68580" marR="68580" marT="34290" marB="3429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dirty="0">
                              <a:solidFill>
                                <a:schemeClr val="bg1">
                                  <a:lumMod val="50000"/>
                                </a:schemeClr>
                              </a:solidFill>
                              <a:latin typeface="Arial" panose="020B0604020202020204" pitchFamily="34" charset="0"/>
                              <a:cs typeface="Arial" panose="020B0604020202020204" pitchFamily="34" charset="0"/>
                            </a:rPr>
                            <a:t>Derived from a combination of coarse-resolution weather-prediction model, available from NCEP GDAS, sea level pressure (</a:t>
                          </a:r>
                          <a:r>
                            <a:rPr lang="en-US" sz="1000" kern="1200" dirty="0">
                              <a:solidFill>
                                <a:schemeClr val="bg1">
                                  <a:lumMod val="50000"/>
                                </a:schemeClr>
                              </a:solidFill>
                              <a:effectLst/>
                              <a:latin typeface="Arial" panose="020B0604020202020204" pitchFamily="34" charset="0"/>
                              <a:ea typeface="+mn-ea"/>
                              <a:cs typeface="Arial" panose="020B0604020202020204" pitchFamily="34" charset="0"/>
                            </a:rPr>
                            <a:t>P</a:t>
                          </a:r>
                          <a:r>
                            <a:rPr lang="en-US" sz="1000" kern="1200" baseline="-25000" dirty="0">
                              <a:solidFill>
                                <a:schemeClr val="bg1">
                                  <a:lumMod val="50000"/>
                                </a:schemeClr>
                              </a:solidFill>
                              <a:effectLst/>
                              <a:latin typeface="Arial" panose="020B0604020202020204" pitchFamily="34" charset="0"/>
                              <a:ea typeface="+mn-ea"/>
                              <a:cs typeface="Arial" panose="020B0604020202020204" pitchFamily="34" charset="0"/>
                            </a:rPr>
                            <a:t>sl</a:t>
                          </a:r>
                          <a:r>
                            <a:rPr lang="en-US" sz="1000" dirty="0">
                              <a:solidFill>
                                <a:schemeClr val="bg1">
                                  <a:lumMod val="50000"/>
                                </a:schemeClr>
                              </a:solidFill>
                              <a:latin typeface="Arial" panose="020B0604020202020204" pitchFamily="34" charset="0"/>
                              <a:cs typeface="Arial" panose="020B0604020202020204" pitchFamily="34" charset="0"/>
                            </a:rPr>
                            <a:t>), and altitude (z) derived from DEM</a:t>
                          </a:r>
                        </a:p>
                        <a:p>
                          <a:pPr/>
                          <a14:m>
                            <m:oMathPara xmlns:m="http://schemas.openxmlformats.org/officeDocument/2006/math">
                              <m:oMathParaPr>
                                <m:jc m:val="centerGroup"/>
                              </m:oMathParaPr>
                              <m:oMath xmlns:m="http://schemas.openxmlformats.org/officeDocument/2006/math">
                                <m:r>
                                  <a:rPr lang="en-US" sz="1000" b="0" i="1" smtClean="0">
                                    <a:solidFill>
                                      <a:schemeClr val="bg1">
                                        <a:lumMod val="50000"/>
                                      </a:schemeClr>
                                    </a:solidFill>
                                    <a:latin typeface="Cambria Math" panose="02040503050406030204" pitchFamily="18" charset="0"/>
                                  </a:rPr>
                                  <m:t>𝑃</m:t>
                                </m:r>
                                <m:r>
                                  <a:rPr lang="en-US" sz="1000" i="1" smtClean="0">
                                    <a:solidFill>
                                      <a:schemeClr val="bg1">
                                        <a:lumMod val="50000"/>
                                      </a:schemeClr>
                                    </a:solidFill>
                                    <a:latin typeface="Cambria Math" panose="02040503050406030204" pitchFamily="18" charset="0"/>
                                  </a:rPr>
                                  <m:t>=</m:t>
                                </m:r>
                                <m:sSub>
                                  <m:sSubPr>
                                    <m:ctrlPr>
                                      <a:rPr lang="en-US" sz="1000" i="1" smtClean="0">
                                        <a:solidFill>
                                          <a:schemeClr val="bg1">
                                            <a:lumMod val="50000"/>
                                          </a:schemeClr>
                                        </a:solidFill>
                                        <a:latin typeface="Cambria Math" panose="02040503050406030204" pitchFamily="18" charset="0"/>
                                      </a:rPr>
                                    </m:ctrlPr>
                                  </m:sSubPr>
                                  <m:e>
                                    <m:r>
                                      <a:rPr lang="en-US" sz="1000" b="0" i="1" smtClean="0">
                                        <a:solidFill>
                                          <a:schemeClr val="bg1">
                                            <a:lumMod val="50000"/>
                                          </a:schemeClr>
                                        </a:solidFill>
                                        <a:latin typeface="Cambria Math" panose="02040503050406030204" pitchFamily="18" charset="0"/>
                                      </a:rPr>
                                      <m:t>𝑃</m:t>
                                    </m:r>
                                  </m:e>
                                  <m:sub>
                                    <m:r>
                                      <a:rPr lang="en-US" sz="1000" b="0" i="1" smtClean="0">
                                        <a:solidFill>
                                          <a:schemeClr val="bg1">
                                            <a:lumMod val="50000"/>
                                          </a:schemeClr>
                                        </a:solidFill>
                                        <a:latin typeface="Cambria Math" panose="02040503050406030204" pitchFamily="18" charset="0"/>
                                      </a:rPr>
                                      <m:t>𝑠𝑙</m:t>
                                    </m:r>
                                  </m:sub>
                                </m:sSub>
                                <m:sSup>
                                  <m:sSupPr>
                                    <m:ctrlPr>
                                      <a:rPr lang="en-US" sz="1000" i="1" smtClean="0">
                                        <a:solidFill>
                                          <a:schemeClr val="bg1">
                                            <a:lumMod val="50000"/>
                                          </a:schemeClr>
                                        </a:solidFill>
                                        <a:latin typeface="Cambria Math" panose="02040503050406030204" pitchFamily="18" charset="0"/>
                                      </a:rPr>
                                    </m:ctrlPr>
                                  </m:sSupPr>
                                  <m:e>
                                    <m:r>
                                      <a:rPr lang="en-US" sz="1000" b="0" i="1" smtClean="0">
                                        <a:solidFill>
                                          <a:schemeClr val="bg1">
                                            <a:lumMod val="50000"/>
                                          </a:schemeClr>
                                        </a:solidFill>
                                        <a:latin typeface="Cambria Math" panose="02040503050406030204" pitchFamily="18" charset="0"/>
                                      </a:rPr>
                                      <m:t>𝑒</m:t>
                                    </m:r>
                                  </m:e>
                                  <m:sup>
                                    <m:r>
                                      <a:rPr lang="en-US" sz="1000" b="0" i="1" smtClean="0">
                                        <a:solidFill>
                                          <a:schemeClr val="bg1">
                                            <a:lumMod val="50000"/>
                                          </a:schemeClr>
                                        </a:solidFill>
                                        <a:latin typeface="Cambria Math" panose="02040503050406030204" pitchFamily="18" charset="0"/>
                                      </a:rPr>
                                      <m:t>−</m:t>
                                    </m:r>
                                    <m:r>
                                      <a:rPr lang="en-US" sz="1000" b="0" i="1" smtClean="0">
                                        <a:solidFill>
                                          <a:schemeClr val="bg1">
                                            <a:lumMod val="50000"/>
                                          </a:schemeClr>
                                        </a:solidFill>
                                        <a:latin typeface="Cambria Math" panose="02040503050406030204" pitchFamily="18" charset="0"/>
                                      </a:rPr>
                                      <m:t>𝑧</m:t>
                                    </m:r>
                                    <m:r>
                                      <a:rPr lang="en-US" sz="1000" b="0" i="1" smtClean="0">
                                        <a:solidFill>
                                          <a:schemeClr val="bg1">
                                            <a:lumMod val="50000"/>
                                          </a:schemeClr>
                                        </a:solidFill>
                                        <a:latin typeface="Cambria Math" panose="02040503050406030204" pitchFamily="18" charset="0"/>
                                      </a:rPr>
                                      <m:t>/8</m:t>
                                    </m:r>
                                  </m:sup>
                                </m:sSup>
                              </m:oMath>
                            </m:oMathPara>
                          </a14:m>
                          <a:endParaRPr lang="en-US" sz="1000" dirty="0">
                            <a:solidFill>
                              <a:schemeClr val="bg1">
                                <a:lumMod val="50000"/>
                              </a:schemeClr>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502436818"/>
                      </a:ext>
                    </a:extLst>
                  </a:tr>
                </a:tbl>
              </a:graphicData>
            </a:graphic>
          </p:graphicFrame>
        </mc:Choice>
        <mc:Fallback xmlns="">
          <p:graphicFrame>
            <p:nvGraphicFramePr>
              <p:cNvPr id="6" name="Table 5">
                <a:extLst>
                  <a:ext uri="{FF2B5EF4-FFF2-40B4-BE49-F238E27FC236}">
                    <a16:creationId xmlns:a16="http://schemas.microsoft.com/office/drawing/2014/main" id="{AF33303C-3AD2-47EE-BDD3-1EAC1D1C4103}"/>
                  </a:ext>
                </a:extLst>
              </p:cNvPr>
              <p:cNvGraphicFramePr>
                <a:graphicFrameLocks noGrp="1"/>
              </p:cNvGraphicFramePr>
              <p:nvPr>
                <p:extLst>
                  <p:ext uri="{D42A27DB-BD31-4B8C-83A1-F6EECF244321}">
                    <p14:modId xmlns:p14="http://schemas.microsoft.com/office/powerpoint/2010/main" val="4134968517"/>
                  </p:ext>
                </p:extLst>
              </p:nvPr>
            </p:nvGraphicFramePr>
            <p:xfrm>
              <a:off x="381000" y="1078633"/>
              <a:ext cx="8262238" cy="3432889"/>
            </p:xfrm>
            <a:graphic>
              <a:graphicData uri="http://schemas.openxmlformats.org/drawingml/2006/table">
                <a:tbl>
                  <a:tblPr firstRow="1" bandRow="1">
                    <a:tableStyleId>{F5AB1C69-6EDB-4FF4-983F-18BD219EF322}</a:tableStyleId>
                  </a:tblPr>
                  <a:tblGrid>
                    <a:gridCol w="2193211">
                      <a:extLst>
                        <a:ext uri="{9D8B030D-6E8A-4147-A177-3AD203B41FA5}">
                          <a16:colId xmlns:a16="http://schemas.microsoft.com/office/drawing/2014/main" val="1148799095"/>
                        </a:ext>
                      </a:extLst>
                    </a:gridCol>
                    <a:gridCol w="6069027">
                      <a:extLst>
                        <a:ext uri="{9D8B030D-6E8A-4147-A177-3AD203B41FA5}">
                          <a16:colId xmlns:a16="http://schemas.microsoft.com/office/drawing/2014/main" val="1817791660"/>
                        </a:ext>
                      </a:extLst>
                    </a:gridCol>
                  </a:tblGrid>
                  <a:tr h="358140">
                    <a:tc>
                      <a:txBody>
                        <a:bodyPr/>
                        <a:lstStyle/>
                        <a:p>
                          <a:r>
                            <a:rPr lang="en-US" sz="1000" dirty="0">
                              <a:latin typeface="Arial" panose="020B0604020202020204" pitchFamily="34" charset="0"/>
                              <a:cs typeface="Arial" panose="020B0604020202020204" pitchFamily="34" charset="0"/>
                            </a:rPr>
                            <a:t>Atmospheric Data</a:t>
                          </a:r>
                        </a:p>
                        <a:p>
                          <a:r>
                            <a:rPr lang="en-US" sz="900" dirty="0">
                              <a:latin typeface="Arial" panose="020B0604020202020204" pitchFamily="34" charset="0"/>
                              <a:cs typeface="Arial" panose="020B0604020202020204" pitchFamily="34" charset="0"/>
                            </a:rPr>
                            <a:t>(In the order of impact) </a:t>
                          </a:r>
                        </a:p>
                      </a:txBody>
                      <a:tcPr marL="68580" marR="68580" marT="34290" marB="34290"/>
                    </a:tc>
                    <a:tc>
                      <a:txBody>
                        <a:bodyPr/>
                        <a:lstStyle/>
                        <a:p>
                          <a:r>
                            <a:rPr lang="en-US" sz="1000" dirty="0">
                              <a:latin typeface="Arial" panose="020B0604020202020204" pitchFamily="34" charset="0"/>
                              <a:cs typeface="Arial" panose="020B0604020202020204" pitchFamily="34" charset="0"/>
                            </a:rPr>
                            <a:t>Land Surface Reflectance Code (</a:t>
                          </a:r>
                          <a:r>
                            <a:rPr lang="en-US" sz="1000" dirty="0" err="1">
                              <a:latin typeface="Arial" panose="020B0604020202020204" pitchFamily="34" charset="0"/>
                              <a:cs typeface="Arial" panose="020B0604020202020204" pitchFamily="34" charset="0"/>
                            </a:rPr>
                            <a:t>LaSRC</a:t>
                          </a:r>
                          <a:r>
                            <a:rPr lang="en-US" sz="1000" dirty="0">
                              <a:latin typeface="Arial" panose="020B0604020202020204" pitchFamily="34" charset="0"/>
                              <a:cs typeface="Arial" panose="020B0604020202020204" pitchFamily="34" charset="0"/>
                            </a:rPr>
                            <a:t>)</a:t>
                          </a:r>
                        </a:p>
                        <a:p>
                          <a:r>
                            <a:rPr lang="en-US" sz="900" dirty="0">
                              <a:latin typeface="Arial" panose="020B0604020202020204" pitchFamily="34" charset="0"/>
                              <a:cs typeface="Arial" panose="020B0604020202020204" pitchFamily="34" charset="0"/>
                            </a:rPr>
                            <a:t>Internal radiative transfer model</a:t>
                          </a:r>
                        </a:p>
                      </a:txBody>
                      <a:tcPr marL="68580" marR="68580" marT="34290" marB="34290"/>
                    </a:tc>
                    <a:extLst>
                      <a:ext uri="{0D108BD9-81ED-4DB2-BD59-A6C34878D82A}">
                        <a16:rowId xmlns:a16="http://schemas.microsoft.com/office/drawing/2014/main" val="1662526776"/>
                      </a:ext>
                    </a:extLst>
                  </a:tr>
                  <a:tr h="2018221">
                    <a:tc>
                      <a:txBody>
                        <a:bodyPr/>
                        <a:lstStyle/>
                        <a:p>
                          <a:r>
                            <a:rPr lang="en-US" sz="1000" b="0" dirty="0">
                              <a:solidFill>
                                <a:schemeClr val="bg1">
                                  <a:lumMod val="50000"/>
                                </a:schemeClr>
                              </a:solidFill>
                              <a:latin typeface="Arial" panose="020B0604020202020204" pitchFamily="34" charset="0"/>
                              <a:cs typeface="Arial" panose="020B0604020202020204" pitchFamily="34" charset="0"/>
                            </a:rPr>
                            <a:t>Aerosol Optical Depth</a:t>
                          </a:r>
                        </a:p>
                      </a:txBody>
                      <a:tcPr marL="68580" marR="68580" marT="34290" marB="34290"/>
                    </a:tc>
                    <a:tc>
                      <a:txBody>
                        <a:bodyPr/>
                        <a:lstStyle/>
                        <a:p>
                          <a:endParaRPr lang="en-US"/>
                        </a:p>
                      </a:txBody>
                      <a:tcPr marL="68580" marR="68580" marT="34290" marB="34290">
                        <a:blipFill>
                          <a:blip r:embed="rId3"/>
                          <a:stretch>
                            <a:fillRect l="-36245" t="-18072" r="-502" b="-53012"/>
                          </a:stretch>
                        </a:blipFill>
                      </a:tcPr>
                    </a:tc>
                    <a:extLst>
                      <a:ext uri="{0D108BD9-81ED-4DB2-BD59-A6C34878D82A}">
                        <a16:rowId xmlns:a16="http://schemas.microsoft.com/office/drawing/2014/main" val="2942160670"/>
                      </a:ext>
                    </a:extLst>
                  </a:tr>
                  <a:tr h="227916">
                    <a:tc>
                      <a:txBody>
                        <a:bodyPr/>
                        <a:lstStyle/>
                        <a:p>
                          <a:r>
                            <a:rPr lang="en-US" sz="1000" b="1" dirty="0">
                              <a:latin typeface="Arial" panose="020B0604020202020204" pitchFamily="34" charset="0"/>
                              <a:cs typeface="Arial" panose="020B0604020202020204" pitchFamily="34" charset="0"/>
                            </a:rPr>
                            <a:t>Ozone</a:t>
                          </a:r>
                        </a:p>
                      </a:txBody>
                      <a:tcPr marL="68580" marR="68580" marT="34290" marB="34290"/>
                    </a:tc>
                    <a:tc>
                      <a:txBody>
                        <a:bodyPr/>
                        <a:lstStyle/>
                        <a:p>
                          <a:r>
                            <a:rPr lang="en-US" sz="1000" b="1" kern="1200" dirty="0">
                              <a:solidFill>
                                <a:schemeClr val="dk1"/>
                              </a:solidFill>
                              <a:latin typeface="Arial" panose="020B0604020202020204" pitchFamily="34" charset="0"/>
                              <a:ea typeface="+mn-ea"/>
                              <a:cs typeface="Arial" panose="020B0604020202020204" pitchFamily="34" charset="0"/>
                            </a:rPr>
                            <a:t>MODIS surface reflectance Climate Modeling Grid (M[O/Y]D09CMG)</a:t>
                          </a:r>
                        </a:p>
                      </a:txBody>
                      <a:tcPr marL="68580" marR="68580" marT="34290" marB="34290"/>
                    </a:tc>
                    <a:extLst>
                      <a:ext uri="{0D108BD9-81ED-4DB2-BD59-A6C34878D82A}">
                        <a16:rowId xmlns:a16="http://schemas.microsoft.com/office/drawing/2014/main" val="1456050463"/>
                      </a:ext>
                    </a:extLst>
                  </a:tr>
                  <a:tr h="2971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latin typeface="Arial" panose="020B0604020202020204" pitchFamily="34" charset="0"/>
                              <a:cs typeface="Arial" panose="020B0604020202020204" pitchFamily="34" charset="0"/>
                            </a:rPr>
                            <a:t>Water Vapor</a:t>
                          </a:r>
                        </a:p>
                      </a:txBody>
                      <a:tcPr marL="68580" marR="68580" marT="34290" marB="34290"/>
                    </a:tc>
                    <a:tc>
                      <a:txBody>
                        <a:bodyPr/>
                        <a:lstStyle/>
                        <a:p>
                          <a:r>
                            <a:rPr lang="en-US" sz="1000" b="1" kern="1200" dirty="0">
                              <a:solidFill>
                                <a:schemeClr val="dk1"/>
                              </a:solidFill>
                              <a:latin typeface="Arial" panose="020B0604020202020204" pitchFamily="34" charset="0"/>
                              <a:ea typeface="+mn-ea"/>
                              <a:cs typeface="Arial" panose="020B0604020202020204" pitchFamily="34" charset="0"/>
                            </a:rPr>
                            <a:t>MODIS surface reflectance Climate Modeling Grid (M[O/Y]D09CMA)</a:t>
                          </a:r>
                        </a:p>
                      </a:txBody>
                      <a:tcPr marL="68580" marR="68580" marT="34290" marB="34290"/>
                    </a:tc>
                    <a:extLst>
                      <a:ext uri="{0D108BD9-81ED-4DB2-BD59-A6C34878D82A}">
                        <a16:rowId xmlns:a16="http://schemas.microsoft.com/office/drawing/2014/main" val="1462578766"/>
                      </a:ext>
                    </a:extLst>
                  </a:tr>
                  <a:tr h="531432">
                    <a:tc>
                      <a:txBody>
                        <a:bodyPr/>
                        <a:lstStyle/>
                        <a:p>
                          <a:r>
                            <a:rPr lang="en-US" sz="1000" b="0" dirty="0">
                              <a:solidFill>
                                <a:schemeClr val="bg1">
                                  <a:lumMod val="50000"/>
                                </a:schemeClr>
                              </a:solidFill>
                              <a:latin typeface="Arial" panose="020B0604020202020204" pitchFamily="34" charset="0"/>
                              <a:cs typeface="Arial" panose="020B0604020202020204" pitchFamily="34" charset="0"/>
                            </a:rPr>
                            <a:t>Atmospheric Pressure</a:t>
                          </a:r>
                        </a:p>
                      </a:txBody>
                      <a:tcPr marL="68580" marR="68580" marT="34290" marB="34290"/>
                    </a:tc>
                    <a:tc>
                      <a:txBody>
                        <a:bodyPr/>
                        <a:lstStyle/>
                        <a:p>
                          <a:endParaRPr lang="en-US"/>
                        </a:p>
                      </a:txBody>
                      <a:tcPr marL="68580" marR="68580" marT="34290" marB="34290">
                        <a:blipFill>
                          <a:blip r:embed="rId3"/>
                          <a:stretch>
                            <a:fillRect l="-36245" t="-550575" r="-502" b="-2299"/>
                          </a:stretch>
                        </a:blipFill>
                      </a:tcPr>
                    </a:tc>
                    <a:extLst>
                      <a:ext uri="{0D108BD9-81ED-4DB2-BD59-A6C34878D82A}">
                        <a16:rowId xmlns:a16="http://schemas.microsoft.com/office/drawing/2014/main" val="1502436818"/>
                      </a:ext>
                    </a:extLst>
                  </a:tr>
                </a:tbl>
              </a:graphicData>
            </a:graphic>
          </p:graphicFrame>
        </mc:Fallback>
      </mc:AlternateContent>
      <p:sp>
        <p:nvSpPr>
          <p:cNvPr id="3" name="Rectangle 2">
            <a:extLst>
              <a:ext uri="{FF2B5EF4-FFF2-40B4-BE49-F238E27FC236}">
                <a16:creationId xmlns:a16="http://schemas.microsoft.com/office/drawing/2014/main" id="{497E2696-2D59-424E-A6CC-D2FD6A872EE6}"/>
              </a:ext>
              <a:ext uri="{C183D7F6-B498-43B3-948B-1728B52AA6E4}">
                <adec:decorative xmlns:adec="http://schemas.microsoft.com/office/drawing/2017/decorative" val="1"/>
              </a:ext>
            </a:extLst>
          </p:cNvPr>
          <p:cNvSpPr/>
          <p:nvPr/>
        </p:nvSpPr>
        <p:spPr>
          <a:xfrm>
            <a:off x="357466" y="3444240"/>
            <a:ext cx="8316252" cy="5276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49163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E3F2E-36AD-45BA-AFF8-5E6F226E9DD5}"/>
              </a:ext>
            </a:extLst>
          </p:cNvPr>
          <p:cNvSpPr>
            <a:spLocks noGrp="1"/>
          </p:cNvSpPr>
          <p:nvPr>
            <p:ph type="title"/>
          </p:nvPr>
        </p:nvSpPr>
        <p:spPr/>
        <p:txBody>
          <a:bodyPr>
            <a:normAutofit fontScale="90000"/>
          </a:bodyPr>
          <a:lstStyle/>
          <a:p>
            <a:r>
              <a:rPr lang="en-US" dirty="0"/>
              <a:t>SR Comparison - Scene-wide Statistics</a:t>
            </a:r>
          </a:p>
        </p:txBody>
      </p:sp>
      <p:graphicFrame>
        <p:nvGraphicFramePr>
          <p:cNvPr id="6" name="Chart 5" descr="SR comparison - scene wide statistics graph">
            <a:extLst>
              <a:ext uri="{FF2B5EF4-FFF2-40B4-BE49-F238E27FC236}">
                <a16:creationId xmlns:a16="http://schemas.microsoft.com/office/drawing/2014/main" id="{1F2B8F52-52ED-4D16-8F9D-FF157922C6F4}"/>
              </a:ext>
            </a:extLst>
          </p:cNvPr>
          <p:cNvGraphicFramePr>
            <a:graphicFrameLocks/>
          </p:cNvGraphicFramePr>
          <p:nvPr>
            <p:extLst>
              <p:ext uri="{D42A27DB-BD31-4B8C-83A1-F6EECF244321}">
                <p14:modId xmlns:p14="http://schemas.microsoft.com/office/powerpoint/2010/main" val="74110083"/>
              </p:ext>
            </p:extLst>
          </p:nvPr>
        </p:nvGraphicFramePr>
        <p:xfrm>
          <a:off x="2468880" y="822960"/>
          <a:ext cx="5943600" cy="38404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418A6965-A615-419A-BD80-3CBEF89B4E87}"/>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645723056"/>
              </p:ext>
            </p:extLst>
          </p:nvPr>
        </p:nvGraphicFramePr>
        <p:xfrm>
          <a:off x="2468880" y="822960"/>
          <a:ext cx="5943600" cy="384048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D5F3356D-3FF4-48D1-B9E7-BE374E436089}"/>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847338324"/>
              </p:ext>
            </p:extLst>
          </p:nvPr>
        </p:nvGraphicFramePr>
        <p:xfrm>
          <a:off x="2468880" y="822960"/>
          <a:ext cx="5943600" cy="384048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a:extLst>
              <a:ext uri="{FF2B5EF4-FFF2-40B4-BE49-F238E27FC236}">
                <a16:creationId xmlns:a16="http://schemas.microsoft.com/office/drawing/2014/main" id="{89B26871-4EAE-4483-A5AE-7ABB4653C8B6}"/>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46050675"/>
              </p:ext>
            </p:extLst>
          </p:nvPr>
        </p:nvGraphicFramePr>
        <p:xfrm>
          <a:off x="2468880" y="822960"/>
          <a:ext cx="5943600" cy="384048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Chart 9">
            <a:extLst>
              <a:ext uri="{FF2B5EF4-FFF2-40B4-BE49-F238E27FC236}">
                <a16:creationId xmlns:a16="http://schemas.microsoft.com/office/drawing/2014/main" id="{ABD22287-90D7-4097-BA30-001AFAF4BE9E}"/>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877107640"/>
              </p:ext>
            </p:extLst>
          </p:nvPr>
        </p:nvGraphicFramePr>
        <p:xfrm>
          <a:off x="2468880" y="822960"/>
          <a:ext cx="5943600" cy="384048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1" name="Chart 10">
            <a:extLst>
              <a:ext uri="{FF2B5EF4-FFF2-40B4-BE49-F238E27FC236}">
                <a16:creationId xmlns:a16="http://schemas.microsoft.com/office/drawing/2014/main" id="{2BDF72F7-8BDB-4BF9-ADAD-A87391C7BEA6}"/>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462200958"/>
              </p:ext>
            </p:extLst>
          </p:nvPr>
        </p:nvGraphicFramePr>
        <p:xfrm>
          <a:off x="2468880" y="822960"/>
          <a:ext cx="5943600" cy="384048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2" name="Chart 11" descr="SR Comparison - Scene-wide Statistics">
            <a:extLst>
              <a:ext uri="{FF2B5EF4-FFF2-40B4-BE49-F238E27FC236}">
                <a16:creationId xmlns:a16="http://schemas.microsoft.com/office/drawing/2014/main" id="{6BDA4C06-819A-4FA6-9B7A-CC6DD41A78DA}"/>
              </a:ext>
            </a:extLst>
          </p:cNvPr>
          <p:cNvGraphicFramePr>
            <a:graphicFrameLocks/>
          </p:cNvGraphicFramePr>
          <p:nvPr>
            <p:extLst>
              <p:ext uri="{D42A27DB-BD31-4B8C-83A1-F6EECF244321}">
                <p14:modId xmlns:p14="http://schemas.microsoft.com/office/powerpoint/2010/main" val="1295556528"/>
              </p:ext>
            </p:extLst>
          </p:nvPr>
        </p:nvGraphicFramePr>
        <p:xfrm>
          <a:off x="2468880" y="822960"/>
          <a:ext cx="5943600" cy="3840480"/>
        </p:xfrm>
        <a:graphic>
          <a:graphicData uri="http://schemas.openxmlformats.org/drawingml/2006/chart">
            <c:chart xmlns:c="http://schemas.openxmlformats.org/drawingml/2006/chart" xmlns:r="http://schemas.openxmlformats.org/officeDocument/2006/relationships" r:id="rId9"/>
          </a:graphicData>
        </a:graphic>
      </p:graphicFrame>
      <p:sp>
        <p:nvSpPr>
          <p:cNvPr id="14" name="TextBox 13">
            <a:extLst>
              <a:ext uri="{FF2B5EF4-FFF2-40B4-BE49-F238E27FC236}">
                <a16:creationId xmlns:a16="http://schemas.microsoft.com/office/drawing/2014/main" id="{D9D711B6-106D-4805-BF27-7F2B1199AE2B}"/>
              </a:ext>
            </a:extLst>
          </p:cNvPr>
          <p:cNvSpPr txBox="1"/>
          <p:nvPr/>
        </p:nvSpPr>
        <p:spPr>
          <a:xfrm rot="16200000">
            <a:off x="1999063" y="2183636"/>
            <a:ext cx="1401896" cy="369332"/>
          </a:xfrm>
          <a:prstGeom prst="rect">
            <a:avLst/>
          </a:prstGeom>
          <a:noFill/>
        </p:spPr>
        <p:txBody>
          <a:bodyPr wrap="square" rtlCol="0">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ρ</a:t>
            </a:r>
            <a:r>
              <a:rPr lang="en-US" sz="1800" baseline="-25000" dirty="0">
                <a:effectLst/>
                <a:latin typeface="Calibri" panose="020F0502020204030204" pitchFamily="34" charset="0"/>
                <a:ea typeface="Calibri" panose="020F0502020204030204" pitchFamily="34" charset="0"/>
                <a:cs typeface="Times New Roman" panose="02020603050405020304" pitchFamily="18" charset="0"/>
              </a:rPr>
              <a:t>VIIRS </a:t>
            </a:r>
            <a:r>
              <a:rPr lang="en-US" sz="1800" dirty="0">
                <a:effectLst/>
                <a:latin typeface="Calibri" panose="020F0502020204030204" pitchFamily="34" charset="0"/>
                <a:ea typeface="Calibri" panose="020F0502020204030204" pitchFamily="34" charset="0"/>
                <a:cs typeface="Times New Roman" panose="02020603050405020304" pitchFamily="18" charset="0"/>
              </a:rPr>
              <a:t>– ρ</a:t>
            </a:r>
            <a:r>
              <a:rPr lang="en-US" sz="1800" baseline="-25000" dirty="0">
                <a:effectLst/>
                <a:latin typeface="Calibri" panose="020F0502020204030204" pitchFamily="34" charset="0"/>
                <a:ea typeface="Calibri" panose="020F0502020204030204" pitchFamily="34" charset="0"/>
                <a:cs typeface="Times New Roman" panose="02020603050405020304" pitchFamily="18" charset="0"/>
              </a:rPr>
              <a:t>MODIS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13FA9E37-9186-46C4-B74A-B39A1DA9C787}"/>
              </a:ext>
            </a:extLst>
          </p:cNvPr>
          <p:cNvSpPr txBox="1"/>
          <p:nvPr/>
        </p:nvSpPr>
        <p:spPr>
          <a:xfrm rot="16200000">
            <a:off x="3731093" y="1819515"/>
            <a:ext cx="1072213" cy="215444"/>
          </a:xfrm>
          <a:prstGeom prst="rect">
            <a:avLst/>
          </a:prstGeom>
          <a:noFill/>
        </p:spPr>
        <p:txBody>
          <a:bodyPr wrap="square" rtlCol="0">
            <a:spAutoFit/>
          </a:bodyPr>
          <a:lstStyle/>
          <a:p>
            <a:r>
              <a:rPr lang="en-US" sz="800" dirty="0">
                <a:solidFill>
                  <a:schemeClr val="accent1">
                    <a:lumMod val="75000"/>
                  </a:schemeClr>
                </a:solidFill>
              </a:rPr>
              <a:t>Low Humidity</a:t>
            </a:r>
          </a:p>
        </p:txBody>
      </p:sp>
      <p:sp>
        <p:nvSpPr>
          <p:cNvPr id="16" name="TextBox 15">
            <a:extLst>
              <a:ext uri="{FF2B5EF4-FFF2-40B4-BE49-F238E27FC236}">
                <a16:creationId xmlns:a16="http://schemas.microsoft.com/office/drawing/2014/main" id="{862A1819-F8FA-42C7-8C12-DCEBFD21D990}"/>
              </a:ext>
            </a:extLst>
          </p:cNvPr>
          <p:cNvSpPr txBox="1"/>
          <p:nvPr/>
        </p:nvSpPr>
        <p:spPr>
          <a:xfrm rot="16200000">
            <a:off x="4033153" y="1567393"/>
            <a:ext cx="1072214" cy="215444"/>
          </a:xfrm>
          <a:prstGeom prst="rect">
            <a:avLst/>
          </a:prstGeom>
          <a:noFill/>
        </p:spPr>
        <p:txBody>
          <a:bodyPr wrap="square" rtlCol="0">
            <a:spAutoFit/>
          </a:bodyPr>
          <a:lstStyle/>
          <a:p>
            <a:r>
              <a:rPr lang="en-US" sz="800" dirty="0">
                <a:solidFill>
                  <a:schemeClr val="accent2">
                    <a:lumMod val="75000"/>
                  </a:schemeClr>
                </a:solidFill>
              </a:rPr>
              <a:t>High Humidity</a:t>
            </a:r>
          </a:p>
        </p:txBody>
      </p:sp>
      <p:sp>
        <p:nvSpPr>
          <p:cNvPr id="17" name="TextBox 16">
            <a:extLst>
              <a:ext uri="{FF2B5EF4-FFF2-40B4-BE49-F238E27FC236}">
                <a16:creationId xmlns:a16="http://schemas.microsoft.com/office/drawing/2014/main" id="{B416E13B-CC44-4324-A1DF-53A23991EF5B}"/>
              </a:ext>
            </a:extLst>
          </p:cNvPr>
          <p:cNvSpPr txBox="1"/>
          <p:nvPr/>
        </p:nvSpPr>
        <p:spPr>
          <a:xfrm rot="16200000">
            <a:off x="4327398" y="1541909"/>
            <a:ext cx="1072214" cy="215444"/>
          </a:xfrm>
          <a:prstGeom prst="rect">
            <a:avLst/>
          </a:prstGeom>
          <a:noFill/>
        </p:spPr>
        <p:txBody>
          <a:bodyPr wrap="square" rtlCol="0">
            <a:spAutoFit/>
          </a:bodyPr>
          <a:lstStyle/>
          <a:p>
            <a:r>
              <a:rPr lang="en-US" sz="800" dirty="0">
                <a:solidFill>
                  <a:schemeClr val="accent2">
                    <a:lumMod val="75000"/>
                  </a:schemeClr>
                </a:solidFill>
              </a:rPr>
              <a:t>High Humidity</a:t>
            </a:r>
          </a:p>
        </p:txBody>
      </p:sp>
      <p:sp>
        <p:nvSpPr>
          <p:cNvPr id="18" name="TextBox 17">
            <a:extLst>
              <a:ext uri="{FF2B5EF4-FFF2-40B4-BE49-F238E27FC236}">
                <a16:creationId xmlns:a16="http://schemas.microsoft.com/office/drawing/2014/main" id="{A6966C2C-AA20-4A4B-83BF-0BF67563EAAB}"/>
              </a:ext>
            </a:extLst>
          </p:cNvPr>
          <p:cNvSpPr txBox="1"/>
          <p:nvPr/>
        </p:nvSpPr>
        <p:spPr>
          <a:xfrm rot="16200000">
            <a:off x="5138589" y="1738408"/>
            <a:ext cx="1229292" cy="215444"/>
          </a:xfrm>
          <a:prstGeom prst="rect">
            <a:avLst/>
          </a:prstGeom>
          <a:noFill/>
        </p:spPr>
        <p:txBody>
          <a:bodyPr wrap="square" rtlCol="0">
            <a:spAutoFit/>
          </a:bodyPr>
          <a:lstStyle/>
          <a:p>
            <a:r>
              <a:rPr lang="en-US" sz="800" dirty="0">
                <a:solidFill>
                  <a:schemeClr val="accent2">
                    <a:lumMod val="75000"/>
                  </a:schemeClr>
                </a:solidFill>
              </a:rPr>
              <a:t>High Water Vapor</a:t>
            </a:r>
          </a:p>
        </p:txBody>
      </p:sp>
      <p:sp>
        <p:nvSpPr>
          <p:cNvPr id="19" name="TextBox 18">
            <a:extLst>
              <a:ext uri="{FF2B5EF4-FFF2-40B4-BE49-F238E27FC236}">
                <a16:creationId xmlns:a16="http://schemas.microsoft.com/office/drawing/2014/main" id="{FB0A6D27-CF6A-4993-B535-183AE203B4EC}"/>
              </a:ext>
            </a:extLst>
          </p:cNvPr>
          <p:cNvSpPr txBox="1"/>
          <p:nvPr/>
        </p:nvSpPr>
        <p:spPr>
          <a:xfrm rot="16200000">
            <a:off x="7509191" y="1770952"/>
            <a:ext cx="1231861" cy="215444"/>
          </a:xfrm>
          <a:prstGeom prst="rect">
            <a:avLst/>
          </a:prstGeom>
          <a:noFill/>
        </p:spPr>
        <p:txBody>
          <a:bodyPr wrap="square" rtlCol="0">
            <a:spAutoFit/>
          </a:bodyPr>
          <a:lstStyle/>
          <a:p>
            <a:r>
              <a:rPr lang="en-US" sz="800" dirty="0">
                <a:solidFill>
                  <a:schemeClr val="accent1">
                    <a:lumMod val="75000"/>
                  </a:schemeClr>
                </a:solidFill>
              </a:rPr>
              <a:t>Low Water Vapor</a:t>
            </a:r>
          </a:p>
        </p:txBody>
      </p:sp>
      <p:sp>
        <p:nvSpPr>
          <p:cNvPr id="25" name="Content Placeholder 24">
            <a:extLst>
              <a:ext uri="{FF2B5EF4-FFF2-40B4-BE49-F238E27FC236}">
                <a16:creationId xmlns:a16="http://schemas.microsoft.com/office/drawing/2014/main" id="{A2752363-7155-462B-AEB6-7271BF1DAFF4}"/>
              </a:ext>
            </a:extLst>
          </p:cNvPr>
          <p:cNvSpPr>
            <a:spLocks noGrp="1"/>
          </p:cNvSpPr>
          <p:nvPr>
            <p:ph idx="1"/>
          </p:nvPr>
        </p:nvSpPr>
        <p:spPr>
          <a:xfrm>
            <a:off x="335279" y="783354"/>
            <a:ext cx="2493889" cy="1621851"/>
          </a:xfrm>
        </p:spPr>
        <p:txBody>
          <a:bodyPr>
            <a:normAutofit/>
          </a:bodyPr>
          <a:lstStyle/>
          <a:p>
            <a:r>
              <a:rPr lang="en-US" sz="1400" dirty="0"/>
              <a:t>Good overall agreement between the results</a:t>
            </a:r>
          </a:p>
          <a:p>
            <a:r>
              <a:rPr lang="en-US" sz="1400" dirty="0"/>
              <a:t>Boxplots created using the 99.7 empirical rule (μ ± 3σ)</a:t>
            </a:r>
          </a:p>
          <a:p>
            <a:endParaRPr lang="en-US" sz="1400" dirty="0"/>
          </a:p>
          <a:p>
            <a:endParaRPr lang="en-US" sz="1400" dirty="0"/>
          </a:p>
          <a:p>
            <a:endParaRPr lang="en-US" sz="1400" dirty="0"/>
          </a:p>
          <a:p>
            <a:endParaRPr lang="en-US" sz="1400" dirty="0"/>
          </a:p>
          <a:p>
            <a:endParaRPr lang="en-US" sz="1400" dirty="0"/>
          </a:p>
        </p:txBody>
      </p:sp>
      <p:sp>
        <p:nvSpPr>
          <p:cNvPr id="26" name="Content Placeholder 24">
            <a:extLst>
              <a:ext uri="{FF2B5EF4-FFF2-40B4-BE49-F238E27FC236}">
                <a16:creationId xmlns:a16="http://schemas.microsoft.com/office/drawing/2014/main" id="{9396C36E-5CB4-40BB-84A4-01BCF31D6584}"/>
              </a:ext>
            </a:extLst>
          </p:cNvPr>
          <p:cNvSpPr txBox="1">
            <a:spLocks/>
          </p:cNvSpPr>
          <p:nvPr/>
        </p:nvSpPr>
        <p:spPr>
          <a:xfrm>
            <a:off x="335280" y="2355668"/>
            <a:ext cx="2337582" cy="883999"/>
          </a:xfrm>
          <a:prstGeom prst="rect">
            <a:avLst/>
          </a:prstGeom>
        </p:spPr>
        <p:txBody>
          <a:bodyPr vert="horz" lIns="91440" tIns="45720" rIns="91440" bIns="45720" rtlCol="0">
            <a:normAutofit/>
          </a:bodyPr>
          <a:lstStyle>
            <a:lvl1pPr marL="171450" indent="-171450" algn="l" defTabSz="685800" rtl="0" eaLnBrk="1" latinLnBrk="0" hangingPunct="1">
              <a:lnSpc>
                <a:spcPct val="100000"/>
              </a:lnSpc>
              <a:spcBef>
                <a:spcPts val="750"/>
              </a:spcBef>
              <a:buFont typeface="Wingdings" panose="05000000000000000000" pitchFamily="2"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panose="05000000000000000000" pitchFamily="2"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panose="05000000000000000000" pitchFamily="2"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panose="05000000000000000000" pitchFamily="2"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panose="05000000000000000000" pitchFamily="2" charset="2"/>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400" dirty="0">
                <a:latin typeface="Arial" panose="020B0604020202020204" pitchFamily="34" charset="0"/>
                <a:cs typeface="Arial" panose="020B0604020202020204" pitchFamily="34" charset="0"/>
              </a:rPr>
              <a:t>Slight overestimation at the Red and SWIR channels</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27" name="Content Placeholder 24">
            <a:extLst>
              <a:ext uri="{FF2B5EF4-FFF2-40B4-BE49-F238E27FC236}">
                <a16:creationId xmlns:a16="http://schemas.microsoft.com/office/drawing/2014/main" id="{594FCADD-FEDA-4EDE-95AE-12BB26547637}"/>
              </a:ext>
            </a:extLst>
          </p:cNvPr>
          <p:cNvSpPr txBox="1">
            <a:spLocks/>
          </p:cNvSpPr>
          <p:nvPr/>
        </p:nvSpPr>
        <p:spPr>
          <a:xfrm>
            <a:off x="330252" y="3397124"/>
            <a:ext cx="2337582" cy="883999"/>
          </a:xfrm>
          <a:prstGeom prst="rect">
            <a:avLst/>
          </a:prstGeom>
        </p:spPr>
        <p:txBody>
          <a:bodyPr vert="horz" lIns="91440" tIns="45720" rIns="91440" bIns="45720" rtlCol="0">
            <a:normAutofit/>
          </a:bodyPr>
          <a:lstStyle>
            <a:lvl1pPr marL="171450" indent="-171450" algn="l" defTabSz="685800" rtl="0" eaLnBrk="1" latinLnBrk="0" hangingPunct="1">
              <a:lnSpc>
                <a:spcPct val="100000"/>
              </a:lnSpc>
              <a:spcBef>
                <a:spcPts val="750"/>
              </a:spcBef>
              <a:buFont typeface="Wingdings" panose="05000000000000000000" pitchFamily="2"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panose="05000000000000000000" pitchFamily="2"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panose="05000000000000000000" pitchFamily="2"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panose="05000000000000000000" pitchFamily="2"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panose="05000000000000000000" pitchFamily="2" charset="2"/>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400" dirty="0">
                <a:latin typeface="Arial" panose="020B0604020202020204" pitchFamily="34" charset="0"/>
                <a:cs typeface="Arial" panose="020B0604020202020204" pitchFamily="34" charset="0"/>
              </a:rPr>
              <a:t>Larger differences under high humidity condition</a:t>
            </a:r>
          </a:p>
        </p:txBody>
      </p:sp>
    </p:spTree>
    <p:extLst>
      <p:ext uri="{BB962C8B-B14F-4D97-AF65-F5344CB8AC3E}">
        <p14:creationId xmlns:p14="http://schemas.microsoft.com/office/powerpoint/2010/main" val="3664413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250"/>
                                        <p:tgtEl>
                                          <p:spTgt spid="19"/>
                                        </p:tgtEl>
                                      </p:cBhvr>
                                    </p:animEffect>
                                    <p:anim calcmode="lin" valueType="num">
                                      <p:cBhvr>
                                        <p:cTn id="34" dur="250" fill="hold"/>
                                        <p:tgtEl>
                                          <p:spTgt spid="19"/>
                                        </p:tgtEl>
                                        <p:attrNameLst>
                                          <p:attrName>ppt_x</p:attrName>
                                        </p:attrNameLst>
                                      </p:cBhvr>
                                      <p:tavLst>
                                        <p:tav tm="0">
                                          <p:val>
                                            <p:strVal val="#ppt_x"/>
                                          </p:val>
                                        </p:tav>
                                        <p:tav tm="100000">
                                          <p:val>
                                            <p:strVal val="#ppt_x"/>
                                          </p:val>
                                        </p:tav>
                                      </p:tavLst>
                                    </p:anim>
                                    <p:anim calcmode="lin" valueType="num">
                                      <p:cBhvr>
                                        <p:cTn id="35" dur="250" fill="hold"/>
                                        <p:tgtEl>
                                          <p:spTgt spid="19"/>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250"/>
                                        <p:tgtEl>
                                          <p:spTgt spid="18"/>
                                        </p:tgtEl>
                                      </p:cBhvr>
                                    </p:animEffect>
                                    <p:anim calcmode="lin" valueType="num">
                                      <p:cBhvr>
                                        <p:cTn id="39" dur="250" fill="hold"/>
                                        <p:tgtEl>
                                          <p:spTgt spid="18"/>
                                        </p:tgtEl>
                                        <p:attrNameLst>
                                          <p:attrName>ppt_x</p:attrName>
                                        </p:attrNameLst>
                                      </p:cBhvr>
                                      <p:tavLst>
                                        <p:tav tm="0">
                                          <p:val>
                                            <p:strVal val="#ppt_x"/>
                                          </p:val>
                                        </p:tav>
                                        <p:tav tm="100000">
                                          <p:val>
                                            <p:strVal val="#ppt_x"/>
                                          </p:val>
                                        </p:tav>
                                      </p:tavLst>
                                    </p:anim>
                                    <p:anim calcmode="lin" valueType="num">
                                      <p:cBhvr>
                                        <p:cTn id="40" dur="250" fill="hold"/>
                                        <p:tgtEl>
                                          <p:spTgt spid="18"/>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250"/>
                                        <p:tgtEl>
                                          <p:spTgt spid="17"/>
                                        </p:tgtEl>
                                      </p:cBhvr>
                                    </p:animEffect>
                                    <p:anim calcmode="lin" valueType="num">
                                      <p:cBhvr>
                                        <p:cTn id="44" dur="250" fill="hold"/>
                                        <p:tgtEl>
                                          <p:spTgt spid="17"/>
                                        </p:tgtEl>
                                        <p:attrNameLst>
                                          <p:attrName>ppt_x</p:attrName>
                                        </p:attrNameLst>
                                      </p:cBhvr>
                                      <p:tavLst>
                                        <p:tav tm="0">
                                          <p:val>
                                            <p:strVal val="#ppt_x"/>
                                          </p:val>
                                        </p:tav>
                                        <p:tav tm="100000">
                                          <p:val>
                                            <p:strVal val="#ppt_x"/>
                                          </p:val>
                                        </p:tav>
                                      </p:tavLst>
                                    </p:anim>
                                    <p:anim calcmode="lin" valueType="num">
                                      <p:cBhvr>
                                        <p:cTn id="45" dur="250" fill="hold"/>
                                        <p:tgtEl>
                                          <p:spTgt spid="17"/>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250"/>
                                        <p:tgtEl>
                                          <p:spTgt spid="16"/>
                                        </p:tgtEl>
                                      </p:cBhvr>
                                    </p:animEffect>
                                    <p:anim calcmode="lin" valueType="num">
                                      <p:cBhvr>
                                        <p:cTn id="49" dur="250" fill="hold"/>
                                        <p:tgtEl>
                                          <p:spTgt spid="16"/>
                                        </p:tgtEl>
                                        <p:attrNameLst>
                                          <p:attrName>ppt_x</p:attrName>
                                        </p:attrNameLst>
                                      </p:cBhvr>
                                      <p:tavLst>
                                        <p:tav tm="0">
                                          <p:val>
                                            <p:strVal val="#ppt_x"/>
                                          </p:val>
                                        </p:tav>
                                        <p:tav tm="100000">
                                          <p:val>
                                            <p:strVal val="#ppt_x"/>
                                          </p:val>
                                        </p:tav>
                                      </p:tavLst>
                                    </p:anim>
                                    <p:anim calcmode="lin" valueType="num">
                                      <p:cBhvr>
                                        <p:cTn id="50" dur="250" fill="hold"/>
                                        <p:tgtEl>
                                          <p:spTgt spid="16"/>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250"/>
                                        <p:tgtEl>
                                          <p:spTgt spid="15"/>
                                        </p:tgtEl>
                                      </p:cBhvr>
                                    </p:animEffect>
                                    <p:anim calcmode="lin" valueType="num">
                                      <p:cBhvr>
                                        <p:cTn id="54" dur="250" fill="hold"/>
                                        <p:tgtEl>
                                          <p:spTgt spid="15"/>
                                        </p:tgtEl>
                                        <p:attrNameLst>
                                          <p:attrName>ppt_x</p:attrName>
                                        </p:attrNameLst>
                                      </p:cBhvr>
                                      <p:tavLst>
                                        <p:tav tm="0">
                                          <p:val>
                                            <p:strVal val="#ppt_x"/>
                                          </p:val>
                                        </p:tav>
                                        <p:tav tm="100000">
                                          <p:val>
                                            <p:strVal val="#ppt_x"/>
                                          </p:val>
                                        </p:tav>
                                      </p:tavLst>
                                    </p:anim>
                                    <p:anim calcmode="lin" valueType="num">
                                      <p:cBhvr>
                                        <p:cTn id="55" dur="250" fill="hold"/>
                                        <p:tgtEl>
                                          <p:spTgt spid="15"/>
                                        </p:tgtEl>
                                        <p:attrNameLst>
                                          <p:attrName>ppt_y</p:attrName>
                                        </p:attrNameLst>
                                      </p:cBhvr>
                                      <p:tavLst>
                                        <p:tav tm="0">
                                          <p:val>
                                            <p:strVal val="#ppt_y+.1"/>
                                          </p:val>
                                        </p:tav>
                                        <p:tav tm="100000">
                                          <p:val>
                                            <p:strVal val="#ppt_y"/>
                                          </p:val>
                                        </p:tav>
                                      </p:tavLst>
                                    </p:anim>
                                  </p:childTnLst>
                                </p:cTn>
                              </p:par>
                              <p:par>
                                <p:cTn id="56" presetID="1"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8" grpId="0">
        <p:bldAsOne/>
      </p:bldGraphic>
      <p:bldGraphic spid="9" grpId="0">
        <p:bldAsOne/>
      </p:bldGraphic>
      <p:bldGraphic spid="10" grpId="0">
        <p:bldAsOne/>
      </p:bldGraphic>
      <p:bldGraphic spid="11" grpId="0">
        <p:bldAsOne/>
      </p:bldGraphic>
      <p:bldGraphic spid="12" grpId="0">
        <p:bldAsOne/>
      </p:bldGraphic>
      <p:bldP spid="15" grpId="0"/>
      <p:bldP spid="16" grpId="0"/>
      <p:bldP spid="17" grpId="0"/>
      <p:bldP spid="18" grpId="0"/>
      <p:bldP spid="19" grpId="0"/>
      <p:bldP spid="26" grpId="0"/>
      <p:bldP spid="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98732-07D3-4EEE-A450-6D9C8965B1A7}"/>
              </a:ext>
            </a:extLst>
          </p:cNvPr>
          <p:cNvSpPr>
            <a:spLocks noGrp="1"/>
          </p:cNvSpPr>
          <p:nvPr>
            <p:ph type="title"/>
          </p:nvPr>
        </p:nvSpPr>
        <p:spPr/>
        <p:txBody>
          <a:bodyPr>
            <a:normAutofit fontScale="90000"/>
          </a:bodyPr>
          <a:lstStyle/>
          <a:p>
            <a:r>
              <a:rPr lang="en-US" dirty="0"/>
              <a:t>SR Difference Examples</a:t>
            </a:r>
          </a:p>
        </p:txBody>
      </p:sp>
      <p:sp>
        <p:nvSpPr>
          <p:cNvPr id="3" name="Content Placeholder 2">
            <a:extLst>
              <a:ext uri="{FF2B5EF4-FFF2-40B4-BE49-F238E27FC236}">
                <a16:creationId xmlns:a16="http://schemas.microsoft.com/office/drawing/2014/main" id="{4A1C7255-74FB-42F9-954E-5B8278DE3623}"/>
              </a:ext>
            </a:extLst>
          </p:cNvPr>
          <p:cNvSpPr>
            <a:spLocks noGrp="1"/>
          </p:cNvSpPr>
          <p:nvPr>
            <p:ph idx="1"/>
          </p:nvPr>
        </p:nvSpPr>
        <p:spPr/>
        <p:txBody>
          <a:bodyPr/>
          <a:lstStyle/>
          <a:p>
            <a:r>
              <a:rPr lang="en-US" dirty="0"/>
              <a:t>Example 1 – Small differences in low humidity condition</a:t>
            </a:r>
          </a:p>
          <a:p>
            <a:pPr lvl="1"/>
            <a:r>
              <a:rPr lang="en-US" dirty="0"/>
              <a:t>Land cover dependence (vegetated, water, cloud)</a:t>
            </a:r>
          </a:p>
        </p:txBody>
      </p:sp>
      <p:pic>
        <p:nvPicPr>
          <p:cNvPr id="5" name="Picture 4" descr="SR example differences graph between MODIS and VIIRS">
            <a:extLst>
              <a:ext uri="{FF2B5EF4-FFF2-40B4-BE49-F238E27FC236}">
                <a16:creationId xmlns:a16="http://schemas.microsoft.com/office/drawing/2014/main" id="{11004303-932A-41D9-B3DB-1B8B0775F8D6}"/>
              </a:ext>
            </a:extLst>
          </p:cNvPr>
          <p:cNvPicPr>
            <a:picLocks noChangeAspect="1"/>
          </p:cNvPicPr>
          <p:nvPr/>
        </p:nvPicPr>
        <p:blipFill>
          <a:blip r:embed="rId3"/>
          <a:stretch>
            <a:fillRect/>
          </a:stretch>
        </p:blipFill>
        <p:spPr>
          <a:xfrm>
            <a:off x="5911506" y="1494841"/>
            <a:ext cx="3123957" cy="3057739"/>
          </a:xfrm>
          <a:prstGeom prst="rect">
            <a:avLst/>
          </a:prstGeom>
        </p:spPr>
      </p:pic>
      <p:pic>
        <p:nvPicPr>
          <p:cNvPr id="7" name="Picture 6" descr="SR RGB MODIS">
            <a:extLst>
              <a:ext uri="{FF2B5EF4-FFF2-40B4-BE49-F238E27FC236}">
                <a16:creationId xmlns:a16="http://schemas.microsoft.com/office/drawing/2014/main" id="{9C106EFE-19A7-4F7C-ACBF-D35F1ABB3B33}"/>
              </a:ext>
            </a:extLst>
          </p:cNvPr>
          <p:cNvPicPr>
            <a:picLocks noChangeAspect="1"/>
          </p:cNvPicPr>
          <p:nvPr/>
        </p:nvPicPr>
        <p:blipFill rotWithShape="1">
          <a:blip r:embed="rId4"/>
          <a:srcRect l="3364"/>
          <a:stretch/>
        </p:blipFill>
        <p:spPr>
          <a:xfrm>
            <a:off x="0" y="1549997"/>
            <a:ext cx="2753196" cy="2856297"/>
          </a:xfrm>
          <a:prstGeom prst="rect">
            <a:avLst/>
          </a:prstGeom>
        </p:spPr>
      </p:pic>
      <p:pic>
        <p:nvPicPr>
          <p:cNvPr id="9" name="Picture 8" descr="SR RGB VIIRS ">
            <a:extLst>
              <a:ext uri="{FF2B5EF4-FFF2-40B4-BE49-F238E27FC236}">
                <a16:creationId xmlns:a16="http://schemas.microsoft.com/office/drawing/2014/main" id="{38F1FB1C-5B0A-4533-A1C5-AF1E719E3FA6}"/>
              </a:ext>
            </a:extLst>
          </p:cNvPr>
          <p:cNvPicPr>
            <a:picLocks noChangeAspect="1"/>
          </p:cNvPicPr>
          <p:nvPr/>
        </p:nvPicPr>
        <p:blipFill rotWithShape="1">
          <a:blip r:embed="rId5"/>
          <a:srcRect l="2397" r="2250"/>
          <a:stretch/>
        </p:blipFill>
        <p:spPr>
          <a:xfrm>
            <a:off x="2762090" y="1613070"/>
            <a:ext cx="2676996" cy="2876438"/>
          </a:xfrm>
          <a:prstGeom prst="rect">
            <a:avLst/>
          </a:prstGeom>
        </p:spPr>
      </p:pic>
      <p:sp>
        <p:nvSpPr>
          <p:cNvPr id="10" name="TextBox 9">
            <a:extLst>
              <a:ext uri="{FF2B5EF4-FFF2-40B4-BE49-F238E27FC236}">
                <a16:creationId xmlns:a16="http://schemas.microsoft.com/office/drawing/2014/main" id="{669C50BE-1AAB-4091-BC46-26B07356CA7F}"/>
              </a:ext>
            </a:extLst>
          </p:cNvPr>
          <p:cNvSpPr txBox="1"/>
          <p:nvPr/>
        </p:nvSpPr>
        <p:spPr>
          <a:xfrm>
            <a:off x="279941" y="4126714"/>
            <a:ext cx="2630037" cy="892552"/>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SR RGB </a:t>
            </a:r>
          </a:p>
          <a:p>
            <a:r>
              <a:rPr lang="en-US" sz="1200" dirty="0">
                <a:latin typeface="Arial" panose="020B0604020202020204" pitchFamily="34" charset="0"/>
                <a:cs typeface="Arial" panose="020B0604020202020204" pitchFamily="34" charset="0"/>
              </a:rPr>
              <a:t>(MODIS)</a:t>
            </a:r>
          </a:p>
          <a:p>
            <a:r>
              <a:rPr lang="en-US" sz="800" dirty="0">
                <a:latin typeface="Arial" panose="020B0604020202020204" pitchFamily="34" charset="0"/>
                <a:cs typeface="Arial" panose="020B0604020202020204" pitchFamily="34" charset="0"/>
              </a:rPr>
              <a:t>LC08_L1TP_039037_20170611_20200903_02_T1 </a:t>
            </a:r>
          </a:p>
          <a:p>
            <a:r>
              <a:rPr lang="en-US" sz="800" dirty="0">
                <a:latin typeface="Arial" panose="020B0604020202020204" pitchFamily="34" charset="0"/>
                <a:cs typeface="Arial" panose="020B0604020202020204" pitchFamily="34" charset="0"/>
              </a:rPr>
              <a:t>(relative humidity: </a:t>
            </a:r>
            <a:r>
              <a:rPr lang="en-US" sz="800" b="0" i="0" u="none" strike="noStrike" kern="1200" dirty="0">
                <a:solidFill>
                  <a:srgbClr val="000000"/>
                </a:solidFill>
                <a:effectLst/>
                <a:latin typeface="Arial" panose="020B0604020202020204" pitchFamily="34" charset="0"/>
                <a:cs typeface="Arial" panose="020B0604020202020204" pitchFamily="34" charset="0"/>
              </a:rPr>
              <a:t>38.2%</a:t>
            </a:r>
            <a:r>
              <a:rPr lang="en-US" sz="800" dirty="0">
                <a:latin typeface="Arial" panose="020B0604020202020204" pitchFamily="34" charset="0"/>
                <a:cs typeface="Arial" panose="020B0604020202020204" pitchFamily="34" charset="0"/>
              </a:rPr>
              <a:t>)</a:t>
            </a:r>
          </a:p>
          <a:p>
            <a:endParaRPr lang="en-US" sz="12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37958CE-4612-4836-AC60-FC42F0162006}"/>
              </a:ext>
            </a:extLst>
          </p:cNvPr>
          <p:cNvSpPr txBox="1"/>
          <p:nvPr/>
        </p:nvSpPr>
        <p:spPr>
          <a:xfrm>
            <a:off x="3365785" y="4232993"/>
            <a:ext cx="1303930"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SR RGB (VIIRS)</a:t>
            </a:r>
          </a:p>
        </p:txBody>
      </p:sp>
      <p:sp>
        <p:nvSpPr>
          <p:cNvPr id="12" name="TextBox 11">
            <a:extLst>
              <a:ext uri="{FF2B5EF4-FFF2-40B4-BE49-F238E27FC236}">
                <a16:creationId xmlns:a16="http://schemas.microsoft.com/office/drawing/2014/main" id="{E300B8AB-E4A1-45F0-8107-63E37D193ADE}"/>
              </a:ext>
            </a:extLst>
          </p:cNvPr>
          <p:cNvSpPr txBox="1"/>
          <p:nvPr/>
        </p:nvSpPr>
        <p:spPr>
          <a:xfrm>
            <a:off x="6164006" y="4287427"/>
            <a:ext cx="2151673"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SR Band 04 Diff</a:t>
            </a:r>
          </a:p>
          <a:p>
            <a:r>
              <a:rPr lang="en-US" sz="1200" dirty="0">
                <a:latin typeface="Arial" panose="020B0604020202020204" pitchFamily="34" charset="0"/>
                <a:cs typeface="Arial" panose="020B0604020202020204" pitchFamily="34" charset="0"/>
              </a:rPr>
              <a:t> (VIIRS - MODIS)</a:t>
            </a:r>
          </a:p>
        </p:txBody>
      </p:sp>
      <p:pic>
        <p:nvPicPr>
          <p:cNvPr id="14" name="Picture 13" descr="Chart, line chart&#10;&#10;Description automatically generated">
            <a:extLst>
              <a:ext uri="{FF2B5EF4-FFF2-40B4-BE49-F238E27FC236}">
                <a16:creationId xmlns:a16="http://schemas.microsoft.com/office/drawing/2014/main" id="{16D87841-4DA5-431F-AE41-CA4682DD7B82}"/>
              </a:ext>
            </a:extLst>
          </p:cNvPr>
          <p:cNvPicPr>
            <a:picLocks noChangeAspect="1"/>
          </p:cNvPicPr>
          <p:nvPr/>
        </p:nvPicPr>
        <p:blipFill rotWithShape="1">
          <a:blip r:embed="rId6">
            <a:extLst>
              <a:ext uri="{28A0092B-C50C-407E-A947-70E740481C1C}">
                <a14:useLocalDpi xmlns:a14="http://schemas.microsoft.com/office/drawing/2010/main" val="0"/>
              </a:ext>
            </a:extLst>
          </a:blip>
          <a:srcRect t="6129"/>
          <a:stretch/>
        </p:blipFill>
        <p:spPr>
          <a:xfrm>
            <a:off x="5838092" y="1538642"/>
            <a:ext cx="3197371" cy="3241522"/>
          </a:xfrm>
          <a:prstGeom prst="rect">
            <a:avLst/>
          </a:prstGeom>
        </p:spPr>
      </p:pic>
      <p:pic>
        <p:nvPicPr>
          <p:cNvPr id="16" name="Picture 15" descr="Chart, line chart&#10;&#10;Description automatically generated">
            <a:extLst>
              <a:ext uri="{FF2B5EF4-FFF2-40B4-BE49-F238E27FC236}">
                <a16:creationId xmlns:a16="http://schemas.microsoft.com/office/drawing/2014/main" id="{DF4079C9-EEA1-4F2F-B671-21C6FF943A00}"/>
              </a:ext>
            </a:extLst>
          </p:cNvPr>
          <p:cNvPicPr>
            <a:picLocks noChangeAspect="1"/>
          </p:cNvPicPr>
          <p:nvPr/>
        </p:nvPicPr>
        <p:blipFill rotWithShape="1">
          <a:blip r:embed="rId7">
            <a:extLst>
              <a:ext uri="{28A0092B-C50C-407E-A947-70E740481C1C}">
                <a14:useLocalDpi xmlns:a14="http://schemas.microsoft.com/office/drawing/2010/main" val="0"/>
              </a:ext>
            </a:extLst>
          </a:blip>
          <a:srcRect t="7003"/>
          <a:stretch/>
        </p:blipFill>
        <p:spPr>
          <a:xfrm>
            <a:off x="5786180" y="1565720"/>
            <a:ext cx="3212005" cy="3193175"/>
          </a:xfrm>
          <a:prstGeom prst="rect">
            <a:avLst/>
          </a:prstGeom>
        </p:spPr>
      </p:pic>
    </p:spTree>
    <p:extLst>
      <p:ext uri="{BB962C8B-B14F-4D97-AF65-F5344CB8AC3E}">
        <p14:creationId xmlns:p14="http://schemas.microsoft.com/office/powerpoint/2010/main" val="78683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98732-07D3-4EEE-A450-6D9C8965B1A7}"/>
              </a:ext>
            </a:extLst>
          </p:cNvPr>
          <p:cNvSpPr>
            <a:spLocks noGrp="1"/>
          </p:cNvSpPr>
          <p:nvPr>
            <p:ph type="title"/>
          </p:nvPr>
        </p:nvSpPr>
        <p:spPr/>
        <p:txBody>
          <a:bodyPr>
            <a:normAutofit fontScale="90000"/>
          </a:bodyPr>
          <a:lstStyle/>
          <a:p>
            <a:r>
              <a:rPr lang="en-US" dirty="0"/>
              <a:t>SR Difference Examples</a:t>
            </a:r>
          </a:p>
        </p:txBody>
      </p:sp>
      <p:sp>
        <p:nvSpPr>
          <p:cNvPr id="3" name="Content Placeholder 2">
            <a:extLst>
              <a:ext uri="{FF2B5EF4-FFF2-40B4-BE49-F238E27FC236}">
                <a16:creationId xmlns:a16="http://schemas.microsoft.com/office/drawing/2014/main" id="{4A1C7255-74FB-42F9-954E-5B8278DE3623}"/>
              </a:ext>
            </a:extLst>
          </p:cNvPr>
          <p:cNvSpPr>
            <a:spLocks noGrp="1"/>
          </p:cNvSpPr>
          <p:nvPr>
            <p:ph idx="1"/>
          </p:nvPr>
        </p:nvSpPr>
        <p:spPr/>
        <p:txBody>
          <a:bodyPr/>
          <a:lstStyle/>
          <a:p>
            <a:r>
              <a:rPr lang="en-US" dirty="0"/>
              <a:t>Example 2 – Relatively larger differences (overestimation) in high humidity condition</a:t>
            </a:r>
          </a:p>
          <a:p>
            <a:pPr lvl="1"/>
            <a:endParaRPr lang="en-US" dirty="0"/>
          </a:p>
        </p:txBody>
      </p:sp>
      <p:pic>
        <p:nvPicPr>
          <p:cNvPr id="6" name="Picture 5">
            <a:extLst>
              <a:ext uri="{FF2B5EF4-FFF2-40B4-BE49-F238E27FC236}">
                <a16:creationId xmlns:a16="http://schemas.microsoft.com/office/drawing/2014/main" id="{F9586A47-00FF-46C2-9ACA-43FCB00673B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396749" y="1480106"/>
            <a:ext cx="3064279" cy="2933974"/>
          </a:xfrm>
          <a:prstGeom prst="rect">
            <a:avLst/>
          </a:prstGeom>
        </p:spPr>
      </p:pic>
      <p:pic>
        <p:nvPicPr>
          <p:cNvPr id="13" name="Picture 12" descr="SR RGB MODIS">
            <a:extLst>
              <a:ext uri="{FF2B5EF4-FFF2-40B4-BE49-F238E27FC236}">
                <a16:creationId xmlns:a16="http://schemas.microsoft.com/office/drawing/2014/main" id="{5D8BB602-DB24-4676-B316-D8E0E22E1A65}"/>
              </a:ext>
            </a:extLst>
          </p:cNvPr>
          <p:cNvPicPr>
            <a:picLocks noChangeAspect="1"/>
          </p:cNvPicPr>
          <p:nvPr/>
        </p:nvPicPr>
        <p:blipFill>
          <a:blip r:embed="rId3"/>
          <a:stretch>
            <a:fillRect/>
          </a:stretch>
        </p:blipFill>
        <p:spPr>
          <a:xfrm>
            <a:off x="48130" y="1626500"/>
            <a:ext cx="2597539" cy="2616280"/>
          </a:xfrm>
          <a:prstGeom prst="rect">
            <a:avLst/>
          </a:prstGeom>
        </p:spPr>
      </p:pic>
      <p:pic>
        <p:nvPicPr>
          <p:cNvPr id="15" name="Picture 14" descr="SR RGB VIIRS">
            <a:extLst>
              <a:ext uri="{FF2B5EF4-FFF2-40B4-BE49-F238E27FC236}">
                <a16:creationId xmlns:a16="http://schemas.microsoft.com/office/drawing/2014/main" id="{41E80B92-1ADA-4C41-A9C6-A51AFB1137FF}"/>
              </a:ext>
            </a:extLst>
          </p:cNvPr>
          <p:cNvPicPr>
            <a:picLocks noChangeAspect="1"/>
          </p:cNvPicPr>
          <p:nvPr/>
        </p:nvPicPr>
        <p:blipFill>
          <a:blip r:embed="rId4"/>
          <a:stretch>
            <a:fillRect/>
          </a:stretch>
        </p:blipFill>
        <p:spPr>
          <a:xfrm>
            <a:off x="2664225" y="1650603"/>
            <a:ext cx="2659573" cy="2711100"/>
          </a:xfrm>
          <a:prstGeom prst="rect">
            <a:avLst/>
          </a:prstGeom>
        </p:spPr>
      </p:pic>
      <p:sp>
        <p:nvSpPr>
          <p:cNvPr id="10" name="TextBox 9">
            <a:extLst>
              <a:ext uri="{FF2B5EF4-FFF2-40B4-BE49-F238E27FC236}">
                <a16:creationId xmlns:a16="http://schemas.microsoft.com/office/drawing/2014/main" id="{669C50BE-1AAB-4091-BC46-26B07356CA7F}"/>
              </a:ext>
            </a:extLst>
          </p:cNvPr>
          <p:cNvSpPr txBox="1"/>
          <p:nvPr/>
        </p:nvSpPr>
        <p:spPr>
          <a:xfrm>
            <a:off x="373380" y="4021970"/>
            <a:ext cx="2505323" cy="1015663"/>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SR RGB </a:t>
            </a:r>
          </a:p>
          <a:p>
            <a:r>
              <a:rPr lang="en-US" sz="1400" dirty="0">
                <a:latin typeface="Arial" panose="020B0604020202020204" pitchFamily="34" charset="0"/>
                <a:cs typeface="Arial" panose="020B0604020202020204" pitchFamily="34" charset="0"/>
              </a:rPr>
              <a:t>(MODIS)</a:t>
            </a:r>
          </a:p>
          <a:p>
            <a:r>
              <a:rPr lang="en-US" sz="900" dirty="0"/>
              <a:t>LC08_L1TP_039037_20170729_20200903_02_T1</a:t>
            </a:r>
          </a:p>
          <a:p>
            <a:r>
              <a:rPr lang="en-US" sz="900" dirty="0"/>
              <a:t>(relative humidity: </a:t>
            </a:r>
            <a:r>
              <a:rPr lang="en-US" sz="900" b="0" i="0" u="none" strike="noStrike" kern="1200" dirty="0">
                <a:solidFill>
                  <a:srgbClr val="000000"/>
                </a:solidFill>
                <a:effectLst/>
                <a:latin typeface="Calibri" panose="020F0502020204030204" pitchFamily="34" charset="0"/>
              </a:rPr>
              <a:t>59.4%</a:t>
            </a:r>
            <a:r>
              <a:rPr lang="en-US" sz="900" dirty="0"/>
              <a:t>)</a:t>
            </a:r>
          </a:p>
          <a:p>
            <a:endParaRPr lang="en-US" sz="14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37958CE-4612-4836-AC60-FC42F0162006}"/>
              </a:ext>
            </a:extLst>
          </p:cNvPr>
          <p:cNvSpPr txBox="1"/>
          <p:nvPr/>
        </p:nvSpPr>
        <p:spPr>
          <a:xfrm>
            <a:off x="3440008" y="4181623"/>
            <a:ext cx="1303930"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SR RGB (VIIRS)</a:t>
            </a:r>
          </a:p>
        </p:txBody>
      </p:sp>
      <p:sp>
        <p:nvSpPr>
          <p:cNvPr id="12" name="TextBox 11">
            <a:extLst>
              <a:ext uri="{FF2B5EF4-FFF2-40B4-BE49-F238E27FC236}">
                <a16:creationId xmlns:a16="http://schemas.microsoft.com/office/drawing/2014/main" id="{E300B8AB-E4A1-45F0-8107-63E37D193ADE}"/>
              </a:ext>
            </a:extLst>
          </p:cNvPr>
          <p:cNvSpPr txBox="1"/>
          <p:nvPr/>
        </p:nvSpPr>
        <p:spPr>
          <a:xfrm>
            <a:off x="6117004" y="4166342"/>
            <a:ext cx="1909623"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SR Band 04 Diff</a:t>
            </a:r>
          </a:p>
          <a:p>
            <a:r>
              <a:rPr lang="en-US" sz="1400" dirty="0">
                <a:latin typeface="Arial" panose="020B0604020202020204" pitchFamily="34" charset="0"/>
                <a:cs typeface="Arial" panose="020B0604020202020204" pitchFamily="34" charset="0"/>
              </a:rPr>
              <a:t> (VIIRS - MODIS)</a:t>
            </a:r>
          </a:p>
        </p:txBody>
      </p:sp>
      <p:pic>
        <p:nvPicPr>
          <p:cNvPr id="17" name="Picture 16" descr="Chart&#10;&#10;Description automatically generated">
            <a:extLst>
              <a:ext uri="{FF2B5EF4-FFF2-40B4-BE49-F238E27FC236}">
                <a16:creationId xmlns:a16="http://schemas.microsoft.com/office/drawing/2014/main" id="{43D42E3F-AB22-401B-BCE0-21B94C314F2D}"/>
              </a:ext>
            </a:extLst>
          </p:cNvPr>
          <p:cNvPicPr>
            <a:picLocks noChangeAspect="1"/>
          </p:cNvPicPr>
          <p:nvPr/>
        </p:nvPicPr>
        <p:blipFill rotWithShape="1">
          <a:blip r:embed="rId5">
            <a:extLst>
              <a:ext uri="{28A0092B-C50C-407E-A947-70E740481C1C}">
                <a14:useLocalDpi xmlns:a14="http://schemas.microsoft.com/office/drawing/2010/main" val="0"/>
              </a:ext>
            </a:extLst>
          </a:blip>
          <a:srcRect t="7064"/>
          <a:stretch/>
        </p:blipFill>
        <p:spPr>
          <a:xfrm>
            <a:off x="5305243" y="1511393"/>
            <a:ext cx="3428267" cy="3237483"/>
          </a:xfrm>
          <a:prstGeom prst="rect">
            <a:avLst/>
          </a:prstGeom>
        </p:spPr>
      </p:pic>
      <p:pic>
        <p:nvPicPr>
          <p:cNvPr id="19" name="Picture 18" descr="Chart, line chart&#10;&#10;Description automatically generated">
            <a:extLst>
              <a:ext uri="{FF2B5EF4-FFF2-40B4-BE49-F238E27FC236}">
                <a16:creationId xmlns:a16="http://schemas.microsoft.com/office/drawing/2014/main" id="{AFB99929-5F98-406F-9FC4-0018BF00CD66}"/>
              </a:ext>
            </a:extLst>
          </p:cNvPr>
          <p:cNvPicPr>
            <a:picLocks noChangeAspect="1"/>
          </p:cNvPicPr>
          <p:nvPr/>
        </p:nvPicPr>
        <p:blipFill rotWithShape="1">
          <a:blip r:embed="rId6">
            <a:extLst>
              <a:ext uri="{28A0092B-C50C-407E-A947-70E740481C1C}">
                <a14:useLocalDpi xmlns:a14="http://schemas.microsoft.com/office/drawing/2010/main" val="0"/>
              </a:ext>
            </a:extLst>
          </a:blip>
          <a:srcRect t="6996"/>
          <a:stretch/>
        </p:blipFill>
        <p:spPr>
          <a:xfrm>
            <a:off x="5323798" y="1304672"/>
            <a:ext cx="3428267" cy="3483284"/>
          </a:xfrm>
          <a:prstGeom prst="rect">
            <a:avLst/>
          </a:prstGeom>
        </p:spPr>
      </p:pic>
    </p:spTree>
    <p:extLst>
      <p:ext uri="{BB962C8B-B14F-4D97-AF65-F5344CB8AC3E}">
        <p14:creationId xmlns:p14="http://schemas.microsoft.com/office/powerpoint/2010/main" val="3902004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0A195D2D-7F73-418A-A120-CBFC058E640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887573" y="1917888"/>
            <a:ext cx="3024458" cy="2719330"/>
          </a:xfrm>
          <a:prstGeom prst="rect">
            <a:avLst/>
          </a:prstGeom>
        </p:spPr>
      </p:pic>
      <p:pic>
        <p:nvPicPr>
          <p:cNvPr id="32" name="Picture 31">
            <a:extLst>
              <a:ext uri="{FF2B5EF4-FFF2-40B4-BE49-F238E27FC236}">
                <a16:creationId xmlns:a16="http://schemas.microsoft.com/office/drawing/2014/main" id="{33CEC96B-9D3A-4378-BDB1-C3BAE82797F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31431" y="2030774"/>
            <a:ext cx="2932475" cy="2671810"/>
          </a:xfrm>
          <a:prstGeom prst="rect">
            <a:avLst/>
          </a:prstGeom>
        </p:spPr>
      </p:pic>
      <p:sp>
        <p:nvSpPr>
          <p:cNvPr id="2" name="Title 1">
            <a:extLst>
              <a:ext uri="{FF2B5EF4-FFF2-40B4-BE49-F238E27FC236}">
                <a16:creationId xmlns:a16="http://schemas.microsoft.com/office/drawing/2014/main" id="{F4F98732-07D3-4EEE-A450-6D9C8965B1A7}"/>
              </a:ext>
            </a:extLst>
          </p:cNvPr>
          <p:cNvSpPr>
            <a:spLocks noGrp="1"/>
          </p:cNvSpPr>
          <p:nvPr>
            <p:ph type="title"/>
          </p:nvPr>
        </p:nvSpPr>
        <p:spPr/>
        <p:txBody>
          <a:bodyPr>
            <a:normAutofit fontScale="90000"/>
          </a:bodyPr>
          <a:lstStyle/>
          <a:p>
            <a:r>
              <a:rPr lang="en-US" dirty="0"/>
              <a:t>SR Difference Examples</a:t>
            </a:r>
          </a:p>
        </p:txBody>
      </p:sp>
      <p:sp>
        <p:nvSpPr>
          <p:cNvPr id="3" name="Content Placeholder 2">
            <a:extLst>
              <a:ext uri="{FF2B5EF4-FFF2-40B4-BE49-F238E27FC236}">
                <a16:creationId xmlns:a16="http://schemas.microsoft.com/office/drawing/2014/main" id="{4A1C7255-74FB-42F9-954E-5B8278DE3623}"/>
              </a:ext>
            </a:extLst>
          </p:cNvPr>
          <p:cNvSpPr>
            <a:spLocks noGrp="1"/>
          </p:cNvSpPr>
          <p:nvPr>
            <p:ph idx="1"/>
          </p:nvPr>
        </p:nvSpPr>
        <p:spPr/>
        <p:txBody>
          <a:bodyPr/>
          <a:lstStyle/>
          <a:p>
            <a:r>
              <a:rPr lang="en-US" dirty="0"/>
              <a:t>Example 3 – Complex atmospheric condition near the equator with low Ozone level (Overestimation of SR at SWIR2)</a:t>
            </a:r>
          </a:p>
        </p:txBody>
      </p:sp>
      <p:pic>
        <p:nvPicPr>
          <p:cNvPr id="5" name="Picture 4" descr="SR RGB MODIS sample image">
            <a:extLst>
              <a:ext uri="{FF2B5EF4-FFF2-40B4-BE49-F238E27FC236}">
                <a16:creationId xmlns:a16="http://schemas.microsoft.com/office/drawing/2014/main" id="{AACA97A2-EB77-43FD-8FDD-90B72469AB8D}"/>
              </a:ext>
            </a:extLst>
          </p:cNvPr>
          <p:cNvPicPr>
            <a:picLocks noChangeAspect="1"/>
          </p:cNvPicPr>
          <p:nvPr/>
        </p:nvPicPr>
        <p:blipFill>
          <a:blip r:embed="rId5"/>
          <a:stretch>
            <a:fillRect/>
          </a:stretch>
        </p:blipFill>
        <p:spPr>
          <a:xfrm>
            <a:off x="84641" y="1717255"/>
            <a:ext cx="2668834" cy="2642891"/>
          </a:xfrm>
          <a:prstGeom prst="rect">
            <a:avLst/>
          </a:prstGeom>
        </p:spPr>
      </p:pic>
      <p:sp>
        <p:nvSpPr>
          <p:cNvPr id="12" name="TextBox 11">
            <a:extLst>
              <a:ext uri="{FF2B5EF4-FFF2-40B4-BE49-F238E27FC236}">
                <a16:creationId xmlns:a16="http://schemas.microsoft.com/office/drawing/2014/main" id="{E300B8AB-E4A1-45F0-8107-63E37D193ADE}"/>
              </a:ext>
            </a:extLst>
          </p:cNvPr>
          <p:cNvSpPr txBox="1"/>
          <p:nvPr/>
        </p:nvSpPr>
        <p:spPr>
          <a:xfrm>
            <a:off x="6117004" y="4166342"/>
            <a:ext cx="1909623" cy="646331"/>
          </a:xfrm>
          <a:prstGeom prst="rect">
            <a:avLst/>
          </a:prstGeom>
          <a:noFill/>
        </p:spPr>
        <p:txBody>
          <a:bodyPr wrap="square" rtlCol="0">
            <a:spAutoFit/>
          </a:bodyPr>
          <a:lstStyle/>
          <a:p>
            <a:r>
              <a:rPr lang="en-US" dirty="0"/>
              <a:t>SR Band 07 Diff</a:t>
            </a:r>
          </a:p>
          <a:p>
            <a:r>
              <a:rPr lang="en-US" dirty="0"/>
              <a:t> (VIIRS - MODIS)</a:t>
            </a:r>
          </a:p>
        </p:txBody>
      </p:sp>
      <p:sp>
        <p:nvSpPr>
          <p:cNvPr id="16" name="TextBox 15">
            <a:extLst>
              <a:ext uri="{FF2B5EF4-FFF2-40B4-BE49-F238E27FC236}">
                <a16:creationId xmlns:a16="http://schemas.microsoft.com/office/drawing/2014/main" id="{9548C7CA-FEE2-4202-B5A0-9EECD03679C6}"/>
              </a:ext>
            </a:extLst>
          </p:cNvPr>
          <p:cNvSpPr txBox="1"/>
          <p:nvPr/>
        </p:nvSpPr>
        <p:spPr>
          <a:xfrm>
            <a:off x="3059849" y="4164288"/>
            <a:ext cx="1909623" cy="646331"/>
          </a:xfrm>
          <a:prstGeom prst="rect">
            <a:avLst/>
          </a:prstGeom>
          <a:noFill/>
        </p:spPr>
        <p:txBody>
          <a:bodyPr wrap="square" rtlCol="0">
            <a:spAutoFit/>
          </a:bodyPr>
          <a:lstStyle/>
          <a:p>
            <a:r>
              <a:rPr lang="en-US" dirty="0"/>
              <a:t>SR Band 04 Diff</a:t>
            </a:r>
          </a:p>
          <a:p>
            <a:r>
              <a:rPr lang="en-US" dirty="0"/>
              <a:t> (VIIRS - MODIS)</a:t>
            </a:r>
          </a:p>
        </p:txBody>
      </p:sp>
      <p:pic>
        <p:nvPicPr>
          <p:cNvPr id="24" name="Picture 23">
            <a:extLst>
              <a:ext uri="{FF2B5EF4-FFF2-40B4-BE49-F238E27FC236}">
                <a16:creationId xmlns:a16="http://schemas.microsoft.com/office/drawing/2014/main" id="{831C12E9-6771-4F4E-9729-E5C1B8D845DC}"/>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t="7064"/>
          <a:stretch/>
        </p:blipFill>
        <p:spPr>
          <a:xfrm>
            <a:off x="5990843" y="1757705"/>
            <a:ext cx="3157693" cy="2985176"/>
          </a:xfrm>
          <a:prstGeom prst="rect">
            <a:avLst/>
          </a:prstGeom>
        </p:spPr>
      </p:pic>
      <p:pic>
        <p:nvPicPr>
          <p:cNvPr id="26" name="Picture 25" descr="Chart&#10;&#10;Description automatically generated">
            <a:extLst>
              <a:ext uri="{FF2B5EF4-FFF2-40B4-BE49-F238E27FC236}">
                <a16:creationId xmlns:a16="http://schemas.microsoft.com/office/drawing/2014/main" id="{AEF1037E-8603-4779-AFAC-9A3DCF42E5FF}"/>
              </a:ext>
            </a:extLst>
          </p:cNvPr>
          <p:cNvPicPr>
            <a:picLocks noChangeAspect="1"/>
          </p:cNvPicPr>
          <p:nvPr/>
        </p:nvPicPr>
        <p:blipFill rotWithShape="1">
          <a:blip r:embed="rId7">
            <a:extLst>
              <a:ext uri="{28A0092B-C50C-407E-A947-70E740481C1C}">
                <a14:useLocalDpi xmlns:a14="http://schemas.microsoft.com/office/drawing/2010/main" val="0"/>
              </a:ext>
            </a:extLst>
          </a:blip>
          <a:srcRect t="7696"/>
          <a:stretch/>
        </p:blipFill>
        <p:spPr>
          <a:xfrm>
            <a:off x="2679371" y="1832763"/>
            <a:ext cx="3131636" cy="2937263"/>
          </a:xfrm>
          <a:prstGeom prst="rect">
            <a:avLst/>
          </a:prstGeom>
        </p:spPr>
      </p:pic>
      <p:pic>
        <p:nvPicPr>
          <p:cNvPr id="28" name="Picture 27" descr="Chart, line chart&#10;&#10;Description automatically generated">
            <a:extLst>
              <a:ext uri="{FF2B5EF4-FFF2-40B4-BE49-F238E27FC236}">
                <a16:creationId xmlns:a16="http://schemas.microsoft.com/office/drawing/2014/main" id="{D292495B-DBEA-4C7D-A773-BEF6C4515AF6}"/>
              </a:ext>
            </a:extLst>
          </p:cNvPr>
          <p:cNvPicPr>
            <a:picLocks noChangeAspect="1"/>
          </p:cNvPicPr>
          <p:nvPr/>
        </p:nvPicPr>
        <p:blipFill rotWithShape="1">
          <a:blip r:embed="rId8">
            <a:extLst>
              <a:ext uri="{28A0092B-C50C-407E-A947-70E740481C1C}">
                <a14:useLocalDpi xmlns:a14="http://schemas.microsoft.com/office/drawing/2010/main" val="0"/>
              </a:ext>
            </a:extLst>
          </a:blip>
          <a:srcRect t="7011"/>
          <a:stretch/>
        </p:blipFill>
        <p:spPr>
          <a:xfrm>
            <a:off x="5938552" y="1598780"/>
            <a:ext cx="3131635" cy="3181383"/>
          </a:xfrm>
          <a:prstGeom prst="rect">
            <a:avLst/>
          </a:prstGeom>
        </p:spPr>
      </p:pic>
      <p:pic>
        <p:nvPicPr>
          <p:cNvPr id="30" name="Picture 29" descr="Chart, line chart&#10;&#10;Description automatically generated">
            <a:extLst>
              <a:ext uri="{FF2B5EF4-FFF2-40B4-BE49-F238E27FC236}">
                <a16:creationId xmlns:a16="http://schemas.microsoft.com/office/drawing/2014/main" id="{F72B1351-1CB8-4F68-AD70-1CC3C9DA0051}"/>
              </a:ext>
            </a:extLst>
          </p:cNvPr>
          <p:cNvPicPr>
            <a:picLocks noChangeAspect="1"/>
          </p:cNvPicPr>
          <p:nvPr/>
        </p:nvPicPr>
        <p:blipFill rotWithShape="1">
          <a:blip r:embed="rId9">
            <a:extLst>
              <a:ext uri="{28A0092B-C50C-407E-A947-70E740481C1C}">
                <a14:useLocalDpi xmlns:a14="http://schemas.microsoft.com/office/drawing/2010/main" val="0"/>
              </a:ext>
            </a:extLst>
          </a:blip>
          <a:srcRect t="7596"/>
          <a:stretch/>
        </p:blipFill>
        <p:spPr>
          <a:xfrm>
            <a:off x="2766110" y="1666367"/>
            <a:ext cx="3070736" cy="3078538"/>
          </a:xfrm>
          <a:prstGeom prst="rect">
            <a:avLst/>
          </a:prstGeom>
        </p:spPr>
      </p:pic>
      <p:sp>
        <p:nvSpPr>
          <p:cNvPr id="10" name="TextBox 9">
            <a:extLst>
              <a:ext uri="{FF2B5EF4-FFF2-40B4-BE49-F238E27FC236}">
                <a16:creationId xmlns:a16="http://schemas.microsoft.com/office/drawing/2014/main" id="{669C50BE-1AAB-4091-BC46-26B07356CA7F}"/>
              </a:ext>
            </a:extLst>
          </p:cNvPr>
          <p:cNvSpPr txBox="1"/>
          <p:nvPr/>
        </p:nvSpPr>
        <p:spPr>
          <a:xfrm>
            <a:off x="198783" y="4229414"/>
            <a:ext cx="3267986" cy="815608"/>
          </a:xfrm>
          <a:prstGeom prst="rect">
            <a:avLst/>
          </a:prstGeom>
          <a:noFill/>
        </p:spPr>
        <p:txBody>
          <a:bodyPr wrap="square" rtlCol="0">
            <a:spAutoFit/>
          </a:bodyPr>
          <a:lstStyle/>
          <a:p>
            <a:r>
              <a:rPr lang="en-US" dirty="0"/>
              <a:t>SR RGB (MODIS)</a:t>
            </a:r>
          </a:p>
          <a:p>
            <a:r>
              <a:rPr lang="en-US" sz="1100" dirty="0"/>
              <a:t>LC08_L1TP_181058_20180516_20200901_02_T1</a:t>
            </a:r>
          </a:p>
          <a:p>
            <a:endParaRPr lang="en-US" dirty="0"/>
          </a:p>
        </p:txBody>
      </p:sp>
    </p:spTree>
    <p:extLst>
      <p:ext uri="{BB962C8B-B14F-4D97-AF65-F5344CB8AC3E}">
        <p14:creationId xmlns:p14="http://schemas.microsoft.com/office/powerpoint/2010/main" val="231313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774D2-234A-4B4C-B2AD-6D4D3DAE5360}"/>
              </a:ext>
            </a:extLst>
          </p:cNvPr>
          <p:cNvSpPr>
            <a:spLocks noGrp="1"/>
          </p:cNvSpPr>
          <p:nvPr>
            <p:ph type="title"/>
          </p:nvPr>
        </p:nvSpPr>
        <p:spPr/>
        <p:txBody>
          <a:bodyPr>
            <a:normAutofit fontScale="90000"/>
          </a:bodyPr>
          <a:lstStyle/>
          <a:p>
            <a:r>
              <a:rPr lang="en-US" dirty="0"/>
              <a:t>Difference Summary</a:t>
            </a:r>
          </a:p>
        </p:txBody>
      </p:sp>
      <p:sp>
        <p:nvSpPr>
          <p:cNvPr id="3" name="Content Placeholder 2">
            <a:extLst>
              <a:ext uri="{FF2B5EF4-FFF2-40B4-BE49-F238E27FC236}">
                <a16:creationId xmlns:a16="http://schemas.microsoft.com/office/drawing/2014/main" id="{42D2AB3A-8755-47B4-91B0-486E03657673}"/>
              </a:ext>
            </a:extLst>
          </p:cNvPr>
          <p:cNvSpPr>
            <a:spLocks noGrp="1"/>
          </p:cNvSpPr>
          <p:nvPr>
            <p:ph idx="1"/>
          </p:nvPr>
        </p:nvSpPr>
        <p:spPr>
          <a:xfrm>
            <a:off x="335280" y="783354"/>
            <a:ext cx="3863340" cy="3996809"/>
          </a:xfrm>
        </p:spPr>
        <p:txBody>
          <a:bodyPr>
            <a:normAutofit/>
          </a:bodyPr>
          <a:lstStyle/>
          <a:p>
            <a:r>
              <a:rPr lang="en-US" sz="1600" dirty="0"/>
              <a:t>Mean Absolute Difference (MAD) is very small for the VNIR bands (&lt;0.0015) for the VNIR data</a:t>
            </a:r>
          </a:p>
          <a:p>
            <a:endParaRPr lang="en-US" sz="1600" dirty="0"/>
          </a:p>
          <a:p>
            <a:r>
              <a:rPr lang="en-US" sz="1600" dirty="0"/>
              <a:t>Highest percentage difference (6%) for the Red band.</a:t>
            </a:r>
          </a:p>
          <a:p>
            <a:endParaRPr lang="en-US" sz="1600" dirty="0"/>
          </a:p>
          <a:p>
            <a:r>
              <a:rPr lang="en-US" sz="1600" dirty="0"/>
              <a:t>Largest MAD ~0.0033 for the SWIR2</a:t>
            </a:r>
          </a:p>
          <a:p>
            <a:endParaRPr lang="en-US" sz="1600" dirty="0"/>
          </a:p>
          <a:p>
            <a:r>
              <a:rPr lang="en-US" sz="1600" dirty="0"/>
              <a:t>Despite its afternoon MLT crossing, switching to VIIRS should not impact the continuity of the Landsat C2 SR. </a:t>
            </a:r>
          </a:p>
          <a:p>
            <a:endParaRPr lang="en-US" sz="1600" dirty="0"/>
          </a:p>
          <a:p>
            <a:endParaRPr lang="en-US" sz="1600" dirty="0"/>
          </a:p>
          <a:p>
            <a:endParaRPr lang="en-US" sz="1600" dirty="0"/>
          </a:p>
          <a:p>
            <a:endParaRPr lang="en-US" sz="1600" dirty="0"/>
          </a:p>
        </p:txBody>
      </p:sp>
      <p:graphicFrame>
        <p:nvGraphicFramePr>
          <p:cNvPr id="5" name="Chart 4" descr="Mean absolute difference chart">
            <a:extLst>
              <a:ext uri="{FF2B5EF4-FFF2-40B4-BE49-F238E27FC236}">
                <a16:creationId xmlns:a16="http://schemas.microsoft.com/office/drawing/2014/main" id="{F726A90A-AD37-4931-B311-8E13A96432EF}"/>
              </a:ext>
            </a:extLst>
          </p:cNvPr>
          <p:cNvGraphicFramePr>
            <a:graphicFrameLocks/>
          </p:cNvGraphicFramePr>
          <p:nvPr>
            <p:extLst>
              <p:ext uri="{D42A27DB-BD31-4B8C-83A1-F6EECF244321}">
                <p14:modId xmlns:p14="http://schemas.microsoft.com/office/powerpoint/2010/main" val="2534930365"/>
              </p:ext>
            </p:extLst>
          </p:nvPr>
        </p:nvGraphicFramePr>
        <p:xfrm>
          <a:off x="4198620" y="1201102"/>
          <a:ext cx="4572000" cy="274129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611394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9C7C8-851F-F808-99B6-75EC6BF269F9}"/>
              </a:ext>
            </a:extLst>
          </p:cNvPr>
          <p:cNvSpPr>
            <a:spLocks noGrp="1"/>
          </p:cNvSpPr>
          <p:nvPr>
            <p:ph type="title"/>
          </p:nvPr>
        </p:nvSpPr>
        <p:spPr/>
        <p:txBody>
          <a:bodyPr>
            <a:normAutofit fontScale="90000"/>
          </a:bodyPr>
          <a:lstStyle/>
          <a:p>
            <a:r>
              <a:rPr lang="en-US" dirty="0"/>
              <a:t>Growing Season</a:t>
            </a:r>
          </a:p>
        </p:txBody>
      </p:sp>
      <p:sp>
        <p:nvSpPr>
          <p:cNvPr id="3" name="Content Placeholder 2">
            <a:extLst>
              <a:ext uri="{FF2B5EF4-FFF2-40B4-BE49-F238E27FC236}">
                <a16:creationId xmlns:a16="http://schemas.microsoft.com/office/drawing/2014/main" id="{1ADEA2BE-A7F3-CC0E-16E2-19E0A272021B}"/>
              </a:ext>
            </a:extLst>
          </p:cNvPr>
          <p:cNvSpPr>
            <a:spLocks noGrp="1"/>
          </p:cNvSpPr>
          <p:nvPr>
            <p:ph idx="1"/>
          </p:nvPr>
        </p:nvSpPr>
        <p:spPr/>
        <p:txBody>
          <a:bodyPr>
            <a:normAutofit fontScale="62500" lnSpcReduction="20000"/>
          </a:bodyPr>
          <a:lstStyle/>
          <a:p>
            <a:r>
              <a:rPr lang="en-US" sz="2400" dirty="0"/>
              <a:t>In temperate regions, which have warm summers and cold winters, the length of the growing season depends mostly on temperature. Some growing seasons last as long as eight months. Europe and most of the Americas enjoy long growing seasons like this. The farther away a place is from the Equator, the shorter the growing season. In regions near the poles, the growing season is sometimes less than two months. The U.S. state of Alaska has an average growing season of only 105</a:t>
            </a:r>
          </a:p>
          <a:p>
            <a:r>
              <a:rPr lang="en-US" sz="2400" dirty="0"/>
              <a:t>Elevation, or the height above sea level, also affects the growing season. This is because higher elevations usually have colder temperatures. High in the Sierra Nevada mountains in the U.S. state of California, the growing season lasts only 50 days, but along the state's southern coast, the growing season lasts 365 days.</a:t>
            </a:r>
          </a:p>
          <a:p>
            <a:r>
              <a:rPr lang="en-US" sz="2400" dirty="0"/>
              <a:t>There are two ways to determine the growing season. In temperate regions, the growing season is usually calculated by the average number of days between the last frost in spring and the first severe frost in autumn. The growing season can also be determined by the average number of days that the temperature rises high enough for a particular crop to sprout and grow. This measurement varies depending upon the crop. For rice to grow, the temperature must be at least 20 degrees Celsius (68 degrees Fahrenheit). Wheat, however, will sprout at just 5 degrees Celsius (40 degrees Fahrenheit).</a:t>
            </a:r>
          </a:p>
          <a:p>
            <a:endParaRPr lang="en-US" sz="2400" dirty="0"/>
          </a:p>
          <a:p>
            <a:endParaRPr lang="en-US" sz="2400" dirty="0"/>
          </a:p>
          <a:p>
            <a:endParaRPr lang="en-US" dirty="0"/>
          </a:p>
        </p:txBody>
      </p:sp>
    </p:spTree>
    <p:extLst>
      <p:ext uri="{BB962C8B-B14F-4D97-AF65-F5344CB8AC3E}">
        <p14:creationId xmlns:p14="http://schemas.microsoft.com/office/powerpoint/2010/main" val="18839079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26A7C-49AC-44AA-9D59-C5D415AC1BA9}"/>
              </a:ext>
            </a:extLst>
          </p:cNvPr>
          <p:cNvSpPr>
            <a:spLocks noGrp="1"/>
          </p:cNvSpPr>
          <p:nvPr>
            <p:ph type="title"/>
          </p:nvPr>
        </p:nvSpPr>
        <p:spPr/>
        <p:txBody>
          <a:bodyPr>
            <a:normAutofit fontScale="90000"/>
          </a:bodyPr>
          <a:lstStyle/>
          <a:p>
            <a:r>
              <a:rPr lang="en-US" dirty="0"/>
              <a:t>MODIS vs VIIRS CMG</a:t>
            </a:r>
          </a:p>
        </p:txBody>
      </p:sp>
      <p:sp>
        <p:nvSpPr>
          <p:cNvPr id="3" name="Content Placeholder 2">
            <a:extLst>
              <a:ext uri="{FF2B5EF4-FFF2-40B4-BE49-F238E27FC236}">
                <a16:creationId xmlns:a16="http://schemas.microsoft.com/office/drawing/2014/main" id="{9AED5D5E-BA5B-4EDD-A358-04E71F185F23}"/>
              </a:ext>
            </a:extLst>
          </p:cNvPr>
          <p:cNvSpPr>
            <a:spLocks noGrp="1"/>
          </p:cNvSpPr>
          <p:nvPr>
            <p:ph idx="1"/>
          </p:nvPr>
        </p:nvSpPr>
        <p:spPr>
          <a:xfrm>
            <a:off x="335280" y="783354"/>
            <a:ext cx="4290060" cy="2954075"/>
          </a:xfrm>
        </p:spPr>
        <p:txBody>
          <a:bodyPr>
            <a:normAutofit fontScale="70000" lnSpcReduction="20000"/>
          </a:bodyPr>
          <a:lstStyle/>
          <a:p>
            <a:pPr>
              <a:lnSpc>
                <a:spcPct val="120000"/>
              </a:lnSpc>
            </a:pPr>
            <a:r>
              <a:rPr lang="en-US" dirty="0"/>
              <a:t>The water vapor correlation is not great. </a:t>
            </a:r>
          </a:p>
          <a:p>
            <a:pPr lvl="1">
              <a:lnSpc>
                <a:spcPct val="120000"/>
              </a:lnSpc>
            </a:pPr>
            <a:r>
              <a:rPr lang="en-US" dirty="0"/>
              <a:t>The regression fit has a slope of 4.8</a:t>
            </a:r>
          </a:p>
          <a:p>
            <a:pPr lvl="1">
              <a:lnSpc>
                <a:spcPct val="120000"/>
              </a:lnSpc>
            </a:pPr>
            <a:r>
              <a:rPr lang="en-US" dirty="0"/>
              <a:t>There is some correlation along the 1:1 line, but there are outliers that do not correlate at all.</a:t>
            </a:r>
          </a:p>
          <a:p>
            <a:pPr>
              <a:lnSpc>
                <a:spcPct val="120000"/>
              </a:lnSpc>
            </a:pPr>
            <a:endParaRPr lang="en-US" dirty="0"/>
          </a:p>
          <a:p>
            <a:pPr>
              <a:lnSpc>
                <a:spcPct val="120000"/>
              </a:lnSpc>
            </a:pPr>
            <a:r>
              <a:rPr lang="en-US" dirty="0"/>
              <a:t>MOD09CMA water vapor data has some non-physical values, with a few points &gt;8 g/cm^2 and a max value of 173.95 g/cm^2. That's an impossible value for total column water vapor, which usually maxes out at 8 g/cm^2 (80 kg/m^2).</a:t>
            </a:r>
          </a:p>
          <a:p>
            <a:pPr>
              <a:lnSpc>
                <a:spcPct val="120000"/>
              </a:lnSpc>
            </a:pPr>
            <a:endParaRPr lang="en-US" dirty="0"/>
          </a:p>
          <a:p>
            <a:pPr>
              <a:lnSpc>
                <a:spcPct val="120000"/>
              </a:lnSpc>
            </a:pPr>
            <a:endParaRPr lang="en-US" dirty="0"/>
          </a:p>
        </p:txBody>
      </p:sp>
      <p:pic>
        <p:nvPicPr>
          <p:cNvPr id="5" name="Picture 4" descr="A picture containing graphical user interface&#10;&#10;Description automatically generated">
            <a:extLst>
              <a:ext uri="{FF2B5EF4-FFF2-40B4-BE49-F238E27FC236}">
                <a16:creationId xmlns:a16="http://schemas.microsoft.com/office/drawing/2014/main" id="{B3E0BDA1-F602-4A3F-9FF9-E96A2E426195}"/>
              </a:ext>
            </a:extLst>
          </p:cNvPr>
          <p:cNvPicPr>
            <a:picLocks noChangeAspect="1"/>
          </p:cNvPicPr>
          <p:nvPr/>
        </p:nvPicPr>
        <p:blipFill rotWithShape="1">
          <a:blip r:embed="rId3">
            <a:extLst>
              <a:ext uri="{28A0092B-C50C-407E-A947-70E740481C1C}">
                <a14:useLocalDpi xmlns:a14="http://schemas.microsoft.com/office/drawing/2010/main" val="0"/>
              </a:ext>
            </a:extLst>
          </a:blip>
          <a:srcRect l="3278" t="4308"/>
          <a:stretch/>
        </p:blipFill>
        <p:spPr>
          <a:xfrm>
            <a:off x="4878040" y="941336"/>
            <a:ext cx="3723267" cy="3821398"/>
          </a:xfrm>
          <a:prstGeom prst="rect">
            <a:avLst/>
          </a:prstGeom>
        </p:spPr>
      </p:pic>
      <p:pic>
        <p:nvPicPr>
          <p:cNvPr id="6" name="Picture 5" descr="Chart&#10;&#10;Description automatically generated">
            <a:extLst>
              <a:ext uri="{FF2B5EF4-FFF2-40B4-BE49-F238E27FC236}">
                <a16:creationId xmlns:a16="http://schemas.microsoft.com/office/drawing/2014/main" id="{1576BE50-2E16-4B26-9FE6-CADBF43ED5A6}"/>
              </a:ext>
            </a:extLst>
          </p:cNvPr>
          <p:cNvPicPr>
            <a:picLocks noChangeAspect="1"/>
          </p:cNvPicPr>
          <p:nvPr/>
        </p:nvPicPr>
        <p:blipFill rotWithShape="1">
          <a:blip r:embed="rId4">
            <a:extLst>
              <a:ext uri="{28A0092B-C50C-407E-A947-70E740481C1C}">
                <a14:useLocalDpi xmlns:a14="http://schemas.microsoft.com/office/drawing/2010/main" val="0"/>
              </a:ext>
            </a:extLst>
          </a:blip>
          <a:srcRect t="3805"/>
          <a:stretch/>
        </p:blipFill>
        <p:spPr>
          <a:xfrm>
            <a:off x="4482988" y="999638"/>
            <a:ext cx="4646144" cy="3711058"/>
          </a:xfrm>
          <a:prstGeom prst="rect">
            <a:avLst/>
          </a:prstGeom>
        </p:spPr>
      </p:pic>
      <p:sp>
        <p:nvSpPr>
          <p:cNvPr id="4" name="TextBox 3">
            <a:extLst>
              <a:ext uri="{FF2B5EF4-FFF2-40B4-BE49-F238E27FC236}">
                <a16:creationId xmlns:a16="http://schemas.microsoft.com/office/drawing/2014/main" id="{52BA6834-E3EC-457B-8A20-51FC3A8BE833}"/>
              </a:ext>
            </a:extLst>
          </p:cNvPr>
          <p:cNvSpPr txBox="1"/>
          <p:nvPr/>
        </p:nvSpPr>
        <p:spPr>
          <a:xfrm>
            <a:off x="335279" y="3926114"/>
            <a:ext cx="4147707" cy="1031051"/>
          </a:xfrm>
          <a:prstGeom prst="rect">
            <a:avLst/>
          </a:prstGeom>
          <a:noFill/>
        </p:spPr>
        <p:txBody>
          <a:bodyPr wrap="square" rtlCol="0">
            <a:spAutoFit/>
          </a:bodyPr>
          <a:lstStyle/>
          <a:p>
            <a:pPr marL="285750" indent="-285750">
              <a:buFont typeface="Wingdings" panose="05000000000000000000" pitchFamily="2" charset="2"/>
              <a:buChar char="§"/>
            </a:pPr>
            <a:r>
              <a:rPr lang="en-US" sz="1500" dirty="0">
                <a:latin typeface="Arial" panose="020B0604020202020204" pitchFamily="34" charset="0"/>
                <a:cs typeface="Arial" panose="020B0604020202020204" pitchFamily="34" charset="0"/>
              </a:rPr>
              <a:t>Yearly</a:t>
            </a:r>
            <a:r>
              <a:rPr lang="en-US" sz="1500" dirty="0"/>
              <a:t> trend plot for VNP09ANC ozone vs MOD09CMG ozone.  They correlate very well, to within 0.3% of each other.</a:t>
            </a:r>
          </a:p>
          <a:p>
            <a:endParaRPr lang="en-US" sz="1600" dirty="0"/>
          </a:p>
        </p:txBody>
      </p:sp>
    </p:spTree>
    <p:extLst>
      <p:ext uri="{BB962C8B-B14F-4D97-AF65-F5344CB8AC3E}">
        <p14:creationId xmlns:p14="http://schemas.microsoft.com/office/powerpoint/2010/main" val="86754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9E71F-30E9-4E0D-8071-45AFD2E5AFEA}"/>
              </a:ext>
            </a:extLst>
          </p:cNvPr>
          <p:cNvSpPr>
            <a:spLocks noGrp="1"/>
          </p:cNvSpPr>
          <p:nvPr>
            <p:ph type="title"/>
          </p:nvPr>
        </p:nvSpPr>
        <p:spPr/>
        <p:txBody>
          <a:bodyPr>
            <a:normAutofit fontScale="90000"/>
          </a:bodyPr>
          <a:lstStyle/>
          <a:p>
            <a:r>
              <a:rPr lang="en-US" dirty="0"/>
              <a:t>NOAA’s JPSS Mission</a:t>
            </a:r>
          </a:p>
        </p:txBody>
      </p:sp>
      <p:sp>
        <p:nvSpPr>
          <p:cNvPr id="3" name="Content Placeholder 2">
            <a:extLst>
              <a:ext uri="{FF2B5EF4-FFF2-40B4-BE49-F238E27FC236}">
                <a16:creationId xmlns:a16="http://schemas.microsoft.com/office/drawing/2014/main" id="{C33A68FA-AB75-48D9-A5E1-480D538BB783}"/>
              </a:ext>
            </a:extLst>
          </p:cNvPr>
          <p:cNvSpPr>
            <a:spLocks noGrp="1"/>
          </p:cNvSpPr>
          <p:nvPr>
            <p:ph idx="1"/>
          </p:nvPr>
        </p:nvSpPr>
        <p:spPr/>
        <p:txBody>
          <a:bodyPr>
            <a:normAutofit/>
          </a:bodyPr>
          <a:lstStyle/>
          <a:p>
            <a:r>
              <a:rPr lang="en-US" sz="1600" dirty="0"/>
              <a:t>The Joint Polar Satellite System (JPSS) provides global meteorological data and observations of atmosphere, ocean, and land for short-term, and long-term monitoring. </a:t>
            </a:r>
          </a:p>
          <a:p>
            <a:r>
              <a:rPr lang="en-US" sz="1600" dirty="0"/>
              <a:t>The JPSS currently includes two satellites</a:t>
            </a:r>
          </a:p>
          <a:p>
            <a:pPr lvl="1"/>
            <a:r>
              <a:rPr lang="en-US" sz="1300" dirty="0"/>
              <a:t>Suomi National Polar-orbiting Partnership (S-NPP), and </a:t>
            </a:r>
          </a:p>
          <a:p>
            <a:pPr lvl="1"/>
            <a:r>
              <a:rPr lang="en-US" sz="1300" dirty="0"/>
              <a:t>JPSS-1 (NOAA-20). </a:t>
            </a:r>
          </a:p>
          <a:p>
            <a:r>
              <a:rPr lang="en-US" sz="1600" dirty="0"/>
              <a:t>It total, JPSS will include five satellites, launched on a regular cadence, to ensure that there are always at least two in orbit. </a:t>
            </a:r>
          </a:p>
          <a:p>
            <a:r>
              <a:rPr lang="en-US" sz="1600" dirty="0"/>
              <a:t>The next three satellites in the series (JPSS-2, -3 and -4) will launch in 2022, 2027 and 2032, respectively.</a:t>
            </a:r>
          </a:p>
        </p:txBody>
      </p:sp>
      <p:grpSp>
        <p:nvGrpSpPr>
          <p:cNvPr id="7" name="Group 6" descr="NOAA's JPSS Mission timeline graph">
            <a:extLst>
              <a:ext uri="{FF2B5EF4-FFF2-40B4-BE49-F238E27FC236}">
                <a16:creationId xmlns:a16="http://schemas.microsoft.com/office/drawing/2014/main" id="{FE09C213-A351-4120-9515-666DD6220375}"/>
              </a:ext>
            </a:extLst>
          </p:cNvPr>
          <p:cNvGrpSpPr/>
          <p:nvPr/>
        </p:nvGrpSpPr>
        <p:grpSpPr>
          <a:xfrm>
            <a:off x="2665045" y="3210332"/>
            <a:ext cx="5291016" cy="1432006"/>
            <a:chOff x="2665045" y="3210332"/>
            <a:chExt cx="5291016" cy="1432006"/>
          </a:xfrm>
        </p:grpSpPr>
        <p:pic>
          <p:nvPicPr>
            <p:cNvPr id="5" name="Picture 4" descr="Chart&#10;&#10;Description automatically generated">
              <a:extLst>
                <a:ext uri="{FF2B5EF4-FFF2-40B4-BE49-F238E27FC236}">
                  <a16:creationId xmlns:a16="http://schemas.microsoft.com/office/drawing/2014/main" id="{F47045F5-06D9-4508-A399-51B7B8B2F2E9}"/>
                </a:ext>
              </a:extLst>
            </p:cNvPr>
            <p:cNvPicPr>
              <a:picLocks noChangeAspect="1"/>
            </p:cNvPicPr>
            <p:nvPr/>
          </p:nvPicPr>
          <p:blipFill rotWithShape="1">
            <a:blip r:embed="rId2">
              <a:extLst>
                <a:ext uri="{28A0092B-C50C-407E-A947-70E740481C1C}">
                  <a14:useLocalDpi xmlns:a14="http://schemas.microsoft.com/office/drawing/2010/main" val="0"/>
                </a:ext>
              </a:extLst>
            </a:blip>
            <a:srcRect l="291" t="4411" r="1164" b="19345"/>
            <a:stretch/>
          </p:blipFill>
          <p:spPr>
            <a:xfrm>
              <a:off x="2665045" y="3210332"/>
              <a:ext cx="5291016" cy="1359878"/>
            </a:xfrm>
            <a:prstGeom prst="rect">
              <a:avLst/>
            </a:prstGeom>
          </p:spPr>
        </p:pic>
        <p:sp>
          <p:nvSpPr>
            <p:cNvPr id="6" name="Rectangle 5">
              <a:extLst>
                <a:ext uri="{FF2B5EF4-FFF2-40B4-BE49-F238E27FC236}">
                  <a16:creationId xmlns:a16="http://schemas.microsoft.com/office/drawing/2014/main" id="{FB3EB78C-4358-4008-8A91-0BC1FFBC8BC7}"/>
                </a:ext>
              </a:extLst>
            </p:cNvPr>
            <p:cNvSpPr/>
            <p:nvPr/>
          </p:nvSpPr>
          <p:spPr>
            <a:xfrm>
              <a:off x="4486031" y="4384067"/>
              <a:ext cx="1078523" cy="258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433848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4AB49-21E3-429F-8E9D-CCA67548B627}"/>
              </a:ext>
            </a:extLst>
          </p:cNvPr>
          <p:cNvSpPr>
            <a:spLocks noGrp="1"/>
          </p:cNvSpPr>
          <p:nvPr>
            <p:ph type="title"/>
          </p:nvPr>
        </p:nvSpPr>
        <p:spPr/>
        <p:txBody>
          <a:bodyPr>
            <a:normAutofit fontScale="90000"/>
          </a:bodyPr>
          <a:lstStyle/>
          <a:p>
            <a:r>
              <a:rPr lang="en-US" dirty="0"/>
              <a:t>NOAA’s JPSS Mission</a:t>
            </a:r>
          </a:p>
        </p:txBody>
      </p:sp>
      <p:sp>
        <p:nvSpPr>
          <p:cNvPr id="3" name="Content Placeholder 2">
            <a:extLst>
              <a:ext uri="{FF2B5EF4-FFF2-40B4-BE49-F238E27FC236}">
                <a16:creationId xmlns:a16="http://schemas.microsoft.com/office/drawing/2014/main" id="{DE9CF62E-D089-4CA2-B832-6D11578867C4}"/>
              </a:ext>
            </a:extLst>
          </p:cNvPr>
          <p:cNvSpPr>
            <a:spLocks noGrp="1"/>
          </p:cNvSpPr>
          <p:nvPr>
            <p:ph idx="1"/>
          </p:nvPr>
        </p:nvSpPr>
        <p:spPr>
          <a:xfrm>
            <a:off x="335280" y="783354"/>
            <a:ext cx="4854787" cy="3996809"/>
          </a:xfrm>
        </p:spPr>
        <p:txBody>
          <a:bodyPr>
            <a:normAutofit fontScale="77500" lnSpcReduction="20000"/>
          </a:bodyPr>
          <a:lstStyle/>
          <a:p>
            <a:pPr>
              <a:lnSpc>
                <a:spcPct val="120000"/>
              </a:lnSpc>
            </a:pPr>
            <a:r>
              <a:rPr lang="en-US" dirty="0"/>
              <a:t>Each JPSS satellite carries at least four state-of-the-art instruments, including</a:t>
            </a:r>
          </a:p>
          <a:p>
            <a:pPr lvl="1">
              <a:lnSpc>
                <a:spcPct val="120000"/>
              </a:lnSpc>
            </a:pPr>
            <a:r>
              <a:rPr lang="en-US" dirty="0"/>
              <a:t>Advanced Technology Microwave Sounder (ATMS), </a:t>
            </a:r>
          </a:p>
          <a:p>
            <a:pPr lvl="1">
              <a:lnSpc>
                <a:spcPct val="120000"/>
              </a:lnSpc>
            </a:pPr>
            <a:r>
              <a:rPr lang="en-US" dirty="0"/>
              <a:t>Cross-Track Infrared Sounder (CrIS), </a:t>
            </a:r>
          </a:p>
          <a:p>
            <a:pPr lvl="1">
              <a:lnSpc>
                <a:spcPct val="120000"/>
              </a:lnSpc>
            </a:pPr>
            <a:r>
              <a:rPr lang="en-US" dirty="0"/>
              <a:t>Visible Infrared Imaging Radiometer Suite (VIIRS), </a:t>
            </a:r>
          </a:p>
          <a:p>
            <a:pPr lvl="1">
              <a:lnSpc>
                <a:spcPct val="120000"/>
              </a:lnSpc>
            </a:pPr>
            <a:r>
              <a:rPr lang="en-US" dirty="0"/>
              <a:t>Ozone Mapping and Profiler Suite (OMPS).</a:t>
            </a:r>
          </a:p>
          <a:p>
            <a:endParaRPr lang="en-US" dirty="0"/>
          </a:p>
          <a:p>
            <a:pPr>
              <a:lnSpc>
                <a:spcPct val="120000"/>
              </a:lnSpc>
            </a:pPr>
            <a:r>
              <a:rPr lang="en-US" dirty="0"/>
              <a:t>“VIIRS is one of the five major Earth observing instruments onboard S-NPP and JPSS. The VIIRS observations primarily focus on </a:t>
            </a:r>
            <a:r>
              <a:rPr lang="en-US" b="1" dirty="0"/>
              <a:t>clouds</a:t>
            </a:r>
            <a:r>
              <a:rPr lang="en-US" dirty="0"/>
              <a:t> and </a:t>
            </a:r>
            <a:r>
              <a:rPr lang="en-US" b="1" dirty="0"/>
              <a:t>Earth surface variables</a:t>
            </a:r>
            <a:r>
              <a:rPr lang="en-US" dirty="0"/>
              <a:t>, while the other instruments (CrIS, OMPS, ATMS, and CERES) are designed mainly to measure atmospheric variables and earth radiation budget.”</a:t>
            </a:r>
          </a:p>
        </p:txBody>
      </p:sp>
      <p:pic>
        <p:nvPicPr>
          <p:cNvPr id="4" name="Picture 3" descr="A screenshot of a video game&#10;&#10;Description automatically generated with medium confidence">
            <a:extLst>
              <a:ext uri="{FF2B5EF4-FFF2-40B4-BE49-F238E27FC236}">
                <a16:creationId xmlns:a16="http://schemas.microsoft.com/office/drawing/2014/main" id="{43AE2B40-3C92-4C63-95A2-44333C46A1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1321" y="1486752"/>
            <a:ext cx="3453049" cy="2382979"/>
          </a:xfrm>
          <a:prstGeom prst="rect">
            <a:avLst/>
          </a:prstGeom>
        </p:spPr>
      </p:pic>
    </p:spTree>
    <p:extLst>
      <p:ext uri="{BB962C8B-B14F-4D97-AF65-F5344CB8AC3E}">
        <p14:creationId xmlns:p14="http://schemas.microsoft.com/office/powerpoint/2010/main" val="8746216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A5F4E-C54A-4BBF-82D9-9E8E0D959E4C}"/>
              </a:ext>
            </a:extLst>
          </p:cNvPr>
          <p:cNvSpPr>
            <a:spLocks noGrp="1"/>
          </p:cNvSpPr>
          <p:nvPr>
            <p:ph type="title"/>
          </p:nvPr>
        </p:nvSpPr>
        <p:spPr/>
        <p:txBody>
          <a:bodyPr>
            <a:normAutofit fontScale="90000"/>
          </a:bodyPr>
          <a:lstStyle/>
          <a:p>
            <a:r>
              <a:rPr lang="en-US" dirty="0"/>
              <a:t>VIIRS C2 Processing Plans</a:t>
            </a:r>
          </a:p>
        </p:txBody>
      </p:sp>
      <p:sp>
        <p:nvSpPr>
          <p:cNvPr id="3" name="Content Placeholder 2">
            <a:extLst>
              <a:ext uri="{FF2B5EF4-FFF2-40B4-BE49-F238E27FC236}">
                <a16:creationId xmlns:a16="http://schemas.microsoft.com/office/drawing/2014/main" id="{FE945858-23A2-4CF4-955B-86615CA447AA}"/>
              </a:ext>
            </a:extLst>
          </p:cNvPr>
          <p:cNvSpPr>
            <a:spLocks noGrp="1"/>
          </p:cNvSpPr>
          <p:nvPr>
            <p:ph idx="1"/>
          </p:nvPr>
        </p:nvSpPr>
        <p:spPr/>
        <p:txBody>
          <a:bodyPr>
            <a:normAutofit/>
          </a:bodyPr>
          <a:lstStyle/>
          <a:p>
            <a:r>
              <a:rPr lang="en-US" sz="1600" dirty="0"/>
              <a:t>Source: </a:t>
            </a:r>
            <a:r>
              <a:rPr lang="en-US" sz="1600" dirty="0">
                <a:hlinkClick r:id="rId2"/>
              </a:rPr>
              <a:t>https://viirsland.gsfc.nasa.gov/Products/NASA/NASAprod.html</a:t>
            </a:r>
            <a:r>
              <a:rPr lang="en-US" sz="1600" dirty="0"/>
              <a:t>  </a:t>
            </a:r>
          </a:p>
        </p:txBody>
      </p:sp>
      <p:pic>
        <p:nvPicPr>
          <p:cNvPr id="5" name="Picture 4" descr="VIIRS C2 processing plans table">
            <a:extLst>
              <a:ext uri="{FF2B5EF4-FFF2-40B4-BE49-F238E27FC236}">
                <a16:creationId xmlns:a16="http://schemas.microsoft.com/office/drawing/2014/main" id="{9ABC7CD5-DBD2-4117-B7BB-F682C7BDDB32}"/>
              </a:ext>
            </a:extLst>
          </p:cNvPr>
          <p:cNvPicPr>
            <a:picLocks noChangeAspect="1"/>
          </p:cNvPicPr>
          <p:nvPr/>
        </p:nvPicPr>
        <p:blipFill>
          <a:blip r:embed="rId3"/>
          <a:stretch>
            <a:fillRect/>
          </a:stretch>
        </p:blipFill>
        <p:spPr>
          <a:xfrm>
            <a:off x="1370118" y="1402472"/>
            <a:ext cx="5269537" cy="3029348"/>
          </a:xfrm>
          <a:prstGeom prst="rect">
            <a:avLst/>
          </a:prstGeom>
        </p:spPr>
      </p:pic>
      <p:sp>
        <p:nvSpPr>
          <p:cNvPr id="4" name="Rectangle 3">
            <a:extLst>
              <a:ext uri="{FF2B5EF4-FFF2-40B4-BE49-F238E27FC236}">
                <a16:creationId xmlns:a16="http://schemas.microsoft.com/office/drawing/2014/main" id="{44ADDC82-1089-4CC2-9BF2-FEF492A62F4A}"/>
              </a:ext>
              <a:ext uri="{C183D7F6-B498-43B3-948B-1728B52AA6E4}">
                <adec:decorative xmlns:adec="http://schemas.microsoft.com/office/drawing/2017/decorative" val="1"/>
              </a:ext>
            </a:extLst>
          </p:cNvPr>
          <p:cNvSpPr/>
          <p:nvPr/>
        </p:nvSpPr>
        <p:spPr>
          <a:xfrm>
            <a:off x="1629202" y="1676493"/>
            <a:ext cx="1107688" cy="2007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8181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B5D411A-84DA-44BD-BEC3-3F19A75579DE}"/>
              </a:ext>
              <a:ext uri="{C183D7F6-B498-43B3-948B-1728B52AA6E4}">
                <adec:decorative xmlns:adec="http://schemas.microsoft.com/office/drawing/2017/decorative" val="1"/>
              </a:ext>
            </a:extLst>
          </p:cNvPr>
          <p:cNvSpPr/>
          <p:nvPr/>
        </p:nvSpPr>
        <p:spPr>
          <a:xfrm>
            <a:off x="171450" y="3863057"/>
            <a:ext cx="8243888" cy="592065"/>
          </a:xfrm>
          <a:prstGeom prst="rect">
            <a:avLst/>
          </a:prstGeom>
          <a:gradFill flip="none" rotWithShape="1">
            <a:gsLst>
              <a:gs pos="0">
                <a:schemeClr val="bg1"/>
              </a:gs>
              <a:gs pos="47000">
                <a:schemeClr val="bg1">
                  <a:lumMod val="95000"/>
                </a:schemeClr>
              </a:gs>
              <a:gs pos="83000">
                <a:schemeClr val="accent2">
                  <a:lumMod val="20000"/>
                  <a:lumOff val="80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EE70935-04A1-43D5-AC25-9D96909F1B94}"/>
              </a:ext>
              <a:ext uri="{C183D7F6-B498-43B3-948B-1728B52AA6E4}">
                <adec:decorative xmlns:adec="http://schemas.microsoft.com/office/drawing/2017/decorative" val="1"/>
              </a:ext>
            </a:extLst>
          </p:cNvPr>
          <p:cNvSpPr/>
          <p:nvPr/>
        </p:nvSpPr>
        <p:spPr>
          <a:xfrm>
            <a:off x="171450" y="2978059"/>
            <a:ext cx="8243888" cy="615787"/>
          </a:xfrm>
          <a:prstGeom prst="rect">
            <a:avLst/>
          </a:prstGeom>
          <a:gradFill flip="none" rotWithShape="1">
            <a:gsLst>
              <a:gs pos="0">
                <a:schemeClr val="bg1"/>
              </a:gs>
              <a:gs pos="47000">
                <a:schemeClr val="bg1">
                  <a:lumMod val="95000"/>
                </a:schemeClr>
              </a:gs>
              <a:gs pos="83000">
                <a:schemeClr val="accent5">
                  <a:lumMod val="45000"/>
                  <a:lumOff val="5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83D388-83B7-4C29-B13C-11ACC8A0B85C}"/>
              </a:ext>
            </a:extLst>
          </p:cNvPr>
          <p:cNvSpPr>
            <a:spLocks noGrp="1"/>
          </p:cNvSpPr>
          <p:nvPr>
            <p:ph type="title"/>
          </p:nvPr>
        </p:nvSpPr>
        <p:spPr/>
        <p:txBody>
          <a:bodyPr>
            <a:normAutofit fontScale="90000"/>
          </a:bodyPr>
          <a:lstStyle/>
          <a:p>
            <a:r>
              <a:rPr lang="en-US" dirty="0"/>
              <a:t>End of Terra/Aqua Missions</a:t>
            </a:r>
          </a:p>
        </p:txBody>
      </p:sp>
      <p:sp>
        <p:nvSpPr>
          <p:cNvPr id="3" name="Content Placeholder 2">
            <a:extLst>
              <a:ext uri="{FF2B5EF4-FFF2-40B4-BE49-F238E27FC236}">
                <a16:creationId xmlns:a16="http://schemas.microsoft.com/office/drawing/2014/main" id="{DDC24558-5470-4660-B67F-10BFE238E557}"/>
              </a:ext>
            </a:extLst>
          </p:cNvPr>
          <p:cNvSpPr>
            <a:spLocks noGrp="1"/>
          </p:cNvSpPr>
          <p:nvPr>
            <p:ph idx="1"/>
          </p:nvPr>
        </p:nvSpPr>
        <p:spPr>
          <a:xfrm>
            <a:off x="335280" y="783354"/>
            <a:ext cx="8435340" cy="2212797"/>
          </a:xfrm>
        </p:spPr>
        <p:txBody>
          <a:bodyPr>
            <a:normAutofit/>
          </a:bodyPr>
          <a:lstStyle/>
          <a:p>
            <a:r>
              <a:rPr lang="en-US" sz="1200" dirty="0"/>
              <a:t>End of Terra/Aqua science observations anticipated in summer FY2023</a:t>
            </a:r>
          </a:p>
          <a:p>
            <a:pPr lvl="1"/>
            <a:r>
              <a:rPr lang="en-US" sz="1100" dirty="0"/>
              <a:t>Current thinking from NASA HQ leadership: End of missions </a:t>
            </a:r>
            <a:r>
              <a:rPr lang="en-US" sz="1100" b="1" dirty="0"/>
              <a:t>will likely</a:t>
            </a:r>
            <a:r>
              <a:rPr lang="en-US" sz="1100" dirty="0"/>
              <a:t> be in FY2023</a:t>
            </a:r>
          </a:p>
          <a:p>
            <a:pPr lvl="1"/>
            <a:r>
              <a:rPr lang="en-US" sz="1100" dirty="0"/>
              <a:t>These missions are invited to senior review but science products availability beyond FY2023 is TBD(?).</a:t>
            </a:r>
          </a:p>
          <a:p>
            <a:pPr lvl="1"/>
            <a:endParaRPr lang="en-US" sz="1100" dirty="0"/>
          </a:p>
          <a:p>
            <a:r>
              <a:rPr lang="en-US" sz="1200" dirty="0"/>
              <a:t>Terra Constellation Exit Maneuvers completed (October 2022).</a:t>
            </a:r>
          </a:p>
          <a:p>
            <a:pPr lvl="1"/>
            <a:r>
              <a:rPr lang="en-US" sz="1100" dirty="0"/>
              <a:t>MODIS science observations continue in concert with the changing MLT at lower orbit (694 km).</a:t>
            </a:r>
          </a:p>
          <a:p>
            <a:pPr lvl="1"/>
            <a:r>
              <a:rPr lang="en-US" sz="1100" dirty="0"/>
              <a:t>NASA’s Terra, Aqua, and Aura Drifting Orbits Workshop (November 2022) </a:t>
            </a:r>
            <a:endParaRPr lang="en-US" sz="1200" dirty="0"/>
          </a:p>
          <a:p>
            <a:pPr lvl="1"/>
            <a:endParaRPr lang="en-US" sz="900" dirty="0"/>
          </a:p>
        </p:txBody>
      </p:sp>
      <p:sp>
        <p:nvSpPr>
          <p:cNvPr id="5" name="TextBox 4">
            <a:extLst>
              <a:ext uri="{FF2B5EF4-FFF2-40B4-BE49-F238E27FC236}">
                <a16:creationId xmlns:a16="http://schemas.microsoft.com/office/drawing/2014/main" id="{CD516A6D-2728-4CD0-9E28-B2C251A47DB0}"/>
              </a:ext>
            </a:extLst>
          </p:cNvPr>
          <p:cNvSpPr txBox="1"/>
          <p:nvPr/>
        </p:nvSpPr>
        <p:spPr>
          <a:xfrm>
            <a:off x="144164" y="3073700"/>
            <a:ext cx="679481"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Terra:</a:t>
            </a:r>
          </a:p>
        </p:txBody>
      </p:sp>
      <p:sp>
        <p:nvSpPr>
          <p:cNvPr id="6" name="TextBox 5">
            <a:extLst>
              <a:ext uri="{FF2B5EF4-FFF2-40B4-BE49-F238E27FC236}">
                <a16:creationId xmlns:a16="http://schemas.microsoft.com/office/drawing/2014/main" id="{3AA1133F-EA67-4B51-A922-9DD7CBA9278C}"/>
              </a:ext>
            </a:extLst>
          </p:cNvPr>
          <p:cNvSpPr txBox="1"/>
          <p:nvPr/>
        </p:nvSpPr>
        <p:spPr>
          <a:xfrm>
            <a:off x="119337" y="4045812"/>
            <a:ext cx="691215"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Aqua:</a:t>
            </a:r>
          </a:p>
        </p:txBody>
      </p:sp>
      <p:grpSp>
        <p:nvGrpSpPr>
          <p:cNvPr id="22" name="Group 21">
            <a:extLst>
              <a:ext uri="{FF2B5EF4-FFF2-40B4-BE49-F238E27FC236}">
                <a16:creationId xmlns:a16="http://schemas.microsoft.com/office/drawing/2014/main" id="{977888AF-81C1-48FC-BE45-70B96FD7CAC8}"/>
              </a:ext>
              <a:ext uri="{C183D7F6-B498-43B3-948B-1728B52AA6E4}">
                <adec:decorative xmlns:adec="http://schemas.microsoft.com/office/drawing/2017/decorative" val="1"/>
              </a:ext>
            </a:extLst>
          </p:cNvPr>
          <p:cNvGrpSpPr/>
          <p:nvPr/>
        </p:nvGrpSpPr>
        <p:grpSpPr>
          <a:xfrm>
            <a:off x="483905" y="3387911"/>
            <a:ext cx="8435339" cy="656386"/>
            <a:chOff x="549952" y="2782313"/>
            <a:chExt cx="8435339" cy="656386"/>
          </a:xfrm>
        </p:grpSpPr>
        <p:sp>
          <p:nvSpPr>
            <p:cNvPr id="8" name="Arrow: Notched Right 7">
              <a:extLst>
                <a:ext uri="{FF2B5EF4-FFF2-40B4-BE49-F238E27FC236}">
                  <a16:creationId xmlns:a16="http://schemas.microsoft.com/office/drawing/2014/main" id="{EE51B680-6A56-485A-A72B-4E37A9A31983}"/>
                </a:ext>
              </a:extLst>
            </p:cNvPr>
            <p:cNvSpPr/>
            <p:nvPr/>
          </p:nvSpPr>
          <p:spPr>
            <a:xfrm>
              <a:off x="549952" y="2782313"/>
              <a:ext cx="8435339" cy="656386"/>
            </a:xfrm>
            <a:prstGeom prst="notchedRightArrow">
              <a:avLst>
                <a:gd name="adj1" fmla="val 50000"/>
                <a:gd name="adj2" fmla="val 6698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D0AE1B4-F73A-49DB-9204-D86C2468041D}"/>
                </a:ext>
              </a:extLst>
            </p:cNvPr>
            <p:cNvSpPr txBox="1"/>
            <p:nvPr/>
          </p:nvSpPr>
          <p:spPr>
            <a:xfrm>
              <a:off x="1116934" y="2926080"/>
              <a:ext cx="365760" cy="346234"/>
            </a:xfrm>
            <a:prstGeom prst="flowChartConnector">
              <a:avLst/>
            </a:prstGeom>
            <a:solidFill>
              <a:schemeClr val="accent5">
                <a:lumMod val="20000"/>
                <a:lumOff val="80000"/>
              </a:schemeClr>
            </a:solidFill>
            <a:ln w="3175">
              <a:solidFill>
                <a:schemeClr val="bg1"/>
              </a:solidFill>
            </a:ln>
          </p:spPr>
          <p:txBody>
            <a:bodyPr wrap="square" lIns="0" tIns="0" rIns="0" bIns="0" rtlCol="0">
              <a:spAutoFit/>
            </a:bodyPr>
            <a:lstStyle/>
            <a:p>
              <a:pPr algn="ctr"/>
              <a:r>
                <a:rPr lang="en-US" sz="800" b="1" dirty="0">
                  <a:latin typeface="Arial" panose="020B0604020202020204" pitchFamily="34" charset="0"/>
                  <a:cs typeface="Arial" panose="020B0604020202020204" pitchFamily="34" charset="0"/>
                </a:rPr>
                <a:t>Feb 2020</a:t>
              </a:r>
            </a:p>
          </p:txBody>
        </p:sp>
        <p:sp>
          <p:nvSpPr>
            <p:cNvPr id="16" name="TextBox 15">
              <a:extLst>
                <a:ext uri="{FF2B5EF4-FFF2-40B4-BE49-F238E27FC236}">
                  <a16:creationId xmlns:a16="http://schemas.microsoft.com/office/drawing/2014/main" id="{9E3E9BC2-B318-42CD-969C-9AA43F8F071A}"/>
                </a:ext>
              </a:extLst>
            </p:cNvPr>
            <p:cNvSpPr txBox="1"/>
            <p:nvPr/>
          </p:nvSpPr>
          <p:spPr>
            <a:xfrm>
              <a:off x="1787519" y="2926080"/>
              <a:ext cx="365760" cy="365760"/>
            </a:xfrm>
            <a:prstGeom prst="flowChartConnector">
              <a:avLst/>
            </a:prstGeom>
            <a:solidFill>
              <a:schemeClr val="accent2">
                <a:lumMod val="20000"/>
                <a:lumOff val="80000"/>
              </a:schemeClr>
            </a:solidFill>
            <a:ln w="3175">
              <a:solidFill>
                <a:schemeClr val="bg1"/>
              </a:solidFill>
            </a:ln>
          </p:spPr>
          <p:txBody>
            <a:bodyPr wrap="square" lIns="0" tIns="0" rIns="0" bIns="0" rtlCol="0">
              <a:spAutoFit/>
            </a:bodyPr>
            <a:lstStyle/>
            <a:p>
              <a:pPr algn="ctr"/>
              <a:r>
                <a:rPr lang="en-US" sz="800" b="1" dirty="0">
                  <a:latin typeface="Arial" panose="020B0604020202020204" pitchFamily="34" charset="0"/>
                  <a:cs typeface="Arial" panose="020B0604020202020204" pitchFamily="34" charset="0"/>
                </a:rPr>
                <a:t>Mar 2021</a:t>
              </a:r>
            </a:p>
          </p:txBody>
        </p:sp>
        <p:sp>
          <p:nvSpPr>
            <p:cNvPr id="17" name="TextBox 16">
              <a:extLst>
                <a:ext uri="{FF2B5EF4-FFF2-40B4-BE49-F238E27FC236}">
                  <a16:creationId xmlns:a16="http://schemas.microsoft.com/office/drawing/2014/main" id="{EF9E6FEE-D43B-4763-AD3B-632020CDAACB}"/>
                </a:ext>
              </a:extLst>
            </p:cNvPr>
            <p:cNvSpPr txBox="1"/>
            <p:nvPr/>
          </p:nvSpPr>
          <p:spPr>
            <a:xfrm>
              <a:off x="2354361" y="2926080"/>
              <a:ext cx="365760" cy="365760"/>
            </a:xfrm>
            <a:prstGeom prst="flowChartConnector">
              <a:avLst/>
            </a:prstGeom>
            <a:solidFill>
              <a:schemeClr val="accent5">
                <a:lumMod val="20000"/>
                <a:lumOff val="80000"/>
              </a:schemeClr>
            </a:solidFill>
            <a:ln w="3175">
              <a:solidFill>
                <a:schemeClr val="bg1"/>
              </a:solidFill>
            </a:ln>
          </p:spPr>
          <p:txBody>
            <a:bodyPr wrap="square" lIns="0" tIns="0" rIns="0" bIns="0" rtlCol="0">
              <a:spAutoFit/>
            </a:bodyPr>
            <a:lstStyle/>
            <a:p>
              <a:pPr algn="ctr"/>
              <a:r>
                <a:rPr lang="en-US" sz="800" b="1" dirty="0">
                  <a:latin typeface="Arial" panose="020B0604020202020204" pitchFamily="34" charset="0"/>
                  <a:cs typeface="Arial" panose="020B0604020202020204" pitchFamily="34" charset="0"/>
                </a:rPr>
                <a:t>Apr 2021</a:t>
              </a:r>
            </a:p>
          </p:txBody>
        </p:sp>
        <p:sp>
          <p:nvSpPr>
            <p:cNvPr id="18" name="TextBox 17">
              <a:extLst>
                <a:ext uri="{FF2B5EF4-FFF2-40B4-BE49-F238E27FC236}">
                  <a16:creationId xmlns:a16="http://schemas.microsoft.com/office/drawing/2014/main" id="{6AB16D28-339E-45C3-B549-AF4C21306183}"/>
                </a:ext>
              </a:extLst>
            </p:cNvPr>
            <p:cNvSpPr txBox="1"/>
            <p:nvPr/>
          </p:nvSpPr>
          <p:spPr>
            <a:xfrm>
              <a:off x="3344190" y="2926080"/>
              <a:ext cx="365760" cy="365760"/>
            </a:xfrm>
            <a:prstGeom prst="flowChartConnector">
              <a:avLst/>
            </a:prstGeom>
            <a:solidFill>
              <a:schemeClr val="accent2">
                <a:lumMod val="20000"/>
                <a:lumOff val="80000"/>
              </a:schemeClr>
            </a:solidFill>
            <a:ln w="3175">
              <a:solidFill>
                <a:schemeClr val="bg1"/>
              </a:solidFill>
            </a:ln>
          </p:spPr>
          <p:txBody>
            <a:bodyPr wrap="square" lIns="0" tIns="0" rIns="0" bIns="0" rtlCol="0">
              <a:spAutoFit/>
            </a:bodyPr>
            <a:lstStyle/>
            <a:p>
              <a:pPr algn="ctr"/>
              <a:r>
                <a:rPr lang="en-US" sz="800" b="1" dirty="0">
                  <a:latin typeface="Arial" panose="020B0604020202020204" pitchFamily="34" charset="0"/>
                  <a:cs typeface="Arial" panose="020B0604020202020204" pitchFamily="34" charset="0"/>
                </a:rPr>
                <a:t>Jul 2021</a:t>
              </a:r>
            </a:p>
          </p:txBody>
        </p:sp>
        <p:sp>
          <p:nvSpPr>
            <p:cNvPr id="19" name="TextBox 18">
              <a:extLst>
                <a:ext uri="{FF2B5EF4-FFF2-40B4-BE49-F238E27FC236}">
                  <a16:creationId xmlns:a16="http://schemas.microsoft.com/office/drawing/2014/main" id="{D28110F3-15F8-49D4-857C-B7EFCF9FA24C}"/>
                </a:ext>
              </a:extLst>
            </p:cNvPr>
            <p:cNvSpPr txBox="1"/>
            <p:nvPr/>
          </p:nvSpPr>
          <p:spPr>
            <a:xfrm>
              <a:off x="4398616" y="2926080"/>
              <a:ext cx="365760" cy="365760"/>
            </a:xfrm>
            <a:prstGeom prst="flowChartConnector">
              <a:avLst/>
            </a:prstGeom>
            <a:solidFill>
              <a:schemeClr val="accent2">
                <a:lumMod val="20000"/>
                <a:lumOff val="80000"/>
              </a:schemeClr>
            </a:solidFill>
            <a:ln w="3175">
              <a:solidFill>
                <a:schemeClr val="bg1"/>
              </a:solidFill>
            </a:ln>
          </p:spPr>
          <p:txBody>
            <a:bodyPr wrap="square" lIns="0" tIns="0" rIns="0" bIns="0" rtlCol="0">
              <a:spAutoFit/>
            </a:bodyPr>
            <a:lstStyle/>
            <a:p>
              <a:pPr algn="ctr"/>
              <a:r>
                <a:rPr lang="en-US" sz="800" b="1" dirty="0">
                  <a:latin typeface="Arial" panose="020B0604020202020204" pitchFamily="34" charset="0"/>
                  <a:cs typeface="Arial" panose="020B0604020202020204" pitchFamily="34" charset="0"/>
                </a:rPr>
                <a:t>Jan 2022</a:t>
              </a:r>
            </a:p>
          </p:txBody>
        </p:sp>
        <p:sp>
          <p:nvSpPr>
            <p:cNvPr id="20" name="TextBox 19">
              <a:extLst>
                <a:ext uri="{FF2B5EF4-FFF2-40B4-BE49-F238E27FC236}">
                  <a16:creationId xmlns:a16="http://schemas.microsoft.com/office/drawing/2014/main" id="{45F519D0-9627-469E-8206-5EB505FC5297}"/>
                </a:ext>
              </a:extLst>
            </p:cNvPr>
            <p:cNvSpPr txBox="1"/>
            <p:nvPr/>
          </p:nvSpPr>
          <p:spPr>
            <a:xfrm>
              <a:off x="5799969" y="2926080"/>
              <a:ext cx="365760" cy="365760"/>
            </a:xfrm>
            <a:prstGeom prst="flowChartConnector">
              <a:avLst/>
            </a:prstGeom>
            <a:solidFill>
              <a:schemeClr val="accent5">
                <a:lumMod val="20000"/>
                <a:lumOff val="80000"/>
              </a:schemeClr>
            </a:solidFill>
            <a:ln w="3175">
              <a:solidFill>
                <a:schemeClr val="bg1"/>
              </a:solidFill>
            </a:ln>
          </p:spPr>
          <p:txBody>
            <a:bodyPr wrap="square" lIns="0" tIns="0" rIns="0" bIns="0" rtlCol="0">
              <a:spAutoFit/>
            </a:bodyPr>
            <a:lstStyle/>
            <a:p>
              <a:pPr algn="ctr"/>
              <a:r>
                <a:rPr lang="en-US" sz="800" b="1" dirty="0">
                  <a:latin typeface="Arial" panose="020B0604020202020204" pitchFamily="34" charset="0"/>
                  <a:cs typeface="Arial" panose="020B0604020202020204" pitchFamily="34" charset="0"/>
                </a:rPr>
                <a:t>Oct 2022</a:t>
              </a:r>
            </a:p>
          </p:txBody>
        </p:sp>
        <p:sp>
          <p:nvSpPr>
            <p:cNvPr id="30" name="TextBox 29">
              <a:extLst>
                <a:ext uri="{FF2B5EF4-FFF2-40B4-BE49-F238E27FC236}">
                  <a16:creationId xmlns:a16="http://schemas.microsoft.com/office/drawing/2014/main" id="{BB2CDAE4-563A-4530-BDBE-AF3492F6FF25}"/>
                </a:ext>
              </a:extLst>
            </p:cNvPr>
            <p:cNvSpPr txBox="1"/>
            <p:nvPr/>
          </p:nvSpPr>
          <p:spPr>
            <a:xfrm>
              <a:off x="7842818" y="2934902"/>
              <a:ext cx="365760" cy="346234"/>
            </a:xfrm>
            <a:prstGeom prst="flowChartConnector">
              <a:avLst/>
            </a:prstGeom>
            <a:solidFill>
              <a:schemeClr val="accent5">
                <a:lumMod val="20000"/>
                <a:lumOff val="80000"/>
              </a:schemeClr>
            </a:solidFill>
            <a:ln w="3175">
              <a:solidFill>
                <a:schemeClr val="bg1"/>
              </a:solidFill>
            </a:ln>
          </p:spPr>
          <p:txBody>
            <a:bodyPr wrap="square" lIns="0" tIns="0" rIns="0" bIns="0" rtlCol="0">
              <a:spAutoFit/>
            </a:bodyPr>
            <a:lstStyle/>
            <a:p>
              <a:pPr algn="ctr"/>
              <a:r>
                <a:rPr lang="en-US" sz="800" b="1" dirty="0">
                  <a:latin typeface="Arial" panose="020B0604020202020204" pitchFamily="34" charset="0"/>
                  <a:cs typeface="Arial" panose="020B0604020202020204" pitchFamily="34" charset="0"/>
                </a:rPr>
                <a:t>Dec 2025</a:t>
              </a:r>
            </a:p>
          </p:txBody>
        </p:sp>
        <p:sp>
          <p:nvSpPr>
            <p:cNvPr id="32" name="TextBox 31">
              <a:extLst>
                <a:ext uri="{FF2B5EF4-FFF2-40B4-BE49-F238E27FC236}">
                  <a16:creationId xmlns:a16="http://schemas.microsoft.com/office/drawing/2014/main" id="{2A5E0156-C1FE-4261-B7C0-0F759DFB1B2E}"/>
                </a:ext>
              </a:extLst>
            </p:cNvPr>
            <p:cNvSpPr txBox="1"/>
            <p:nvPr/>
          </p:nvSpPr>
          <p:spPr>
            <a:xfrm>
              <a:off x="8216166" y="2934902"/>
              <a:ext cx="365760" cy="346234"/>
            </a:xfrm>
            <a:prstGeom prst="flowChartConnector">
              <a:avLst/>
            </a:prstGeom>
            <a:solidFill>
              <a:schemeClr val="accent2">
                <a:lumMod val="20000"/>
                <a:lumOff val="80000"/>
              </a:schemeClr>
            </a:solidFill>
            <a:ln w="3175">
              <a:solidFill>
                <a:schemeClr val="bg1"/>
              </a:solidFill>
            </a:ln>
          </p:spPr>
          <p:txBody>
            <a:bodyPr wrap="square" lIns="0" tIns="0" rIns="0" bIns="0" rtlCol="0">
              <a:spAutoFit/>
            </a:bodyPr>
            <a:lstStyle/>
            <a:p>
              <a:pPr algn="ctr"/>
              <a:r>
                <a:rPr lang="en-US" sz="800" b="1" dirty="0">
                  <a:latin typeface="Arial" panose="020B0604020202020204" pitchFamily="34" charset="0"/>
                  <a:cs typeface="Arial" panose="020B0604020202020204" pitchFamily="34" charset="0"/>
                </a:rPr>
                <a:t>Aug 2026</a:t>
              </a:r>
            </a:p>
          </p:txBody>
        </p:sp>
        <p:sp>
          <p:nvSpPr>
            <p:cNvPr id="34" name="TextBox 33">
              <a:extLst>
                <a:ext uri="{FF2B5EF4-FFF2-40B4-BE49-F238E27FC236}">
                  <a16:creationId xmlns:a16="http://schemas.microsoft.com/office/drawing/2014/main" id="{2C603427-FE75-4D3D-99FC-35877AED2A7E}"/>
                </a:ext>
              </a:extLst>
            </p:cNvPr>
            <p:cNvSpPr txBox="1"/>
            <p:nvPr/>
          </p:nvSpPr>
          <p:spPr>
            <a:xfrm>
              <a:off x="6821393" y="2934902"/>
              <a:ext cx="365760" cy="346234"/>
            </a:xfrm>
            <a:prstGeom prst="flowChartConnector">
              <a:avLst/>
            </a:prstGeom>
            <a:solidFill>
              <a:schemeClr val="accent5">
                <a:lumMod val="20000"/>
                <a:lumOff val="80000"/>
              </a:schemeClr>
            </a:solidFill>
            <a:ln w="3175">
              <a:solidFill>
                <a:schemeClr val="bg1"/>
              </a:solidFill>
            </a:ln>
          </p:spPr>
          <p:txBody>
            <a:bodyPr wrap="square" lIns="0" tIns="0" rIns="0" bIns="0" rtlCol="0">
              <a:spAutoFit/>
            </a:bodyPr>
            <a:lstStyle/>
            <a:p>
              <a:pPr algn="ctr"/>
              <a:r>
                <a:rPr lang="en-US" sz="800" b="1" dirty="0">
                  <a:latin typeface="Arial" panose="020B0604020202020204" pitchFamily="34" charset="0"/>
                  <a:cs typeface="Arial" panose="020B0604020202020204" pitchFamily="34" charset="0"/>
                </a:rPr>
                <a:t>FY 2023</a:t>
              </a:r>
            </a:p>
          </p:txBody>
        </p:sp>
      </p:grpSp>
      <p:sp>
        <p:nvSpPr>
          <p:cNvPr id="21" name="TextBox 20">
            <a:extLst>
              <a:ext uri="{FF2B5EF4-FFF2-40B4-BE49-F238E27FC236}">
                <a16:creationId xmlns:a16="http://schemas.microsoft.com/office/drawing/2014/main" id="{967D4F8A-5FB3-45E8-8B9F-51E96AD5585E}"/>
              </a:ext>
            </a:extLst>
          </p:cNvPr>
          <p:cNvSpPr txBox="1"/>
          <p:nvPr/>
        </p:nvSpPr>
        <p:spPr>
          <a:xfrm rot="18186665">
            <a:off x="1014743" y="3034854"/>
            <a:ext cx="836814" cy="307777"/>
          </a:xfrm>
          <a:prstGeom prst="rect">
            <a:avLst/>
          </a:prstGeom>
          <a:noFill/>
        </p:spPr>
        <p:txBody>
          <a:bodyPr wrap="square" rtlCol="0">
            <a:spAutoFit/>
          </a:bodyPr>
          <a:lstStyle/>
          <a:p>
            <a:r>
              <a:rPr lang="en-US" sz="700" dirty="0">
                <a:latin typeface="Arial" panose="020B0604020202020204" pitchFamily="34" charset="0"/>
                <a:cs typeface="Arial" panose="020B0604020202020204" pitchFamily="34" charset="0"/>
              </a:rPr>
              <a:t>Last maneuver</a:t>
            </a:r>
          </a:p>
          <a:p>
            <a:r>
              <a:rPr lang="en-US" sz="700" dirty="0">
                <a:latin typeface="Arial" panose="020B0604020202020204" pitchFamily="34" charset="0"/>
                <a:cs typeface="Arial" panose="020B0604020202020204" pitchFamily="34" charset="0"/>
              </a:rPr>
              <a:t>10:30 AM</a:t>
            </a:r>
          </a:p>
        </p:txBody>
      </p:sp>
      <p:sp>
        <p:nvSpPr>
          <p:cNvPr id="23" name="TextBox 22">
            <a:extLst>
              <a:ext uri="{FF2B5EF4-FFF2-40B4-BE49-F238E27FC236}">
                <a16:creationId xmlns:a16="http://schemas.microsoft.com/office/drawing/2014/main" id="{A9460DB3-2505-4639-8560-EB920362FE1B}"/>
              </a:ext>
            </a:extLst>
          </p:cNvPr>
          <p:cNvSpPr txBox="1"/>
          <p:nvPr/>
        </p:nvSpPr>
        <p:spPr>
          <a:xfrm rot="18186665">
            <a:off x="2270325" y="3107906"/>
            <a:ext cx="791583" cy="200055"/>
          </a:xfrm>
          <a:prstGeom prst="rect">
            <a:avLst/>
          </a:prstGeom>
          <a:noFill/>
        </p:spPr>
        <p:txBody>
          <a:bodyPr wrap="square" rtlCol="0">
            <a:spAutoFit/>
          </a:bodyPr>
          <a:lstStyle/>
          <a:p>
            <a:r>
              <a:rPr lang="en-US" sz="700" dirty="0">
                <a:latin typeface="Arial" panose="020B0604020202020204" pitchFamily="34" charset="0"/>
                <a:cs typeface="Arial" panose="020B0604020202020204" pitchFamily="34" charset="0"/>
              </a:rPr>
              <a:t>Began drifting</a:t>
            </a:r>
          </a:p>
        </p:txBody>
      </p:sp>
      <p:sp>
        <p:nvSpPr>
          <p:cNvPr id="24" name="TextBox 23">
            <a:extLst>
              <a:ext uri="{FF2B5EF4-FFF2-40B4-BE49-F238E27FC236}">
                <a16:creationId xmlns:a16="http://schemas.microsoft.com/office/drawing/2014/main" id="{E319A65B-7BBF-4176-B921-4B4DE59248FE}"/>
              </a:ext>
            </a:extLst>
          </p:cNvPr>
          <p:cNvSpPr txBox="1"/>
          <p:nvPr/>
        </p:nvSpPr>
        <p:spPr>
          <a:xfrm rot="18186665">
            <a:off x="5637502" y="3017439"/>
            <a:ext cx="993306" cy="307777"/>
          </a:xfrm>
          <a:prstGeom prst="rect">
            <a:avLst/>
          </a:prstGeom>
          <a:noFill/>
        </p:spPr>
        <p:txBody>
          <a:bodyPr wrap="square" rtlCol="0">
            <a:spAutoFit/>
          </a:bodyPr>
          <a:lstStyle/>
          <a:p>
            <a:r>
              <a:rPr lang="en-US" sz="700" b="1" dirty="0">
                <a:solidFill>
                  <a:schemeClr val="accent2">
                    <a:lumMod val="75000"/>
                  </a:schemeClr>
                </a:solidFill>
                <a:latin typeface="Arial" panose="020B0604020202020204" pitchFamily="34" charset="0"/>
                <a:cs typeface="Arial" panose="020B0604020202020204" pitchFamily="34" charset="0"/>
              </a:rPr>
              <a:t>Constellation exit</a:t>
            </a:r>
          </a:p>
          <a:p>
            <a:r>
              <a:rPr lang="en-US" sz="700" b="1" dirty="0">
                <a:latin typeface="Arial" panose="020B0604020202020204" pitchFamily="34" charset="0"/>
                <a:cs typeface="Arial" panose="020B0604020202020204" pitchFamily="34" charset="0"/>
              </a:rPr>
              <a:t>10:15 AM</a:t>
            </a:r>
          </a:p>
        </p:txBody>
      </p:sp>
      <p:sp>
        <p:nvSpPr>
          <p:cNvPr id="25" name="TextBox 24">
            <a:extLst>
              <a:ext uri="{FF2B5EF4-FFF2-40B4-BE49-F238E27FC236}">
                <a16:creationId xmlns:a16="http://schemas.microsoft.com/office/drawing/2014/main" id="{4B2971D7-EA06-4F1B-81E7-172EAAB23E19}"/>
              </a:ext>
            </a:extLst>
          </p:cNvPr>
          <p:cNvSpPr txBox="1"/>
          <p:nvPr/>
        </p:nvSpPr>
        <p:spPr>
          <a:xfrm rot="18186665">
            <a:off x="1309964" y="3988830"/>
            <a:ext cx="836814" cy="307777"/>
          </a:xfrm>
          <a:prstGeom prst="rect">
            <a:avLst/>
          </a:prstGeom>
          <a:noFill/>
        </p:spPr>
        <p:txBody>
          <a:bodyPr wrap="square" rtlCol="0">
            <a:spAutoFit/>
          </a:bodyPr>
          <a:lstStyle/>
          <a:p>
            <a:r>
              <a:rPr lang="en-US" sz="700" dirty="0">
                <a:latin typeface="Arial" panose="020B0604020202020204" pitchFamily="34" charset="0"/>
                <a:cs typeface="Arial" panose="020B0604020202020204" pitchFamily="34" charset="0"/>
              </a:rPr>
              <a:t>Last maneuver</a:t>
            </a:r>
          </a:p>
          <a:p>
            <a:r>
              <a:rPr lang="en-US" sz="700" dirty="0">
                <a:latin typeface="Arial" panose="020B0604020202020204" pitchFamily="34" charset="0"/>
                <a:cs typeface="Arial" panose="020B0604020202020204" pitchFamily="34" charset="0"/>
              </a:rPr>
              <a:t>1:30 PM</a:t>
            </a:r>
          </a:p>
        </p:txBody>
      </p:sp>
      <p:sp>
        <p:nvSpPr>
          <p:cNvPr id="26" name="TextBox 25">
            <a:extLst>
              <a:ext uri="{FF2B5EF4-FFF2-40B4-BE49-F238E27FC236}">
                <a16:creationId xmlns:a16="http://schemas.microsoft.com/office/drawing/2014/main" id="{597927D9-B63D-4136-B638-2F805A14CB80}"/>
              </a:ext>
            </a:extLst>
          </p:cNvPr>
          <p:cNvSpPr txBox="1"/>
          <p:nvPr/>
        </p:nvSpPr>
        <p:spPr>
          <a:xfrm rot="18186665">
            <a:off x="2915456" y="4023747"/>
            <a:ext cx="791583" cy="200055"/>
          </a:xfrm>
          <a:prstGeom prst="rect">
            <a:avLst/>
          </a:prstGeom>
          <a:noFill/>
        </p:spPr>
        <p:txBody>
          <a:bodyPr wrap="square" rtlCol="0">
            <a:spAutoFit/>
          </a:bodyPr>
          <a:lstStyle/>
          <a:p>
            <a:r>
              <a:rPr lang="en-US" sz="700" dirty="0">
                <a:latin typeface="Arial" panose="020B0604020202020204" pitchFamily="34" charset="0"/>
                <a:cs typeface="Arial" panose="020B0604020202020204" pitchFamily="34" charset="0"/>
              </a:rPr>
              <a:t>Began drifting</a:t>
            </a:r>
          </a:p>
        </p:txBody>
      </p:sp>
      <p:sp>
        <p:nvSpPr>
          <p:cNvPr id="28" name="TextBox 27">
            <a:extLst>
              <a:ext uri="{FF2B5EF4-FFF2-40B4-BE49-F238E27FC236}">
                <a16:creationId xmlns:a16="http://schemas.microsoft.com/office/drawing/2014/main" id="{2B0290A3-E1F7-4141-A6F5-59E807CD65C3}"/>
              </a:ext>
            </a:extLst>
          </p:cNvPr>
          <p:cNvSpPr txBox="1"/>
          <p:nvPr/>
        </p:nvSpPr>
        <p:spPr>
          <a:xfrm rot="18186665">
            <a:off x="3788293" y="4092976"/>
            <a:ext cx="946989" cy="200055"/>
          </a:xfrm>
          <a:prstGeom prst="rect">
            <a:avLst/>
          </a:prstGeom>
          <a:noFill/>
        </p:spPr>
        <p:txBody>
          <a:bodyPr wrap="square" rtlCol="0">
            <a:spAutoFit/>
          </a:bodyPr>
          <a:lstStyle/>
          <a:p>
            <a:r>
              <a:rPr lang="en-US" sz="700" b="1" dirty="0">
                <a:solidFill>
                  <a:schemeClr val="accent2">
                    <a:lumMod val="75000"/>
                  </a:schemeClr>
                </a:solidFill>
                <a:latin typeface="Arial" panose="020B0604020202020204" pitchFamily="34" charset="0"/>
                <a:cs typeface="Arial" panose="020B0604020202020204" pitchFamily="34" charset="0"/>
              </a:rPr>
              <a:t>Constellation exit</a:t>
            </a:r>
          </a:p>
        </p:txBody>
      </p:sp>
      <p:sp>
        <p:nvSpPr>
          <p:cNvPr id="31" name="TextBox 30">
            <a:extLst>
              <a:ext uri="{FF2B5EF4-FFF2-40B4-BE49-F238E27FC236}">
                <a16:creationId xmlns:a16="http://schemas.microsoft.com/office/drawing/2014/main" id="{893EF55A-E603-44B3-9EE9-C81FC1CAFB91}"/>
              </a:ext>
            </a:extLst>
          </p:cNvPr>
          <p:cNvSpPr txBox="1"/>
          <p:nvPr/>
        </p:nvSpPr>
        <p:spPr>
          <a:xfrm rot="18186665">
            <a:off x="7647227" y="3032525"/>
            <a:ext cx="1113519" cy="200055"/>
          </a:xfrm>
          <a:prstGeom prst="rect">
            <a:avLst/>
          </a:prstGeom>
          <a:noFill/>
        </p:spPr>
        <p:txBody>
          <a:bodyPr wrap="square" rtlCol="0">
            <a:spAutoFit/>
          </a:bodyPr>
          <a:lstStyle/>
          <a:p>
            <a:r>
              <a:rPr lang="en-US" sz="700" dirty="0">
                <a:latin typeface="Arial" panose="020B0604020202020204" pitchFamily="34" charset="0"/>
                <a:cs typeface="Arial" panose="020B0604020202020204" pitchFamily="34" charset="0"/>
              </a:rPr>
              <a:t>9:00 AM MLT crossing</a:t>
            </a:r>
          </a:p>
        </p:txBody>
      </p:sp>
      <p:sp>
        <p:nvSpPr>
          <p:cNvPr id="33" name="TextBox 32">
            <a:extLst>
              <a:ext uri="{FF2B5EF4-FFF2-40B4-BE49-F238E27FC236}">
                <a16:creationId xmlns:a16="http://schemas.microsoft.com/office/drawing/2014/main" id="{E278D9F1-F926-4507-9EBF-68EE27834044}"/>
              </a:ext>
            </a:extLst>
          </p:cNvPr>
          <p:cNvSpPr txBox="1"/>
          <p:nvPr/>
        </p:nvSpPr>
        <p:spPr>
          <a:xfrm rot="18186665">
            <a:off x="7791923" y="4017558"/>
            <a:ext cx="769179" cy="200055"/>
          </a:xfrm>
          <a:prstGeom prst="rect">
            <a:avLst/>
          </a:prstGeom>
          <a:noFill/>
        </p:spPr>
        <p:txBody>
          <a:bodyPr wrap="square" rtlCol="0">
            <a:spAutoFit/>
          </a:bodyPr>
          <a:lstStyle/>
          <a:p>
            <a:r>
              <a:rPr lang="en-US" sz="700" dirty="0">
                <a:latin typeface="Arial" panose="020B0604020202020204" pitchFamily="34" charset="0"/>
                <a:cs typeface="Arial" panose="020B0604020202020204" pitchFamily="34" charset="0"/>
              </a:rPr>
              <a:t>3:50 PM MLT</a:t>
            </a:r>
          </a:p>
        </p:txBody>
      </p:sp>
      <p:sp>
        <p:nvSpPr>
          <p:cNvPr id="35" name="TextBox 34">
            <a:extLst>
              <a:ext uri="{FF2B5EF4-FFF2-40B4-BE49-F238E27FC236}">
                <a16:creationId xmlns:a16="http://schemas.microsoft.com/office/drawing/2014/main" id="{D28BA987-008D-4D93-823F-85596EA5C75C}"/>
              </a:ext>
            </a:extLst>
          </p:cNvPr>
          <p:cNvSpPr txBox="1"/>
          <p:nvPr/>
        </p:nvSpPr>
        <p:spPr>
          <a:xfrm rot="18186665">
            <a:off x="6647383" y="3037111"/>
            <a:ext cx="1113519" cy="200055"/>
          </a:xfrm>
          <a:prstGeom prst="rect">
            <a:avLst/>
          </a:prstGeom>
          <a:noFill/>
        </p:spPr>
        <p:txBody>
          <a:bodyPr wrap="square" rtlCol="0">
            <a:spAutoFit/>
          </a:bodyPr>
          <a:lstStyle/>
          <a:p>
            <a:r>
              <a:rPr lang="en-US" sz="700" b="1" dirty="0">
                <a:solidFill>
                  <a:srgbClr val="FF0000"/>
                </a:solidFill>
                <a:latin typeface="Arial" panose="020B0604020202020204" pitchFamily="34" charset="0"/>
                <a:cs typeface="Arial" panose="020B0604020202020204" pitchFamily="34" charset="0"/>
              </a:rPr>
              <a:t>Data collection stops</a:t>
            </a:r>
          </a:p>
        </p:txBody>
      </p:sp>
    </p:spTree>
    <p:extLst>
      <p:ext uri="{BB962C8B-B14F-4D97-AF65-F5344CB8AC3E}">
        <p14:creationId xmlns:p14="http://schemas.microsoft.com/office/powerpoint/2010/main" val="14497322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69477-A47E-49F6-9000-DA3ACA52F463}"/>
              </a:ext>
            </a:extLst>
          </p:cNvPr>
          <p:cNvSpPr>
            <a:spLocks noGrp="1"/>
          </p:cNvSpPr>
          <p:nvPr>
            <p:ph type="title"/>
          </p:nvPr>
        </p:nvSpPr>
        <p:spPr/>
        <p:txBody>
          <a:bodyPr>
            <a:normAutofit fontScale="90000"/>
          </a:bodyPr>
          <a:lstStyle/>
          <a:p>
            <a:r>
              <a:rPr lang="en-US" dirty="0"/>
              <a:t>VIIRS CMG Data Ingest</a:t>
            </a:r>
          </a:p>
        </p:txBody>
      </p:sp>
      <p:sp>
        <p:nvSpPr>
          <p:cNvPr id="3" name="Content Placeholder 2">
            <a:extLst>
              <a:ext uri="{FF2B5EF4-FFF2-40B4-BE49-F238E27FC236}">
                <a16:creationId xmlns:a16="http://schemas.microsoft.com/office/drawing/2014/main" id="{54F632F0-1B34-4F3F-BDD5-80B1BC8993FA}"/>
              </a:ext>
            </a:extLst>
          </p:cNvPr>
          <p:cNvSpPr>
            <a:spLocks noGrp="1"/>
          </p:cNvSpPr>
          <p:nvPr>
            <p:ph idx="1"/>
          </p:nvPr>
        </p:nvSpPr>
        <p:spPr/>
        <p:txBody>
          <a:bodyPr>
            <a:normAutofit fontScale="92500"/>
          </a:bodyPr>
          <a:lstStyle/>
          <a:p>
            <a:r>
              <a:rPr lang="en-US" sz="2400" dirty="0">
                <a:effectLst/>
                <a:latin typeface="Calibri" panose="020F0502020204030204" pitchFamily="34" charset="0"/>
                <a:ea typeface="Calibri" panose="020F0502020204030204" pitchFamily="34" charset="0"/>
              </a:rPr>
              <a:t>JPSS1 products (VJ104ANC) will be treated as the primary source of the VIIRS CMG data, because S-NPP (VNP04ANC) might be decommissioned.</a:t>
            </a:r>
          </a:p>
          <a:p>
            <a:pPr lvl="1"/>
            <a:r>
              <a:rPr lang="en-US" dirty="0">
                <a:effectLst/>
                <a:latin typeface="Calibri" panose="020F0502020204030204" pitchFamily="34" charset="0"/>
                <a:ea typeface="Calibri" panose="020F0502020204030204" pitchFamily="34" charset="0"/>
              </a:rPr>
              <a:t>If the VJ1 product does not exist, then auxiliary data script will pull the VNP. </a:t>
            </a:r>
          </a:p>
          <a:p>
            <a:endParaRPr lang="en-US" sz="2400" dirty="0">
              <a:effectLst/>
              <a:latin typeface="Calibri" panose="020F0502020204030204" pitchFamily="34" charset="0"/>
              <a:ea typeface="Calibri" panose="020F0502020204030204" pitchFamily="34" charset="0"/>
            </a:endParaRPr>
          </a:p>
          <a:p>
            <a:r>
              <a:rPr lang="en-US" sz="2400" dirty="0">
                <a:effectLst/>
                <a:latin typeface="Calibri" panose="020F0502020204030204" pitchFamily="34" charset="0"/>
                <a:ea typeface="Calibri" panose="020F0502020204030204" pitchFamily="34" charset="0"/>
              </a:rPr>
              <a:t>The VNP and VJ1 products will not be merged (unlike Terra/Aqua MODIS data), but instead one or the other will be used.</a:t>
            </a:r>
            <a:endParaRPr lang="en-US" sz="2400" dirty="0">
              <a:latin typeface="Calibri" panose="020F0502020204030204" pitchFamily="34" charset="0"/>
            </a:endParaRPr>
          </a:p>
          <a:p>
            <a:endParaRPr lang="en-US" sz="2400" dirty="0">
              <a:latin typeface="Calibri" panose="020F0502020204030204" pitchFamily="34" charset="0"/>
            </a:endParaRPr>
          </a:p>
          <a:p>
            <a:r>
              <a:rPr lang="en-US" sz="2400" dirty="0">
                <a:latin typeface="Calibri" panose="020F0502020204030204" pitchFamily="34" charset="0"/>
              </a:rPr>
              <a:t>The primary/secondary source may be revisited upon successful on-orbit checkout of JPSS-2 and generation of similar CMG products.</a:t>
            </a:r>
            <a:endParaRPr lang="en-US" sz="2800" dirty="0"/>
          </a:p>
        </p:txBody>
      </p:sp>
    </p:spTree>
    <p:extLst>
      <p:ext uri="{BB962C8B-B14F-4D97-AF65-F5344CB8AC3E}">
        <p14:creationId xmlns:p14="http://schemas.microsoft.com/office/powerpoint/2010/main" val="7564631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BB416-58F0-4A5C-831B-E3EE2D147AAB}"/>
              </a:ext>
            </a:extLst>
          </p:cNvPr>
          <p:cNvSpPr>
            <a:spLocks noGrp="1"/>
          </p:cNvSpPr>
          <p:nvPr>
            <p:ph type="title"/>
          </p:nvPr>
        </p:nvSpPr>
        <p:spPr/>
        <p:txBody>
          <a:bodyPr>
            <a:normAutofit fontScale="90000"/>
          </a:bodyPr>
          <a:lstStyle/>
          <a:p>
            <a:r>
              <a:rPr lang="en-US" dirty="0"/>
              <a:t>LaSRC Modifications</a:t>
            </a:r>
          </a:p>
        </p:txBody>
      </p:sp>
      <p:sp>
        <p:nvSpPr>
          <p:cNvPr id="3" name="Content Placeholder 2">
            <a:extLst>
              <a:ext uri="{FF2B5EF4-FFF2-40B4-BE49-F238E27FC236}">
                <a16:creationId xmlns:a16="http://schemas.microsoft.com/office/drawing/2014/main" id="{8662E38B-1735-4D18-B2DD-7980C7B8629E}"/>
              </a:ext>
            </a:extLst>
          </p:cNvPr>
          <p:cNvSpPr>
            <a:spLocks noGrp="1"/>
          </p:cNvSpPr>
          <p:nvPr>
            <p:ph idx="1"/>
          </p:nvPr>
        </p:nvSpPr>
        <p:spPr/>
        <p:txBody>
          <a:bodyPr>
            <a:normAutofit/>
          </a:bodyPr>
          <a:lstStyle/>
          <a:p>
            <a:r>
              <a:rPr lang="en-US" dirty="0"/>
              <a:t>A version of </a:t>
            </a:r>
            <a:r>
              <a:rPr lang="en-US" dirty="0">
                <a:effectLst/>
                <a:ea typeface="Calibri" panose="020F0502020204030204" pitchFamily="34" charset="0"/>
              </a:rPr>
              <a:t>Fortran </a:t>
            </a:r>
            <a:r>
              <a:rPr lang="en-US" dirty="0" err="1"/>
              <a:t>LaSRC</a:t>
            </a:r>
            <a:r>
              <a:rPr lang="en-US" dirty="0"/>
              <a:t> </a:t>
            </a:r>
            <a:r>
              <a:rPr lang="en-US" dirty="0">
                <a:effectLst/>
                <a:ea typeface="Calibri" panose="020F0502020204030204" pitchFamily="34" charset="0"/>
              </a:rPr>
              <a:t>code that handles VIIRS ancillary data </a:t>
            </a:r>
            <a:r>
              <a:rPr lang="en-US" dirty="0"/>
              <a:t>was delivered to LSRD.</a:t>
            </a:r>
          </a:p>
          <a:p>
            <a:endParaRPr lang="en-US" dirty="0"/>
          </a:p>
          <a:p>
            <a:r>
              <a:rPr lang="en-US" dirty="0"/>
              <a:t>There are minimal code modifications for reading and handling the VIIRS auxiliary files.</a:t>
            </a:r>
          </a:p>
          <a:p>
            <a:pPr lvl="1"/>
            <a:r>
              <a:rPr lang="en-US" dirty="0"/>
              <a:t>Change in the default value for ozone (previous was 120, new is 110)</a:t>
            </a:r>
          </a:p>
          <a:p>
            <a:pPr lvl="1"/>
            <a:r>
              <a:rPr lang="en-US" dirty="0"/>
              <a:t>Change in the default value for water vapor (previous was 0.5, new is 2.5)  </a:t>
            </a:r>
          </a:p>
          <a:p>
            <a:endParaRPr lang="en-US" dirty="0"/>
          </a:p>
          <a:p>
            <a:r>
              <a:rPr lang="en-US" dirty="0"/>
              <a:t>No other changes were made to the Landsat </a:t>
            </a:r>
            <a:r>
              <a:rPr lang="en-US" dirty="0" err="1"/>
              <a:t>LaSRC</a:t>
            </a:r>
            <a:r>
              <a:rPr lang="en-US" dirty="0"/>
              <a:t> algorithm.</a:t>
            </a:r>
          </a:p>
          <a:p>
            <a:pPr marL="0" indent="0">
              <a:buNone/>
            </a:pPr>
            <a:endParaRPr lang="en-US" dirty="0"/>
          </a:p>
        </p:txBody>
      </p:sp>
    </p:spTree>
    <p:extLst>
      <p:ext uri="{BB962C8B-B14F-4D97-AF65-F5344CB8AC3E}">
        <p14:creationId xmlns:p14="http://schemas.microsoft.com/office/powerpoint/2010/main" val="24528936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0CD51-F12E-4EF8-8F21-F28BC54114C0}"/>
              </a:ext>
            </a:extLst>
          </p:cNvPr>
          <p:cNvSpPr>
            <a:spLocks noGrp="1"/>
          </p:cNvSpPr>
          <p:nvPr>
            <p:ph type="title"/>
          </p:nvPr>
        </p:nvSpPr>
        <p:spPr/>
        <p:txBody>
          <a:bodyPr>
            <a:normAutofit fontScale="90000"/>
          </a:bodyPr>
          <a:lstStyle/>
          <a:p>
            <a:r>
              <a:rPr lang="en-US" dirty="0"/>
              <a:t>Gaps in VIIRS CMG Data</a:t>
            </a:r>
          </a:p>
        </p:txBody>
      </p:sp>
      <p:sp>
        <p:nvSpPr>
          <p:cNvPr id="3" name="Content Placeholder 2">
            <a:extLst>
              <a:ext uri="{FF2B5EF4-FFF2-40B4-BE49-F238E27FC236}">
                <a16:creationId xmlns:a16="http://schemas.microsoft.com/office/drawing/2014/main" id="{6729016F-AD1E-4DA6-8FC0-40B5C5F7544D}"/>
              </a:ext>
            </a:extLst>
          </p:cNvPr>
          <p:cNvSpPr>
            <a:spLocks noGrp="1"/>
          </p:cNvSpPr>
          <p:nvPr>
            <p:ph idx="1"/>
          </p:nvPr>
        </p:nvSpPr>
        <p:spPr/>
        <p:txBody>
          <a:bodyPr/>
          <a:lstStyle/>
          <a:p>
            <a:r>
              <a:rPr lang="en-US" sz="1600" dirty="0"/>
              <a:t>Missing data over high latitudes are associated with the high solar zenith angle where Landsat Surface Reflectance will not be processed (or is unreliable).</a:t>
            </a:r>
          </a:p>
          <a:p>
            <a:r>
              <a:rPr lang="en-US" sz="1600" dirty="0"/>
              <a:t>Orbital gaps over open ocean are present in most daily products. </a:t>
            </a:r>
          </a:p>
          <a:p>
            <a:endParaRPr lang="en-US" dirty="0"/>
          </a:p>
        </p:txBody>
      </p:sp>
      <p:pic>
        <p:nvPicPr>
          <p:cNvPr id="5" name="Picture 4" descr="Diagram&#10;&#10;Description automatically generated">
            <a:extLst>
              <a:ext uri="{FF2B5EF4-FFF2-40B4-BE49-F238E27FC236}">
                <a16:creationId xmlns:a16="http://schemas.microsoft.com/office/drawing/2014/main" id="{6DAD11FA-0A45-47F6-B187-766FCDBB5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5649" y="1786623"/>
            <a:ext cx="6072702" cy="2928226"/>
          </a:xfrm>
          <a:prstGeom prst="rect">
            <a:avLst/>
          </a:prstGeom>
        </p:spPr>
      </p:pic>
    </p:spTree>
    <p:extLst>
      <p:ext uri="{BB962C8B-B14F-4D97-AF65-F5344CB8AC3E}">
        <p14:creationId xmlns:p14="http://schemas.microsoft.com/office/powerpoint/2010/main" val="301651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49192-057E-4429-9D06-F21DC5D0F5B8}"/>
              </a:ext>
            </a:extLst>
          </p:cNvPr>
          <p:cNvSpPr>
            <a:spLocks noGrp="1"/>
          </p:cNvSpPr>
          <p:nvPr>
            <p:ph type="title"/>
          </p:nvPr>
        </p:nvSpPr>
        <p:spPr/>
        <p:txBody>
          <a:bodyPr>
            <a:normAutofit fontScale="90000"/>
          </a:bodyPr>
          <a:lstStyle/>
          <a:p>
            <a:r>
              <a:rPr lang="en-US" dirty="0"/>
              <a:t>Gap Filling – PI’s Approach</a:t>
            </a:r>
          </a:p>
        </p:txBody>
      </p:sp>
      <p:sp>
        <p:nvSpPr>
          <p:cNvPr id="3" name="Content Placeholder 2">
            <a:extLst>
              <a:ext uri="{FF2B5EF4-FFF2-40B4-BE49-F238E27FC236}">
                <a16:creationId xmlns:a16="http://schemas.microsoft.com/office/drawing/2014/main" id="{414EA06D-1681-4FC7-ABBD-EAB757E26C09}"/>
              </a:ext>
            </a:extLst>
          </p:cNvPr>
          <p:cNvSpPr>
            <a:spLocks noGrp="1"/>
          </p:cNvSpPr>
          <p:nvPr>
            <p:ph idx="1"/>
          </p:nvPr>
        </p:nvSpPr>
        <p:spPr/>
        <p:txBody>
          <a:bodyPr>
            <a:normAutofit fontScale="92500" lnSpcReduction="20000"/>
          </a:bodyPr>
          <a:lstStyle/>
          <a:p>
            <a:pPr marL="0" marR="0">
              <a:lnSpc>
                <a:spcPct val="120000"/>
              </a:lnSpc>
              <a:spcBef>
                <a:spcPts val="0"/>
              </a:spcBef>
              <a:spcAft>
                <a:spcPts val="0"/>
              </a:spcAft>
            </a:pPr>
            <a:r>
              <a:rPr lang="en-US" sz="1600" dirty="0">
                <a:effectLst/>
                <a:ea typeface="Calibri" panose="020F0502020204030204" pitchFamily="34" charset="0"/>
              </a:rPr>
              <a:t>A gap filling code was delivered to LSRD which looks for monthly climatology data for gap filling.</a:t>
            </a:r>
          </a:p>
          <a:p>
            <a:pPr lvl="1">
              <a:lnSpc>
                <a:spcPct val="120000"/>
              </a:lnSpc>
            </a:pPr>
            <a:r>
              <a:rPr lang="en-US" sz="1400" dirty="0"/>
              <a:t>Per-pixel </a:t>
            </a:r>
            <a:r>
              <a:rPr lang="en-US" sz="1400" b="1" dirty="0"/>
              <a:t>monthly</a:t>
            </a:r>
            <a:r>
              <a:rPr lang="en-US" sz="1400" dirty="0"/>
              <a:t> </a:t>
            </a:r>
            <a:r>
              <a:rPr lang="en-US" sz="1400" u="sng" dirty="0"/>
              <a:t>averages</a:t>
            </a:r>
            <a:r>
              <a:rPr lang="en-US" sz="1400" dirty="0"/>
              <a:t> and </a:t>
            </a:r>
            <a:r>
              <a:rPr lang="en-US" sz="1400" u="sng" dirty="0"/>
              <a:t>standard deviations</a:t>
            </a:r>
            <a:r>
              <a:rPr lang="en-US" sz="1400" dirty="0"/>
              <a:t> computed for each month of each year. </a:t>
            </a:r>
          </a:p>
          <a:p>
            <a:pPr>
              <a:lnSpc>
                <a:spcPct val="120000"/>
              </a:lnSpc>
            </a:pPr>
            <a:endParaRPr lang="en-US" sz="1600" dirty="0">
              <a:effectLst/>
              <a:ea typeface="Calibri" panose="020F0502020204030204" pitchFamily="34" charset="0"/>
            </a:endParaRPr>
          </a:p>
          <a:p>
            <a:pPr>
              <a:lnSpc>
                <a:spcPct val="120000"/>
              </a:lnSpc>
            </a:pPr>
            <a:r>
              <a:rPr lang="en-US" sz="1600" dirty="0">
                <a:effectLst/>
                <a:ea typeface="Calibri" panose="020F0502020204030204" pitchFamily="34" charset="0"/>
              </a:rPr>
              <a:t>The code then relies on the monthly climatology for the target (T), previous (P), and next (N) month, for each date to fill in the current </a:t>
            </a:r>
            <a:r>
              <a:rPr lang="en-US" sz="1600" dirty="0" err="1">
                <a:effectLst/>
                <a:ea typeface="Calibri" panose="020F0502020204030204" pitchFamily="34" charset="0"/>
              </a:rPr>
              <a:t>NoData</a:t>
            </a:r>
            <a:r>
              <a:rPr lang="en-US" sz="1600" dirty="0">
                <a:effectLst/>
                <a:ea typeface="Calibri" panose="020F0502020204030204" pitchFamily="34" charset="0"/>
              </a:rPr>
              <a:t> pixel. </a:t>
            </a:r>
          </a:p>
          <a:p>
            <a:pPr lvl="1">
              <a:lnSpc>
                <a:spcPct val="120000"/>
              </a:lnSpc>
            </a:pPr>
            <a:r>
              <a:rPr lang="en-US" sz="1400" dirty="0">
                <a:effectLst/>
                <a:ea typeface="Calibri" panose="020F0502020204030204" pitchFamily="34" charset="0"/>
              </a:rPr>
              <a:t>A weighting function is applied to determine the weights for the P, T, and N month averages. </a:t>
            </a:r>
          </a:p>
          <a:p>
            <a:pPr lvl="1">
              <a:lnSpc>
                <a:spcPct val="120000"/>
              </a:lnSpc>
            </a:pPr>
            <a:r>
              <a:rPr lang="en-US" sz="1400" dirty="0">
                <a:effectLst/>
                <a:ea typeface="Calibri" panose="020F0502020204030204" pitchFamily="34" charset="0"/>
              </a:rPr>
              <a:t>For a product towards the end of the month, a weight is applied for the monthly average of the next month.</a:t>
            </a:r>
          </a:p>
          <a:p>
            <a:pPr>
              <a:lnSpc>
                <a:spcPct val="120000"/>
              </a:lnSpc>
            </a:pPr>
            <a:endParaRPr lang="en-US" sz="1600" dirty="0">
              <a:effectLst/>
              <a:ea typeface="Calibri" panose="020F0502020204030204" pitchFamily="34" charset="0"/>
            </a:endParaRPr>
          </a:p>
          <a:p>
            <a:pPr>
              <a:lnSpc>
                <a:spcPct val="120000"/>
              </a:lnSpc>
            </a:pPr>
            <a:r>
              <a:rPr lang="en-US" sz="1600" dirty="0">
                <a:effectLst/>
                <a:ea typeface="Calibri" panose="020F0502020204030204" pitchFamily="34" charset="0"/>
              </a:rPr>
              <a:t>This is NOT ideal for an operational system</a:t>
            </a:r>
          </a:p>
          <a:p>
            <a:pPr lvl="1">
              <a:lnSpc>
                <a:spcPct val="120000"/>
              </a:lnSpc>
            </a:pPr>
            <a:r>
              <a:rPr lang="en-US" sz="1400" dirty="0">
                <a:effectLst/>
                <a:ea typeface="Calibri" panose="020F0502020204030204" pitchFamily="34" charset="0"/>
              </a:rPr>
              <a:t>Requires monthly averages for each year to be computed and updated, using the entire month’s stack of VIIRS data.</a:t>
            </a:r>
          </a:p>
          <a:p>
            <a:pPr lvl="1">
              <a:lnSpc>
                <a:spcPct val="120000"/>
              </a:lnSpc>
            </a:pPr>
            <a:r>
              <a:rPr lang="en-US" sz="1400" dirty="0">
                <a:effectLst/>
                <a:ea typeface="Calibri" panose="020F0502020204030204" pitchFamily="34" charset="0"/>
              </a:rPr>
              <a:t>For the nominal 2-day latency of Landsat 9, we won’t have a reliable average of the next or current month. </a:t>
            </a:r>
            <a:endParaRPr lang="en-US" sz="1600" dirty="0"/>
          </a:p>
        </p:txBody>
      </p:sp>
    </p:spTree>
    <p:extLst>
      <p:ext uri="{BB962C8B-B14F-4D97-AF65-F5344CB8AC3E}">
        <p14:creationId xmlns:p14="http://schemas.microsoft.com/office/powerpoint/2010/main" val="37610699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Graphical user interface&#10;&#10;Description automatically generated">
            <a:extLst>
              <a:ext uri="{FF2B5EF4-FFF2-40B4-BE49-F238E27FC236}">
                <a16:creationId xmlns:a16="http://schemas.microsoft.com/office/drawing/2014/main" id="{9AC39B72-A8CA-4492-824E-6B7D70B1D397}"/>
              </a:ext>
            </a:extLst>
          </p:cNvPr>
          <p:cNvPicPr>
            <a:picLocks noChangeAspect="1"/>
          </p:cNvPicPr>
          <p:nvPr/>
        </p:nvPicPr>
        <p:blipFill rotWithShape="1">
          <a:blip r:embed="rId2">
            <a:extLst>
              <a:ext uri="{28A0092B-C50C-407E-A947-70E740481C1C}">
                <a14:useLocalDpi xmlns:a14="http://schemas.microsoft.com/office/drawing/2010/main" val="0"/>
              </a:ext>
            </a:extLst>
          </a:blip>
          <a:srcRect t="31974" r="13090" b="33365"/>
          <a:stretch/>
        </p:blipFill>
        <p:spPr>
          <a:xfrm>
            <a:off x="4801765" y="772765"/>
            <a:ext cx="3806585" cy="1964593"/>
          </a:xfrm>
          <a:prstGeom prst="rect">
            <a:avLst/>
          </a:prstGeom>
        </p:spPr>
      </p:pic>
      <p:pic>
        <p:nvPicPr>
          <p:cNvPr id="13" name="Picture 12" descr="Graphical user interface, website&#10;&#10;Description automatically generated">
            <a:extLst>
              <a:ext uri="{FF2B5EF4-FFF2-40B4-BE49-F238E27FC236}">
                <a16:creationId xmlns:a16="http://schemas.microsoft.com/office/drawing/2014/main" id="{5356E044-4199-46F9-8BAE-00E36C32BB23}"/>
              </a:ext>
            </a:extLst>
          </p:cNvPr>
          <p:cNvPicPr>
            <a:picLocks noChangeAspect="1"/>
          </p:cNvPicPr>
          <p:nvPr/>
        </p:nvPicPr>
        <p:blipFill rotWithShape="1">
          <a:blip r:embed="rId3">
            <a:extLst>
              <a:ext uri="{28A0092B-C50C-407E-A947-70E740481C1C}">
                <a14:useLocalDpi xmlns:a14="http://schemas.microsoft.com/office/drawing/2010/main" val="0"/>
              </a:ext>
            </a:extLst>
          </a:blip>
          <a:srcRect t="31335" r="12924" b="32951"/>
          <a:stretch/>
        </p:blipFill>
        <p:spPr>
          <a:xfrm>
            <a:off x="4801765" y="2750588"/>
            <a:ext cx="3806585" cy="2020515"/>
          </a:xfrm>
          <a:prstGeom prst="rect">
            <a:avLst/>
          </a:prstGeom>
        </p:spPr>
      </p:pic>
      <p:pic>
        <p:nvPicPr>
          <p:cNvPr id="8" name="Picture 7" descr="Graphical user interface, website&#10;&#10;Description automatically generated">
            <a:extLst>
              <a:ext uri="{FF2B5EF4-FFF2-40B4-BE49-F238E27FC236}">
                <a16:creationId xmlns:a16="http://schemas.microsoft.com/office/drawing/2014/main" id="{5A7D627A-3E95-4298-9BC8-F90B91A14102}"/>
              </a:ext>
            </a:extLst>
          </p:cNvPr>
          <p:cNvPicPr>
            <a:picLocks noChangeAspect="1"/>
          </p:cNvPicPr>
          <p:nvPr/>
        </p:nvPicPr>
        <p:blipFill rotWithShape="1">
          <a:blip r:embed="rId4">
            <a:extLst>
              <a:ext uri="{28A0092B-C50C-407E-A947-70E740481C1C}">
                <a14:useLocalDpi xmlns:a14="http://schemas.microsoft.com/office/drawing/2010/main" val="0"/>
              </a:ext>
            </a:extLst>
          </a:blip>
          <a:srcRect t="31079" b="33206"/>
          <a:stretch/>
        </p:blipFill>
        <p:spPr>
          <a:xfrm>
            <a:off x="535650" y="772765"/>
            <a:ext cx="4221986" cy="1951363"/>
          </a:xfrm>
          <a:prstGeom prst="rect">
            <a:avLst/>
          </a:prstGeom>
        </p:spPr>
      </p:pic>
      <p:sp>
        <p:nvSpPr>
          <p:cNvPr id="2" name="Title 1">
            <a:extLst>
              <a:ext uri="{FF2B5EF4-FFF2-40B4-BE49-F238E27FC236}">
                <a16:creationId xmlns:a16="http://schemas.microsoft.com/office/drawing/2014/main" id="{BC5A823F-FBDA-43AF-86AF-A90A8D34ED1A}"/>
              </a:ext>
            </a:extLst>
          </p:cNvPr>
          <p:cNvSpPr>
            <a:spLocks noGrp="1"/>
          </p:cNvSpPr>
          <p:nvPr>
            <p:ph type="title"/>
          </p:nvPr>
        </p:nvSpPr>
        <p:spPr/>
        <p:txBody>
          <a:bodyPr>
            <a:normAutofit fontScale="90000"/>
          </a:bodyPr>
          <a:lstStyle/>
          <a:p>
            <a:r>
              <a:rPr lang="en-US" dirty="0"/>
              <a:t>Gap Filling Methods</a:t>
            </a:r>
          </a:p>
        </p:txBody>
      </p:sp>
      <p:sp>
        <p:nvSpPr>
          <p:cNvPr id="10" name="TextBox 9">
            <a:extLst>
              <a:ext uri="{FF2B5EF4-FFF2-40B4-BE49-F238E27FC236}">
                <a16:creationId xmlns:a16="http://schemas.microsoft.com/office/drawing/2014/main" id="{2D6B64A2-C710-4695-BA02-1DC8D92977E1}"/>
              </a:ext>
            </a:extLst>
          </p:cNvPr>
          <p:cNvSpPr txBox="1"/>
          <p:nvPr/>
        </p:nvSpPr>
        <p:spPr>
          <a:xfrm>
            <a:off x="535650" y="2354796"/>
            <a:ext cx="1578708" cy="369332"/>
          </a:xfrm>
          <a:prstGeom prst="rect">
            <a:avLst/>
          </a:prstGeom>
          <a:noFill/>
        </p:spPr>
        <p:txBody>
          <a:bodyPr wrap="square" rtlCol="0">
            <a:spAutoFit/>
          </a:bodyPr>
          <a:lstStyle/>
          <a:p>
            <a:r>
              <a:rPr lang="en-US" b="1" dirty="0">
                <a:solidFill>
                  <a:schemeClr val="bg1">
                    <a:lumMod val="95000"/>
                  </a:schemeClr>
                </a:solidFill>
              </a:rPr>
              <a:t>VIIRS CMG </a:t>
            </a:r>
          </a:p>
        </p:txBody>
      </p:sp>
      <p:sp>
        <p:nvSpPr>
          <p:cNvPr id="11" name="TextBox 10">
            <a:extLst>
              <a:ext uri="{FF2B5EF4-FFF2-40B4-BE49-F238E27FC236}">
                <a16:creationId xmlns:a16="http://schemas.microsoft.com/office/drawing/2014/main" id="{7799861B-C5E8-4AA9-88D6-1F22B5D187D7}"/>
              </a:ext>
            </a:extLst>
          </p:cNvPr>
          <p:cNvSpPr txBox="1"/>
          <p:nvPr/>
        </p:nvSpPr>
        <p:spPr>
          <a:xfrm>
            <a:off x="4851841" y="2354796"/>
            <a:ext cx="3740394" cy="369332"/>
          </a:xfrm>
          <a:prstGeom prst="rect">
            <a:avLst/>
          </a:prstGeom>
          <a:noFill/>
        </p:spPr>
        <p:txBody>
          <a:bodyPr wrap="square" rtlCol="0">
            <a:spAutoFit/>
          </a:bodyPr>
          <a:lstStyle/>
          <a:p>
            <a:r>
              <a:rPr lang="en-US" dirty="0">
                <a:solidFill>
                  <a:schemeClr val="bg1">
                    <a:lumMod val="95000"/>
                  </a:schemeClr>
                </a:solidFill>
              </a:rPr>
              <a:t>Gap Filled using Monthly Climatology</a:t>
            </a:r>
          </a:p>
        </p:txBody>
      </p:sp>
      <p:sp>
        <p:nvSpPr>
          <p:cNvPr id="12" name="TextBox 11">
            <a:extLst>
              <a:ext uri="{FF2B5EF4-FFF2-40B4-BE49-F238E27FC236}">
                <a16:creationId xmlns:a16="http://schemas.microsoft.com/office/drawing/2014/main" id="{E35E5FA6-FEF1-4A52-A419-DBA754A1120F}"/>
              </a:ext>
            </a:extLst>
          </p:cNvPr>
          <p:cNvSpPr txBox="1"/>
          <p:nvPr/>
        </p:nvSpPr>
        <p:spPr>
          <a:xfrm>
            <a:off x="4851842" y="4343821"/>
            <a:ext cx="3154239" cy="369332"/>
          </a:xfrm>
          <a:prstGeom prst="rect">
            <a:avLst/>
          </a:prstGeom>
          <a:noFill/>
        </p:spPr>
        <p:txBody>
          <a:bodyPr wrap="square" rtlCol="0">
            <a:spAutoFit/>
          </a:bodyPr>
          <a:lstStyle/>
          <a:p>
            <a:r>
              <a:rPr lang="en-US" dirty="0">
                <a:solidFill>
                  <a:schemeClr val="bg1">
                    <a:lumMod val="95000"/>
                  </a:schemeClr>
                </a:solidFill>
              </a:rPr>
              <a:t>Gap Filled using Interpolation</a:t>
            </a:r>
          </a:p>
        </p:txBody>
      </p:sp>
      <p:sp>
        <p:nvSpPr>
          <p:cNvPr id="17" name="Content Placeholder 24">
            <a:extLst>
              <a:ext uri="{FF2B5EF4-FFF2-40B4-BE49-F238E27FC236}">
                <a16:creationId xmlns:a16="http://schemas.microsoft.com/office/drawing/2014/main" id="{958291BE-0861-4C1C-939F-812F6849F26F}"/>
              </a:ext>
            </a:extLst>
          </p:cNvPr>
          <p:cNvSpPr>
            <a:spLocks noGrp="1"/>
          </p:cNvSpPr>
          <p:nvPr>
            <p:ph idx="1"/>
          </p:nvPr>
        </p:nvSpPr>
        <p:spPr>
          <a:xfrm>
            <a:off x="335280" y="2761790"/>
            <a:ext cx="4422356" cy="1951363"/>
          </a:xfrm>
        </p:spPr>
        <p:txBody>
          <a:bodyPr>
            <a:normAutofit/>
          </a:bodyPr>
          <a:lstStyle/>
          <a:p>
            <a:r>
              <a:rPr lang="en-US" sz="1400" dirty="0"/>
              <a:t>The gap filling methods do not completely fill the polar regions (default water vapor and ozone values will be used for any L2SP over gaps).</a:t>
            </a:r>
          </a:p>
          <a:p>
            <a:endParaRPr lang="en-US" sz="1400" dirty="0"/>
          </a:p>
          <a:p>
            <a:r>
              <a:rPr lang="en-US" sz="1400" dirty="0"/>
              <a:t>The </a:t>
            </a:r>
            <a:r>
              <a:rPr lang="en-US" sz="1400" dirty="0" err="1"/>
              <a:t>LaSRC</a:t>
            </a:r>
            <a:r>
              <a:rPr lang="en-US" sz="1400" dirty="0"/>
              <a:t> code uses a default water vapor value of 250 (2.5 g/cm^2) and ozone value of 110 (0.275 </a:t>
            </a:r>
            <a:r>
              <a:rPr lang="en-US" sz="1400" dirty="0" err="1"/>
              <a:t>cm.atm</a:t>
            </a:r>
            <a:r>
              <a:rPr lang="en-US" sz="1400" dirty="0"/>
              <a:t>) for any remaining </a:t>
            </a:r>
            <a:r>
              <a:rPr lang="en-US" sz="1400" dirty="0" err="1"/>
              <a:t>NoData</a:t>
            </a:r>
            <a:r>
              <a:rPr lang="en-US" sz="1400" dirty="0"/>
              <a:t> pixel.</a:t>
            </a:r>
          </a:p>
          <a:p>
            <a:endParaRPr lang="en-US" sz="1400" dirty="0"/>
          </a:p>
          <a:p>
            <a:endParaRPr lang="en-US" sz="1400" dirty="0"/>
          </a:p>
          <a:p>
            <a:endParaRPr lang="en-US" sz="1400" dirty="0"/>
          </a:p>
        </p:txBody>
      </p:sp>
    </p:spTree>
    <p:extLst>
      <p:ext uri="{BB962C8B-B14F-4D97-AF65-F5344CB8AC3E}">
        <p14:creationId xmlns:p14="http://schemas.microsoft.com/office/powerpoint/2010/main" val="16258567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DFCAF-A2BE-46A6-8194-B817DD88771D}"/>
              </a:ext>
            </a:extLst>
          </p:cNvPr>
          <p:cNvSpPr>
            <a:spLocks noGrp="1"/>
          </p:cNvSpPr>
          <p:nvPr>
            <p:ph type="title"/>
          </p:nvPr>
        </p:nvSpPr>
        <p:spPr/>
        <p:txBody>
          <a:bodyPr>
            <a:normAutofit fontScale="90000"/>
          </a:bodyPr>
          <a:lstStyle/>
          <a:p>
            <a:r>
              <a:rPr lang="en-US" dirty="0"/>
              <a:t>Internal Science Verification - Scenes</a:t>
            </a:r>
          </a:p>
        </p:txBody>
      </p:sp>
      <p:graphicFrame>
        <p:nvGraphicFramePr>
          <p:cNvPr id="7" name="Table 7">
            <a:extLst>
              <a:ext uri="{FF2B5EF4-FFF2-40B4-BE49-F238E27FC236}">
                <a16:creationId xmlns:a16="http://schemas.microsoft.com/office/drawing/2014/main" id="{5A585016-91F3-4C80-B0D6-E79F536AF08C}"/>
              </a:ext>
            </a:extLst>
          </p:cNvPr>
          <p:cNvGraphicFramePr>
            <a:graphicFrameLocks noGrp="1"/>
          </p:cNvGraphicFramePr>
          <p:nvPr>
            <p:extLst>
              <p:ext uri="{D42A27DB-BD31-4B8C-83A1-F6EECF244321}">
                <p14:modId xmlns:p14="http://schemas.microsoft.com/office/powerpoint/2010/main" val="2611334007"/>
              </p:ext>
            </p:extLst>
          </p:nvPr>
        </p:nvGraphicFramePr>
        <p:xfrm>
          <a:off x="945661" y="777355"/>
          <a:ext cx="7534031" cy="3996810"/>
        </p:xfrm>
        <a:graphic>
          <a:graphicData uri="http://schemas.openxmlformats.org/drawingml/2006/table">
            <a:tbl>
              <a:tblPr firstRow="1" bandRow="1">
                <a:tableStyleId>{7E9639D4-E3E2-4D34-9284-5A2195B3D0D7}</a:tableStyleId>
              </a:tblPr>
              <a:tblGrid>
                <a:gridCol w="328246">
                  <a:extLst>
                    <a:ext uri="{9D8B030D-6E8A-4147-A177-3AD203B41FA5}">
                      <a16:colId xmlns:a16="http://schemas.microsoft.com/office/drawing/2014/main" val="3704143670"/>
                    </a:ext>
                  </a:extLst>
                </a:gridCol>
                <a:gridCol w="3024554">
                  <a:extLst>
                    <a:ext uri="{9D8B030D-6E8A-4147-A177-3AD203B41FA5}">
                      <a16:colId xmlns:a16="http://schemas.microsoft.com/office/drawing/2014/main" val="2317377219"/>
                    </a:ext>
                  </a:extLst>
                </a:gridCol>
                <a:gridCol w="4181231">
                  <a:extLst>
                    <a:ext uri="{9D8B030D-6E8A-4147-A177-3AD203B41FA5}">
                      <a16:colId xmlns:a16="http://schemas.microsoft.com/office/drawing/2014/main" val="3879182782"/>
                    </a:ext>
                  </a:extLst>
                </a:gridCol>
              </a:tblGrid>
              <a:tr h="222045">
                <a:tc>
                  <a:txBody>
                    <a:bodyPr/>
                    <a:lstStyle/>
                    <a:p>
                      <a:pPr algn="l" fontAlgn="b"/>
                      <a:r>
                        <a:rPr lang="en-US" sz="1000" b="1" u="none" strike="noStrike" dirty="0">
                          <a:solidFill>
                            <a:schemeClr val="bg1"/>
                          </a:solidFill>
                          <a:effectLst/>
                          <a:latin typeface="Arial" panose="020B0604020202020204" pitchFamily="34" charset="0"/>
                          <a:cs typeface="Arial" panose="020B0604020202020204" pitchFamily="34" charset="0"/>
                        </a:rPr>
                        <a:t>No.</a:t>
                      </a:r>
                      <a:endParaRPr lang="en-US" sz="1000" b="1" i="0" u="none" strike="noStrike" dirty="0">
                        <a:solidFill>
                          <a:schemeClr val="bg1"/>
                        </a:solidFill>
                        <a:effectLst/>
                        <a:latin typeface="Arial" panose="020B0604020202020204" pitchFamily="34" charset="0"/>
                        <a:cs typeface="Arial" panose="020B0604020202020204" pitchFamily="34" charset="0"/>
                      </a:endParaRPr>
                    </a:p>
                  </a:txBody>
                  <a:tcPr marL="7620" marR="7620" marT="7620" marB="0" anchor="b"/>
                </a:tc>
                <a:tc>
                  <a:txBody>
                    <a:bodyPr/>
                    <a:lstStyle/>
                    <a:p>
                      <a:pPr algn="l" fontAlgn="b"/>
                      <a:r>
                        <a:rPr lang="en-US" sz="1000" b="1" u="none" strike="noStrike" dirty="0">
                          <a:solidFill>
                            <a:schemeClr val="bg1"/>
                          </a:solidFill>
                          <a:effectLst/>
                          <a:latin typeface="Arial" panose="020B0604020202020204" pitchFamily="34" charset="0"/>
                          <a:cs typeface="Arial" panose="020B0604020202020204" pitchFamily="34" charset="0"/>
                        </a:rPr>
                        <a:t>Scene</a:t>
                      </a:r>
                      <a:endParaRPr lang="en-US" sz="1000" b="1" i="0" u="none" strike="noStrike" dirty="0">
                        <a:solidFill>
                          <a:schemeClr val="bg1"/>
                        </a:solidFill>
                        <a:effectLst/>
                        <a:latin typeface="Arial" panose="020B0604020202020204" pitchFamily="34" charset="0"/>
                        <a:cs typeface="Arial" panose="020B0604020202020204" pitchFamily="34" charset="0"/>
                      </a:endParaRPr>
                    </a:p>
                  </a:txBody>
                  <a:tcPr marL="7620" marR="7620" marT="7620" marB="0" anchor="b"/>
                </a:tc>
                <a:tc>
                  <a:txBody>
                    <a:bodyPr/>
                    <a:lstStyle/>
                    <a:p>
                      <a:pPr algn="l" fontAlgn="b"/>
                      <a:r>
                        <a:rPr lang="en-US" sz="1000" b="1" u="none" strike="noStrike" dirty="0">
                          <a:solidFill>
                            <a:schemeClr val="bg1"/>
                          </a:solidFill>
                          <a:effectLst/>
                          <a:latin typeface="Arial" panose="020B0604020202020204" pitchFamily="34" charset="0"/>
                          <a:cs typeface="Arial" panose="020B0604020202020204" pitchFamily="34" charset="0"/>
                        </a:rPr>
                        <a:t>Note</a:t>
                      </a:r>
                      <a:endParaRPr lang="en-US" sz="1000" b="1" i="0" u="none" strike="noStrike" dirty="0">
                        <a:solidFill>
                          <a:schemeClr val="bg1"/>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245002677"/>
                  </a:ext>
                </a:extLst>
              </a:tr>
              <a:tr h="222045">
                <a:tc>
                  <a:txBody>
                    <a:bodyPr/>
                    <a:lstStyle/>
                    <a:p>
                      <a:pPr algn="l" fontAlgn="b"/>
                      <a:r>
                        <a:rPr lang="en-US" sz="1000" b="0" u="none" strike="noStrike" dirty="0">
                          <a:solidFill>
                            <a:srgbClr val="000000"/>
                          </a:solidFill>
                          <a:effectLst/>
                          <a:latin typeface="Arial" panose="020B0604020202020204" pitchFamily="34" charset="0"/>
                          <a:cs typeface="Arial" panose="020B0604020202020204" pitchFamily="34" charset="0"/>
                        </a:rPr>
                        <a:t>1</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l" fontAlgn="b"/>
                      <a:r>
                        <a:rPr lang="en-US" sz="1000" b="0" u="none" strike="noStrike" dirty="0">
                          <a:solidFill>
                            <a:srgbClr val="000000"/>
                          </a:solidFill>
                          <a:effectLst/>
                          <a:latin typeface="Arial" panose="020B0604020202020204" pitchFamily="34" charset="0"/>
                          <a:cs typeface="Arial" panose="020B0604020202020204" pitchFamily="34" charset="0"/>
                        </a:rPr>
                        <a:t>LC08_L1TP_028027_20191026_20200825_02_T1</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l" fontAlgn="b"/>
                      <a:r>
                        <a:rPr lang="en-US" sz="1000" b="0" u="none" strike="noStrike" dirty="0">
                          <a:solidFill>
                            <a:srgbClr val="000000"/>
                          </a:solidFill>
                          <a:effectLst/>
                          <a:latin typeface="Arial" panose="020B0604020202020204" pitchFamily="34" charset="0"/>
                          <a:cs typeface="Arial" panose="020B0604020202020204" pitchFamily="34" charset="0"/>
                        </a:rPr>
                        <a:t>Cirrus - MN Lakes</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3389598342"/>
                  </a:ext>
                </a:extLst>
              </a:tr>
              <a:tr h="222045">
                <a:tc>
                  <a:txBody>
                    <a:bodyPr/>
                    <a:lstStyle/>
                    <a:p>
                      <a:pPr algn="l" fontAlgn="b"/>
                      <a:r>
                        <a:rPr lang="en-US" sz="1000" b="0" u="none" strike="noStrike" dirty="0">
                          <a:solidFill>
                            <a:srgbClr val="000000"/>
                          </a:solidFill>
                          <a:effectLst/>
                          <a:latin typeface="Arial" panose="020B0604020202020204" pitchFamily="34" charset="0"/>
                          <a:cs typeface="Arial" panose="020B0604020202020204" pitchFamily="34" charset="0"/>
                        </a:rPr>
                        <a:t>2</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l" fontAlgn="b"/>
                      <a:r>
                        <a:rPr lang="en-US" sz="1000" b="0" u="none" strike="noStrike" dirty="0">
                          <a:solidFill>
                            <a:srgbClr val="000000"/>
                          </a:solidFill>
                          <a:effectLst/>
                          <a:latin typeface="Arial" panose="020B0604020202020204" pitchFamily="34" charset="0"/>
                          <a:cs typeface="Arial" panose="020B0604020202020204" pitchFamily="34" charset="0"/>
                        </a:rPr>
                        <a:t>LC08_L1TP_041036_20190106_20200830_02_T1</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l" fontAlgn="b"/>
                      <a:r>
                        <a:rPr lang="en-US" sz="1000" b="0" u="none" strike="noStrike" dirty="0">
                          <a:solidFill>
                            <a:srgbClr val="000000"/>
                          </a:solidFill>
                          <a:effectLst/>
                          <a:latin typeface="Arial" panose="020B0604020202020204" pitchFamily="34" charset="0"/>
                          <a:cs typeface="Arial" panose="020B0604020202020204" pitchFamily="34" charset="0"/>
                        </a:rPr>
                        <a:t>Urban area</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3088579668"/>
                  </a:ext>
                </a:extLst>
              </a:tr>
              <a:tr h="222045">
                <a:tc>
                  <a:txBody>
                    <a:bodyPr/>
                    <a:lstStyle/>
                    <a:p>
                      <a:pPr algn="l" fontAlgn="b"/>
                      <a:r>
                        <a:rPr lang="en-US" sz="1000" b="0" u="none" strike="noStrike" dirty="0">
                          <a:solidFill>
                            <a:srgbClr val="000000"/>
                          </a:solidFill>
                          <a:effectLst/>
                          <a:latin typeface="Arial" panose="020B0604020202020204" pitchFamily="34" charset="0"/>
                          <a:cs typeface="Arial" panose="020B0604020202020204" pitchFamily="34" charset="0"/>
                        </a:rPr>
                        <a:t>3</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l" fontAlgn="b"/>
                      <a:r>
                        <a:rPr lang="en-US" sz="1000" b="0" u="none" strike="noStrike" dirty="0">
                          <a:solidFill>
                            <a:srgbClr val="000000"/>
                          </a:solidFill>
                          <a:effectLst/>
                          <a:latin typeface="Arial" panose="020B0604020202020204" pitchFamily="34" charset="0"/>
                          <a:cs typeface="Arial" panose="020B0604020202020204" pitchFamily="34" charset="0"/>
                        </a:rPr>
                        <a:t>LC08_L1TP_045032_20200901_20200906_02_T1</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l" fontAlgn="b"/>
                      <a:r>
                        <a:rPr lang="en-US" sz="1000" b="0" u="none" strike="noStrike" dirty="0">
                          <a:solidFill>
                            <a:srgbClr val="000000"/>
                          </a:solidFill>
                          <a:effectLst/>
                          <a:latin typeface="Arial" panose="020B0604020202020204" pitchFamily="34" charset="0"/>
                          <a:cs typeface="Arial" panose="020B0604020202020204" pitchFamily="34" charset="0"/>
                        </a:rPr>
                        <a:t>Fire smoke</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3223583580"/>
                  </a:ext>
                </a:extLst>
              </a:tr>
              <a:tr h="222045">
                <a:tc>
                  <a:txBody>
                    <a:bodyPr/>
                    <a:lstStyle/>
                    <a:p>
                      <a:pPr algn="l" fontAlgn="b"/>
                      <a:r>
                        <a:rPr lang="en-US" sz="1000" b="0" u="none" strike="noStrike" dirty="0">
                          <a:solidFill>
                            <a:srgbClr val="000000"/>
                          </a:solidFill>
                          <a:effectLst/>
                          <a:latin typeface="Arial" panose="020B0604020202020204" pitchFamily="34" charset="0"/>
                          <a:cs typeface="Arial" panose="020B0604020202020204" pitchFamily="34" charset="0"/>
                        </a:rPr>
                        <a:t>4</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l" fontAlgn="b"/>
                      <a:r>
                        <a:rPr lang="en-US" sz="1000" b="0" u="none" strike="noStrike" dirty="0">
                          <a:solidFill>
                            <a:srgbClr val="000000"/>
                          </a:solidFill>
                          <a:effectLst/>
                          <a:latin typeface="Arial" panose="020B0604020202020204" pitchFamily="34" charset="0"/>
                          <a:cs typeface="Arial" panose="020B0604020202020204" pitchFamily="34" charset="0"/>
                        </a:rPr>
                        <a:t>LC08_L1TP_125061_20190916_20200826_02_T1</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l" fontAlgn="b"/>
                      <a:r>
                        <a:rPr lang="en-US" sz="1000" b="0" u="none" strike="noStrike" dirty="0">
                          <a:solidFill>
                            <a:srgbClr val="000000"/>
                          </a:solidFill>
                          <a:effectLst/>
                          <a:latin typeface="Arial" panose="020B0604020202020204" pitchFamily="34" charset="0"/>
                          <a:cs typeface="Arial" panose="020B0604020202020204" pitchFamily="34" charset="0"/>
                        </a:rPr>
                        <a:t>Cirrus and clouds</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3642916487"/>
                  </a:ext>
                </a:extLst>
              </a:tr>
              <a:tr h="222045">
                <a:tc>
                  <a:txBody>
                    <a:bodyPr/>
                    <a:lstStyle/>
                    <a:p>
                      <a:pPr algn="l" fontAlgn="b"/>
                      <a:r>
                        <a:rPr lang="en-US" sz="1000" b="0" u="none" strike="noStrike" dirty="0">
                          <a:solidFill>
                            <a:srgbClr val="000000"/>
                          </a:solidFill>
                          <a:effectLst/>
                          <a:latin typeface="Arial" panose="020B0604020202020204" pitchFamily="34" charset="0"/>
                          <a:cs typeface="Arial" panose="020B0604020202020204" pitchFamily="34" charset="0"/>
                        </a:rPr>
                        <a:t>5</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l" fontAlgn="b"/>
                      <a:r>
                        <a:rPr lang="en-US" sz="1000" b="0" u="none" strike="noStrike" dirty="0">
                          <a:solidFill>
                            <a:srgbClr val="000000"/>
                          </a:solidFill>
                          <a:effectLst/>
                          <a:latin typeface="Arial" panose="020B0604020202020204" pitchFamily="34" charset="0"/>
                          <a:cs typeface="Arial" panose="020B0604020202020204" pitchFamily="34" charset="0"/>
                        </a:rPr>
                        <a:t>LC08_L1TP_039037_20180817_20200831_02_T1</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l" fontAlgn="b"/>
                      <a:r>
                        <a:rPr lang="en-US" sz="1000" b="0" u="none" strike="noStrike" dirty="0">
                          <a:solidFill>
                            <a:srgbClr val="000000"/>
                          </a:solidFill>
                          <a:effectLst/>
                          <a:latin typeface="Arial" panose="020B0604020202020204" pitchFamily="34" charset="0"/>
                          <a:cs typeface="Arial" panose="020B0604020202020204" pitchFamily="34" charset="0"/>
                        </a:rPr>
                        <a:t>High humidity - Salton sea</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3859464022"/>
                  </a:ext>
                </a:extLst>
              </a:tr>
              <a:tr h="222045">
                <a:tc>
                  <a:txBody>
                    <a:bodyPr/>
                    <a:lstStyle/>
                    <a:p>
                      <a:pPr algn="l" fontAlgn="b"/>
                      <a:r>
                        <a:rPr lang="en-US" sz="1000" b="0" u="none" strike="noStrike" dirty="0">
                          <a:solidFill>
                            <a:srgbClr val="000000"/>
                          </a:solidFill>
                          <a:effectLst/>
                          <a:latin typeface="Arial" panose="020B0604020202020204" pitchFamily="34" charset="0"/>
                          <a:cs typeface="Arial" panose="020B0604020202020204" pitchFamily="34" charset="0"/>
                        </a:rPr>
                        <a:t>6</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l" fontAlgn="b"/>
                      <a:r>
                        <a:rPr lang="en-US" sz="1000" b="0" u="none" strike="noStrike" dirty="0">
                          <a:solidFill>
                            <a:srgbClr val="000000"/>
                          </a:solidFill>
                          <a:effectLst/>
                          <a:latin typeface="Arial" panose="020B0604020202020204" pitchFamily="34" charset="0"/>
                          <a:cs typeface="Arial" panose="020B0604020202020204" pitchFamily="34" charset="0"/>
                        </a:rPr>
                        <a:t>LC08_L1TP_039037_20170729_20200903_02_T1</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l" fontAlgn="b"/>
                      <a:r>
                        <a:rPr lang="en-US" sz="1000" b="0" u="none" strike="noStrike" dirty="0">
                          <a:solidFill>
                            <a:srgbClr val="000000"/>
                          </a:solidFill>
                          <a:effectLst/>
                          <a:latin typeface="Arial" panose="020B0604020202020204" pitchFamily="34" charset="0"/>
                          <a:cs typeface="Arial" panose="020B0604020202020204" pitchFamily="34" charset="0"/>
                        </a:rPr>
                        <a:t>High humidity - Salton sea</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1870745613"/>
                  </a:ext>
                </a:extLst>
              </a:tr>
              <a:tr h="222045">
                <a:tc>
                  <a:txBody>
                    <a:bodyPr/>
                    <a:lstStyle/>
                    <a:p>
                      <a:pPr algn="l" fontAlgn="b"/>
                      <a:r>
                        <a:rPr lang="en-US" sz="1000" b="0" u="none" strike="noStrike" dirty="0">
                          <a:solidFill>
                            <a:srgbClr val="000000"/>
                          </a:solidFill>
                          <a:effectLst/>
                          <a:latin typeface="Arial" panose="020B0604020202020204" pitchFamily="34" charset="0"/>
                          <a:cs typeface="Arial" panose="020B0604020202020204" pitchFamily="34" charset="0"/>
                        </a:rPr>
                        <a:t>7</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l" fontAlgn="b"/>
                      <a:r>
                        <a:rPr lang="en-US" sz="1000" b="0" u="none" strike="noStrike" dirty="0">
                          <a:solidFill>
                            <a:srgbClr val="000000"/>
                          </a:solidFill>
                          <a:effectLst/>
                          <a:latin typeface="Arial" panose="020B0604020202020204" pitchFamily="34" charset="0"/>
                          <a:cs typeface="Arial" panose="020B0604020202020204" pitchFamily="34" charset="0"/>
                        </a:rPr>
                        <a:t>LC08_L1TP_039037_20170611_20200903_02_T1</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l" fontAlgn="b"/>
                      <a:r>
                        <a:rPr lang="en-US" sz="1000" b="0" u="none" strike="noStrike" dirty="0">
                          <a:solidFill>
                            <a:srgbClr val="000000"/>
                          </a:solidFill>
                          <a:effectLst/>
                          <a:latin typeface="Arial" panose="020B0604020202020204" pitchFamily="34" charset="0"/>
                          <a:cs typeface="Arial" panose="020B0604020202020204" pitchFamily="34" charset="0"/>
                        </a:rPr>
                        <a:t>Low humidity - Salton Sea</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934562472"/>
                  </a:ext>
                </a:extLst>
              </a:tr>
              <a:tr h="222045">
                <a:tc>
                  <a:txBody>
                    <a:bodyPr/>
                    <a:lstStyle/>
                    <a:p>
                      <a:pPr algn="l" fontAlgn="b"/>
                      <a:r>
                        <a:rPr lang="en-US" sz="1000" b="0" u="none" strike="noStrike" dirty="0">
                          <a:solidFill>
                            <a:srgbClr val="000000"/>
                          </a:solidFill>
                          <a:effectLst/>
                          <a:latin typeface="Arial" panose="020B0604020202020204" pitchFamily="34" charset="0"/>
                          <a:cs typeface="Arial" panose="020B0604020202020204" pitchFamily="34" charset="0"/>
                        </a:rPr>
                        <a:t>8</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l" fontAlgn="b"/>
                      <a:r>
                        <a:rPr lang="en-US" sz="1000" b="0" u="none" strike="noStrike" dirty="0">
                          <a:solidFill>
                            <a:srgbClr val="000000"/>
                          </a:solidFill>
                          <a:effectLst/>
                          <a:latin typeface="Arial" panose="020B0604020202020204" pitchFamily="34" charset="0"/>
                          <a:cs typeface="Arial" panose="020B0604020202020204" pitchFamily="34" charset="0"/>
                        </a:rPr>
                        <a:t>LC08_L1TP_016026_20180512_20200901_02_T1</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l" fontAlgn="b"/>
                      <a:r>
                        <a:rPr lang="en-US" sz="1000" b="0" u="none" strike="noStrike" dirty="0">
                          <a:solidFill>
                            <a:srgbClr val="000000"/>
                          </a:solidFill>
                          <a:effectLst/>
                          <a:latin typeface="Arial" panose="020B0604020202020204" pitchFamily="34" charset="0"/>
                          <a:cs typeface="Arial" panose="020B0604020202020204" pitchFamily="34" charset="0"/>
                        </a:rPr>
                        <a:t>High Ozone</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2743453990"/>
                  </a:ext>
                </a:extLst>
              </a:tr>
              <a:tr h="222045">
                <a:tc>
                  <a:txBody>
                    <a:bodyPr/>
                    <a:lstStyle/>
                    <a:p>
                      <a:pPr algn="l" fontAlgn="b"/>
                      <a:r>
                        <a:rPr lang="en-US" sz="1000" b="0" u="none" strike="noStrike" dirty="0">
                          <a:solidFill>
                            <a:srgbClr val="000000"/>
                          </a:solidFill>
                          <a:effectLst/>
                          <a:latin typeface="Arial" panose="020B0604020202020204" pitchFamily="34" charset="0"/>
                          <a:cs typeface="Arial" panose="020B0604020202020204" pitchFamily="34" charset="0"/>
                        </a:rPr>
                        <a:t>9</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l" fontAlgn="b"/>
                      <a:r>
                        <a:rPr lang="en-US" sz="1000" b="0" u="none" strike="noStrike" dirty="0">
                          <a:solidFill>
                            <a:srgbClr val="000000"/>
                          </a:solidFill>
                          <a:effectLst/>
                          <a:latin typeface="Arial" panose="020B0604020202020204" pitchFamily="34" charset="0"/>
                          <a:cs typeface="Arial" panose="020B0604020202020204" pitchFamily="34" charset="0"/>
                        </a:rPr>
                        <a:t>LC08_L1TP_121013_20180512_20200901_02_T1</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l" fontAlgn="b"/>
                      <a:r>
                        <a:rPr lang="en-US" sz="1000" b="0" u="none" strike="noStrike" dirty="0">
                          <a:solidFill>
                            <a:srgbClr val="000000"/>
                          </a:solidFill>
                          <a:effectLst/>
                          <a:latin typeface="Arial" panose="020B0604020202020204" pitchFamily="34" charset="0"/>
                          <a:cs typeface="Arial" panose="020B0604020202020204" pitchFamily="34" charset="0"/>
                        </a:rPr>
                        <a:t>High Ozone</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2169345649"/>
                  </a:ext>
                </a:extLst>
              </a:tr>
              <a:tr h="222045">
                <a:tc>
                  <a:txBody>
                    <a:bodyPr/>
                    <a:lstStyle/>
                    <a:p>
                      <a:pPr algn="l" fontAlgn="b"/>
                      <a:r>
                        <a:rPr lang="en-US" sz="1000" b="0" u="none" strike="noStrike" dirty="0">
                          <a:solidFill>
                            <a:srgbClr val="000000"/>
                          </a:solidFill>
                          <a:effectLst/>
                          <a:latin typeface="Arial" panose="020B0604020202020204" pitchFamily="34" charset="0"/>
                          <a:cs typeface="Arial" panose="020B0604020202020204" pitchFamily="34" charset="0"/>
                        </a:rPr>
                        <a:t>10</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l" fontAlgn="b"/>
                      <a:r>
                        <a:rPr lang="en-US" sz="1000" b="0" u="none" strike="noStrike" dirty="0">
                          <a:solidFill>
                            <a:srgbClr val="000000"/>
                          </a:solidFill>
                          <a:effectLst/>
                          <a:latin typeface="Arial" panose="020B0604020202020204" pitchFamily="34" charset="0"/>
                          <a:cs typeface="Arial" panose="020B0604020202020204" pitchFamily="34" charset="0"/>
                        </a:rPr>
                        <a:t>LC08_L1TP_134011_20210531_20210608_02_T1</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l" fontAlgn="b"/>
                      <a:r>
                        <a:rPr lang="en-US" sz="1000" b="0" u="none" strike="noStrike" dirty="0">
                          <a:solidFill>
                            <a:srgbClr val="000000"/>
                          </a:solidFill>
                          <a:effectLst/>
                          <a:latin typeface="Arial" panose="020B0604020202020204" pitchFamily="34" charset="0"/>
                          <a:cs typeface="Arial" panose="020B0604020202020204" pitchFamily="34" charset="0"/>
                        </a:rPr>
                        <a:t>High Ozone</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1584993811"/>
                  </a:ext>
                </a:extLst>
              </a:tr>
              <a:tr h="222045">
                <a:tc>
                  <a:txBody>
                    <a:bodyPr/>
                    <a:lstStyle/>
                    <a:p>
                      <a:pPr algn="l" fontAlgn="b"/>
                      <a:r>
                        <a:rPr lang="en-US" sz="1000" b="0" u="none" strike="noStrike" dirty="0">
                          <a:solidFill>
                            <a:srgbClr val="000000"/>
                          </a:solidFill>
                          <a:effectLst/>
                          <a:latin typeface="Arial" panose="020B0604020202020204" pitchFamily="34" charset="0"/>
                          <a:cs typeface="Arial" panose="020B0604020202020204" pitchFamily="34" charset="0"/>
                        </a:rPr>
                        <a:t>11</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l" fontAlgn="b"/>
                      <a:r>
                        <a:rPr lang="en-US" sz="1000" b="0" u="none" strike="noStrike" dirty="0">
                          <a:solidFill>
                            <a:srgbClr val="000000"/>
                          </a:solidFill>
                          <a:effectLst/>
                          <a:latin typeface="Arial" panose="020B0604020202020204" pitchFamily="34" charset="0"/>
                          <a:cs typeface="Arial" panose="020B0604020202020204" pitchFamily="34" charset="0"/>
                        </a:rPr>
                        <a:t>LC08_L1TP_008062_20210528_20210607_02_T1</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l" fontAlgn="b"/>
                      <a:r>
                        <a:rPr lang="en-US" sz="1000" b="0" u="none" strike="noStrike" dirty="0">
                          <a:solidFill>
                            <a:srgbClr val="000000"/>
                          </a:solidFill>
                          <a:effectLst/>
                          <a:latin typeface="Arial" panose="020B0604020202020204" pitchFamily="34" charset="0"/>
                          <a:cs typeface="Arial" panose="020B0604020202020204" pitchFamily="34" charset="0"/>
                        </a:rPr>
                        <a:t>Low Ozone - High Water vapor</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117734866"/>
                  </a:ext>
                </a:extLst>
              </a:tr>
              <a:tr h="222045">
                <a:tc>
                  <a:txBody>
                    <a:bodyPr/>
                    <a:lstStyle/>
                    <a:p>
                      <a:pPr algn="l" fontAlgn="b"/>
                      <a:r>
                        <a:rPr lang="en-US" sz="1000" b="0" u="none" strike="noStrike" dirty="0">
                          <a:solidFill>
                            <a:srgbClr val="000000"/>
                          </a:solidFill>
                          <a:effectLst/>
                          <a:latin typeface="Arial" panose="020B0604020202020204" pitchFamily="34" charset="0"/>
                          <a:cs typeface="Arial" panose="020B0604020202020204" pitchFamily="34" charset="0"/>
                        </a:rPr>
                        <a:t>12</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l" fontAlgn="b"/>
                      <a:r>
                        <a:rPr lang="en-US" sz="1000" b="0" u="none" strike="noStrike" dirty="0">
                          <a:solidFill>
                            <a:srgbClr val="000000"/>
                          </a:solidFill>
                          <a:effectLst/>
                          <a:latin typeface="Arial" panose="020B0604020202020204" pitchFamily="34" charset="0"/>
                          <a:cs typeface="Arial" panose="020B0604020202020204" pitchFamily="34" charset="0"/>
                        </a:rPr>
                        <a:t>LC08_L1TP_181058_20180516_20200901_02_T1</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l" fontAlgn="b"/>
                      <a:r>
                        <a:rPr lang="en-US" sz="1000" b="0" u="none" strike="noStrike" dirty="0">
                          <a:solidFill>
                            <a:srgbClr val="000000"/>
                          </a:solidFill>
                          <a:effectLst/>
                          <a:latin typeface="Arial" panose="020B0604020202020204" pitchFamily="34" charset="0"/>
                          <a:cs typeface="Arial" panose="020B0604020202020204" pitchFamily="34" charset="0"/>
                        </a:rPr>
                        <a:t>Low Ozone</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2768475446"/>
                  </a:ext>
                </a:extLst>
              </a:tr>
              <a:tr h="222045">
                <a:tc>
                  <a:txBody>
                    <a:bodyPr/>
                    <a:lstStyle/>
                    <a:p>
                      <a:pPr algn="l" fontAlgn="b"/>
                      <a:r>
                        <a:rPr lang="en-US" sz="1000" b="0" u="none" strike="noStrike" dirty="0">
                          <a:solidFill>
                            <a:srgbClr val="000000"/>
                          </a:solidFill>
                          <a:effectLst/>
                          <a:latin typeface="Arial" panose="020B0604020202020204" pitchFamily="34" charset="0"/>
                          <a:cs typeface="Arial" panose="020B0604020202020204" pitchFamily="34" charset="0"/>
                        </a:rPr>
                        <a:t>13</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l" fontAlgn="b"/>
                      <a:r>
                        <a:rPr lang="en-US" sz="1000" b="0" u="none" strike="noStrike" dirty="0">
                          <a:solidFill>
                            <a:srgbClr val="000000"/>
                          </a:solidFill>
                          <a:effectLst/>
                          <a:latin typeface="Arial" panose="020B0604020202020204" pitchFamily="34" charset="0"/>
                          <a:cs typeface="Arial" panose="020B0604020202020204" pitchFamily="34" charset="0"/>
                        </a:rPr>
                        <a:t>LC08_L1TP_113060_20210528_20210607_02_T1</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l" fontAlgn="b"/>
                      <a:r>
                        <a:rPr lang="en-US" sz="1000" b="0" u="none" strike="noStrike" dirty="0">
                          <a:solidFill>
                            <a:srgbClr val="000000"/>
                          </a:solidFill>
                          <a:effectLst/>
                          <a:latin typeface="Arial" panose="020B0604020202020204" pitchFamily="34" charset="0"/>
                          <a:cs typeface="Arial" panose="020B0604020202020204" pitchFamily="34" charset="0"/>
                        </a:rPr>
                        <a:t>High water vapor</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2149817700"/>
                  </a:ext>
                </a:extLst>
              </a:tr>
              <a:tr h="222045">
                <a:tc>
                  <a:txBody>
                    <a:bodyPr/>
                    <a:lstStyle/>
                    <a:p>
                      <a:pPr algn="l" fontAlgn="b"/>
                      <a:r>
                        <a:rPr lang="en-US" sz="1000" b="0" u="none" strike="noStrike" dirty="0">
                          <a:solidFill>
                            <a:srgbClr val="000000"/>
                          </a:solidFill>
                          <a:effectLst/>
                          <a:latin typeface="Arial" panose="020B0604020202020204" pitchFamily="34" charset="0"/>
                          <a:cs typeface="Arial" panose="020B0604020202020204" pitchFamily="34" charset="0"/>
                        </a:rPr>
                        <a:t>14</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l" fontAlgn="b"/>
                      <a:r>
                        <a:rPr lang="en-US" sz="1000" b="0" u="none" strike="noStrike" dirty="0">
                          <a:solidFill>
                            <a:srgbClr val="000000"/>
                          </a:solidFill>
                          <a:effectLst/>
                          <a:latin typeface="Arial" panose="020B0604020202020204" pitchFamily="34" charset="0"/>
                          <a:cs typeface="Arial" panose="020B0604020202020204" pitchFamily="34" charset="0"/>
                        </a:rPr>
                        <a:t>LC08_L1TP_144039_20180513_20200901_02_T1</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l" fontAlgn="b"/>
                      <a:r>
                        <a:rPr lang="en-US" sz="1000" b="0" u="none" strike="noStrike" dirty="0">
                          <a:solidFill>
                            <a:srgbClr val="000000"/>
                          </a:solidFill>
                          <a:effectLst/>
                          <a:latin typeface="Arial" panose="020B0604020202020204" pitchFamily="34" charset="0"/>
                          <a:cs typeface="Arial" panose="020B0604020202020204" pitchFamily="34" charset="0"/>
                        </a:rPr>
                        <a:t>Low/High water vapor on northern/southern slopes of Himalayas</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1857338103"/>
                  </a:ext>
                </a:extLst>
              </a:tr>
              <a:tr h="222045">
                <a:tc>
                  <a:txBody>
                    <a:bodyPr/>
                    <a:lstStyle/>
                    <a:p>
                      <a:pPr algn="l" fontAlgn="b"/>
                      <a:r>
                        <a:rPr lang="en-US" sz="1000" b="0" u="none" strike="noStrike" dirty="0">
                          <a:solidFill>
                            <a:srgbClr val="000000"/>
                          </a:solidFill>
                          <a:effectLst/>
                          <a:latin typeface="Arial" panose="020B0604020202020204" pitchFamily="34" charset="0"/>
                          <a:cs typeface="Arial" panose="020B0604020202020204" pitchFamily="34" charset="0"/>
                        </a:rPr>
                        <a:t>15</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l" fontAlgn="b"/>
                      <a:r>
                        <a:rPr lang="en-US" sz="1000" b="0" u="none" strike="noStrike" dirty="0">
                          <a:solidFill>
                            <a:srgbClr val="000000"/>
                          </a:solidFill>
                          <a:effectLst/>
                          <a:latin typeface="Arial" panose="020B0604020202020204" pitchFamily="34" charset="0"/>
                          <a:cs typeface="Arial" panose="020B0604020202020204" pitchFamily="34" charset="0"/>
                        </a:rPr>
                        <a:t>LC09_L1TP_008062_20211230_20220121_02_T1</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l" fontAlgn="b"/>
                      <a:r>
                        <a:rPr lang="en-US" sz="1000" b="0" u="none" strike="noStrike" dirty="0">
                          <a:solidFill>
                            <a:srgbClr val="000000"/>
                          </a:solidFill>
                          <a:effectLst/>
                          <a:latin typeface="Arial" panose="020B0604020202020204" pitchFamily="34" charset="0"/>
                          <a:cs typeface="Arial" panose="020B0604020202020204" pitchFamily="34" charset="0"/>
                        </a:rPr>
                        <a:t>High water vapor, Low Ozone</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4061464282"/>
                  </a:ext>
                </a:extLst>
              </a:tr>
              <a:tr h="222045">
                <a:tc>
                  <a:txBody>
                    <a:bodyPr/>
                    <a:lstStyle/>
                    <a:p>
                      <a:pPr algn="l" fontAlgn="b"/>
                      <a:r>
                        <a:rPr lang="en-US" sz="1000" b="0" u="none" strike="noStrike" dirty="0">
                          <a:solidFill>
                            <a:srgbClr val="000000"/>
                          </a:solidFill>
                          <a:effectLst/>
                          <a:latin typeface="Arial" panose="020B0604020202020204" pitchFamily="34" charset="0"/>
                          <a:cs typeface="Arial" panose="020B0604020202020204" pitchFamily="34" charset="0"/>
                        </a:rPr>
                        <a:t>16</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l" fontAlgn="b"/>
                      <a:r>
                        <a:rPr lang="en-US" sz="1000" b="0" u="none" strike="noStrike" dirty="0">
                          <a:solidFill>
                            <a:srgbClr val="000000"/>
                          </a:solidFill>
                          <a:effectLst/>
                          <a:latin typeface="Arial" panose="020B0604020202020204" pitchFamily="34" charset="0"/>
                          <a:cs typeface="Arial" panose="020B0604020202020204" pitchFamily="34" charset="0"/>
                        </a:rPr>
                        <a:t>LC09_L1TP_006022_20220306_20220306_02_T1</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l" fontAlgn="b"/>
                      <a:r>
                        <a:rPr lang="en-US" sz="1000" b="0" u="none" strike="noStrike" dirty="0">
                          <a:solidFill>
                            <a:srgbClr val="000000"/>
                          </a:solidFill>
                          <a:effectLst/>
                          <a:latin typeface="Arial" panose="020B0604020202020204" pitchFamily="34" charset="0"/>
                          <a:cs typeface="Arial" panose="020B0604020202020204" pitchFamily="34" charset="0"/>
                        </a:rPr>
                        <a:t>High Ozone</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1855161687"/>
                  </a:ext>
                </a:extLst>
              </a:tr>
              <a:tr h="222045">
                <a:tc>
                  <a:txBody>
                    <a:bodyPr/>
                    <a:lstStyle/>
                    <a:p>
                      <a:pPr algn="l" fontAlgn="b"/>
                      <a:r>
                        <a:rPr lang="en-US" sz="1000" b="0" u="none" strike="noStrike" dirty="0">
                          <a:solidFill>
                            <a:srgbClr val="000000"/>
                          </a:solidFill>
                          <a:effectLst/>
                          <a:latin typeface="Arial" panose="020B0604020202020204" pitchFamily="34" charset="0"/>
                          <a:cs typeface="Arial" panose="020B0604020202020204" pitchFamily="34" charset="0"/>
                        </a:rPr>
                        <a:t>17</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l" fontAlgn="b"/>
                      <a:r>
                        <a:rPr lang="en-US" sz="1000" b="0" u="none" strike="noStrike" dirty="0">
                          <a:solidFill>
                            <a:srgbClr val="000000"/>
                          </a:solidFill>
                          <a:effectLst/>
                          <a:latin typeface="Arial" panose="020B0604020202020204" pitchFamily="34" charset="0"/>
                          <a:cs typeface="Arial" panose="020B0604020202020204" pitchFamily="34" charset="0"/>
                        </a:rPr>
                        <a:t>LC09_L1TP_172039_20220301_20220304_02_T1</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l" fontAlgn="b"/>
                      <a:r>
                        <a:rPr lang="en-US" sz="1000" b="0" u="none" strike="noStrike" dirty="0">
                          <a:solidFill>
                            <a:srgbClr val="000000"/>
                          </a:solidFill>
                          <a:effectLst/>
                          <a:latin typeface="Arial" panose="020B0604020202020204" pitchFamily="34" charset="0"/>
                          <a:cs typeface="Arial" panose="020B0604020202020204" pitchFamily="34" charset="0"/>
                        </a:rPr>
                        <a:t>Low water vapor</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4278230925"/>
                  </a:ext>
                </a:extLst>
              </a:tr>
            </a:tbl>
          </a:graphicData>
        </a:graphic>
      </p:graphicFrame>
    </p:spTree>
    <p:extLst>
      <p:ext uri="{BB962C8B-B14F-4D97-AF65-F5344CB8AC3E}">
        <p14:creationId xmlns:p14="http://schemas.microsoft.com/office/powerpoint/2010/main" val="3440140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4EF50-1B27-44A5-BBBA-7EB9F75E01C6}"/>
              </a:ext>
            </a:extLst>
          </p:cNvPr>
          <p:cNvSpPr>
            <a:spLocks noGrp="1"/>
          </p:cNvSpPr>
          <p:nvPr>
            <p:ph type="title"/>
          </p:nvPr>
        </p:nvSpPr>
        <p:spPr/>
        <p:txBody>
          <a:bodyPr>
            <a:normAutofit fontScale="90000"/>
          </a:bodyPr>
          <a:lstStyle/>
          <a:p>
            <a:r>
              <a:rPr lang="en-US" dirty="0"/>
              <a:t>Summary</a:t>
            </a:r>
          </a:p>
        </p:txBody>
      </p:sp>
      <p:sp>
        <p:nvSpPr>
          <p:cNvPr id="4" name="Content Placeholder 3">
            <a:extLst>
              <a:ext uri="{FF2B5EF4-FFF2-40B4-BE49-F238E27FC236}">
                <a16:creationId xmlns:a16="http://schemas.microsoft.com/office/drawing/2014/main" id="{A7FC8021-8134-4DE5-9766-ED52B676A863}"/>
              </a:ext>
            </a:extLst>
          </p:cNvPr>
          <p:cNvSpPr>
            <a:spLocks noGrp="1"/>
          </p:cNvSpPr>
          <p:nvPr>
            <p:ph sz="half" idx="1"/>
          </p:nvPr>
        </p:nvSpPr>
        <p:spPr/>
        <p:txBody>
          <a:bodyPr>
            <a:normAutofit/>
          </a:bodyPr>
          <a:lstStyle/>
          <a:p>
            <a:r>
              <a:rPr lang="en-US" b="0" dirty="0"/>
              <a:t>The interquartile range (middle 50%) of the differences is almost zero, with maximum difference of 0.03 (units of reflectance).</a:t>
            </a:r>
          </a:p>
          <a:p>
            <a:endParaRPr lang="en-US" b="0" dirty="0"/>
          </a:p>
          <a:p>
            <a:r>
              <a:rPr lang="en-US" b="0" dirty="0"/>
              <a:t>Despite its afternoon MLT crossing, switching to VIIRS should not impact the continuity of the Landsat C2 SR. </a:t>
            </a:r>
          </a:p>
          <a:p>
            <a:endParaRPr lang="en-US" dirty="0"/>
          </a:p>
          <a:p>
            <a:r>
              <a:rPr lang="en-US" dirty="0"/>
              <a:t>The final SR difference is dependent on the land cover (water, cloud, vegetation cover.)</a:t>
            </a:r>
            <a:endParaRPr lang="en-US" b="0" dirty="0"/>
          </a:p>
          <a:p>
            <a:endParaRPr lang="en-US" b="0" dirty="0"/>
          </a:p>
          <a:p>
            <a:endParaRPr lang="en-US" b="0" dirty="0"/>
          </a:p>
        </p:txBody>
      </p:sp>
    </p:spTree>
    <p:extLst>
      <p:ext uri="{BB962C8B-B14F-4D97-AF65-F5344CB8AC3E}">
        <p14:creationId xmlns:p14="http://schemas.microsoft.com/office/powerpoint/2010/main" val="16419370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3ABEA-C3CC-416E-986E-E42C20D43656}"/>
              </a:ext>
            </a:extLst>
          </p:cNvPr>
          <p:cNvSpPr>
            <a:spLocks noGrp="1"/>
          </p:cNvSpPr>
          <p:nvPr>
            <p:ph type="title"/>
          </p:nvPr>
        </p:nvSpPr>
        <p:spPr/>
        <p:txBody>
          <a:bodyPr>
            <a:normAutofit fontScale="90000"/>
          </a:bodyPr>
          <a:lstStyle/>
          <a:p>
            <a:r>
              <a:rPr lang="en-US" dirty="0"/>
              <a:t>VNP04ANC</a:t>
            </a:r>
          </a:p>
        </p:txBody>
      </p:sp>
      <p:sp>
        <p:nvSpPr>
          <p:cNvPr id="4" name="Content Placeholder 3">
            <a:extLst>
              <a:ext uri="{FF2B5EF4-FFF2-40B4-BE49-F238E27FC236}">
                <a16:creationId xmlns:a16="http://schemas.microsoft.com/office/drawing/2014/main" id="{15E4F96F-1691-4A57-8A53-E240C2781C1C}"/>
              </a:ext>
            </a:extLst>
          </p:cNvPr>
          <p:cNvSpPr>
            <a:spLocks noGrp="1"/>
          </p:cNvSpPr>
          <p:nvPr>
            <p:ph sz="half" idx="1"/>
          </p:nvPr>
        </p:nvSpPr>
        <p:spPr/>
        <p:txBody>
          <a:bodyPr>
            <a:normAutofit/>
          </a:bodyPr>
          <a:lstStyle/>
          <a:p>
            <a:r>
              <a:rPr lang="en-US" dirty="0"/>
              <a:t>VNP04ANC Ozone </a:t>
            </a:r>
          </a:p>
          <a:p>
            <a:pPr lvl="1"/>
            <a:r>
              <a:rPr lang="en-US" dirty="0"/>
              <a:t>Unit: atm cm </a:t>
            </a:r>
            <a:r>
              <a:rPr lang="en-US" dirty="0">
                <a:latin typeface="Calibri" panose="020F0502020204030204" pitchFamily="34" charset="0"/>
                <a:cs typeface="Calibri" panose="020F0502020204030204" pitchFamily="34" charset="0"/>
              </a:rPr>
              <a:t>→</a:t>
            </a:r>
            <a:r>
              <a:rPr lang="en-US" dirty="0">
                <a:cs typeface="Calibri" panose="020F0502020204030204" pitchFamily="34" charset="0"/>
              </a:rPr>
              <a:t> 1 </a:t>
            </a:r>
            <a:r>
              <a:rPr lang="en-US" dirty="0"/>
              <a:t>DU= 0.001 atm-cm</a:t>
            </a:r>
          </a:p>
          <a:p>
            <a:pPr lvl="1"/>
            <a:r>
              <a:rPr lang="en-US" dirty="0"/>
              <a:t>Scale factor: 0.0025</a:t>
            </a:r>
          </a:p>
          <a:p>
            <a:r>
              <a:rPr lang="en-US" dirty="0"/>
              <a:t>VNP04ANC Water Vapor</a:t>
            </a:r>
          </a:p>
          <a:p>
            <a:pPr lvl="1"/>
            <a:r>
              <a:rPr lang="en-US" dirty="0"/>
              <a:t>Unit: g/cm</a:t>
            </a:r>
            <a:r>
              <a:rPr lang="en-US" baseline="30000" dirty="0"/>
              <a:t>2</a:t>
            </a:r>
            <a:r>
              <a:rPr lang="en-US" dirty="0"/>
              <a:t> </a:t>
            </a:r>
            <a:r>
              <a:rPr lang="en-US" dirty="0">
                <a:cs typeface="Calibri" panose="020F0502020204030204" pitchFamily="34" charset="0"/>
              </a:rPr>
              <a:t>→ </a:t>
            </a:r>
            <a:r>
              <a:rPr lang="en-US" sz="1500" dirty="0">
                <a:cs typeface="Calibri" panose="020F0502020204030204" pitchFamily="34" charset="0"/>
              </a:rPr>
              <a:t>1 </a:t>
            </a:r>
            <a:r>
              <a:rPr lang="en-US" dirty="0"/>
              <a:t>g/cm</a:t>
            </a:r>
            <a:r>
              <a:rPr lang="en-US" baseline="30000" dirty="0"/>
              <a:t>2 </a:t>
            </a:r>
            <a:r>
              <a:rPr lang="en-US" dirty="0"/>
              <a:t>= 10 kg/m</a:t>
            </a:r>
            <a:r>
              <a:rPr lang="en-US" baseline="30000" dirty="0"/>
              <a:t>2</a:t>
            </a:r>
            <a:endParaRPr lang="en-US" dirty="0"/>
          </a:p>
          <a:p>
            <a:pPr lvl="1"/>
            <a:r>
              <a:rPr lang="en-US" dirty="0"/>
              <a:t>Scale factor: 0.01</a:t>
            </a:r>
          </a:p>
          <a:p>
            <a:r>
              <a:rPr lang="en-US" dirty="0"/>
              <a:t>Email from GSFC Group (11/24):</a:t>
            </a:r>
          </a:p>
          <a:p>
            <a:pPr lvl="1"/>
            <a:r>
              <a:rPr lang="en-US" sz="1500" dirty="0">
                <a:latin typeface="Calibri" panose="020F0502020204030204" pitchFamily="34" charset="0"/>
                <a:ea typeface="Calibri" panose="020F0502020204030204" pitchFamily="34" charset="0"/>
              </a:rPr>
              <a:t>“I have raised this question with the LAADS DAAC manager. As a first step we will ask the atmosphere aerosol science team if it is ok to </a:t>
            </a:r>
            <a:r>
              <a:rPr lang="en-US" sz="1500" b="1" dirty="0">
                <a:latin typeface="Calibri" panose="020F0502020204030204" pitchFamily="34" charset="0"/>
                <a:ea typeface="Calibri" panose="020F0502020204030204" pitchFamily="34" charset="0"/>
              </a:rPr>
              <a:t>make VNP04ANC public </a:t>
            </a:r>
            <a:r>
              <a:rPr lang="en-US" sz="1500" dirty="0">
                <a:latin typeface="Calibri" panose="020F0502020204030204" pitchFamily="34" charset="0"/>
                <a:ea typeface="Calibri" panose="020F0502020204030204" pitchFamily="34" charset="0"/>
              </a:rPr>
              <a:t>from LAADS DAAC or LP DAAC.”</a:t>
            </a:r>
          </a:p>
          <a:p>
            <a:pPr lvl="1"/>
            <a:endParaRPr lang="en-US" dirty="0"/>
          </a:p>
          <a:p>
            <a:endParaRPr lang="en-US" dirty="0"/>
          </a:p>
        </p:txBody>
      </p:sp>
    </p:spTree>
    <p:extLst>
      <p:ext uri="{BB962C8B-B14F-4D97-AF65-F5344CB8AC3E}">
        <p14:creationId xmlns:p14="http://schemas.microsoft.com/office/powerpoint/2010/main" val="8241414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557F0-86B4-419E-A591-BCF5EA2AB91A}"/>
              </a:ext>
            </a:extLst>
          </p:cNvPr>
          <p:cNvSpPr>
            <a:spLocks noGrp="1"/>
          </p:cNvSpPr>
          <p:nvPr>
            <p:ph type="title"/>
          </p:nvPr>
        </p:nvSpPr>
        <p:spPr/>
        <p:txBody>
          <a:bodyPr>
            <a:normAutofit fontScale="90000"/>
          </a:bodyPr>
          <a:lstStyle/>
          <a:p>
            <a:r>
              <a:rPr lang="en-US" dirty="0"/>
              <a:t>ECMWF ERA5</a:t>
            </a:r>
          </a:p>
        </p:txBody>
      </p:sp>
      <p:sp>
        <p:nvSpPr>
          <p:cNvPr id="4" name="Content Placeholder 3">
            <a:extLst>
              <a:ext uri="{FF2B5EF4-FFF2-40B4-BE49-F238E27FC236}">
                <a16:creationId xmlns:a16="http://schemas.microsoft.com/office/drawing/2014/main" id="{369D2C91-FCC5-46A7-BAF0-155A8BFAE911}"/>
              </a:ext>
            </a:extLst>
          </p:cNvPr>
          <p:cNvSpPr>
            <a:spLocks noGrp="1"/>
          </p:cNvSpPr>
          <p:nvPr>
            <p:ph sz="half" idx="1"/>
          </p:nvPr>
        </p:nvSpPr>
        <p:spPr/>
        <p:txBody>
          <a:bodyPr>
            <a:normAutofit/>
          </a:bodyPr>
          <a:lstStyle/>
          <a:p>
            <a:r>
              <a:rPr lang="en-US" b="1" dirty="0"/>
              <a:t>Ozone</a:t>
            </a:r>
          </a:p>
          <a:p>
            <a:pPr lvl="1"/>
            <a:r>
              <a:rPr lang="en-US" sz="1350" b="1" dirty="0"/>
              <a:t>Total Column Ozone tco3 </a:t>
            </a:r>
            <a:r>
              <a:rPr lang="en-US" sz="1350" dirty="0"/>
              <a:t>[kg/m</a:t>
            </a:r>
            <a:r>
              <a:rPr lang="en-US" sz="1350" baseline="30000" dirty="0"/>
              <a:t>2</a:t>
            </a:r>
            <a:r>
              <a:rPr lang="en-US" sz="1350" dirty="0"/>
              <a:t>, SF:1.0 </a:t>
            </a:r>
            <a:r>
              <a:rPr lang="en-US" sz="1350" dirty="0">
                <a:latin typeface="Calibri" panose="020F0502020204030204" pitchFamily="34" charset="0"/>
                <a:cs typeface="Calibri" panose="020F0502020204030204" pitchFamily="34" charset="0"/>
              </a:rPr>
              <a:t>→ </a:t>
            </a:r>
            <a:r>
              <a:rPr lang="en-US" sz="1200" dirty="0"/>
              <a:t>1 DU = 2.1415 x 10</a:t>
            </a:r>
            <a:r>
              <a:rPr lang="en-US" sz="1200" baseline="30000" dirty="0"/>
              <a:t>-5</a:t>
            </a:r>
            <a:r>
              <a:rPr lang="en-US" sz="1200" dirty="0"/>
              <a:t> kg[O</a:t>
            </a:r>
            <a:r>
              <a:rPr lang="en-US" sz="1200" baseline="-25000" dirty="0"/>
              <a:t>3</a:t>
            </a:r>
            <a:r>
              <a:rPr lang="en-US" sz="1200" dirty="0"/>
              <a:t>]/m</a:t>
            </a:r>
            <a:r>
              <a:rPr lang="en-US" sz="1200" baseline="30000" dirty="0"/>
              <a:t>2</a:t>
            </a:r>
            <a:r>
              <a:rPr lang="en-US" sz="1200" dirty="0"/>
              <a:t>]</a:t>
            </a:r>
            <a:r>
              <a:rPr lang="en-US" sz="1200" b="1" dirty="0"/>
              <a:t> </a:t>
            </a:r>
            <a:endParaRPr lang="en-US" sz="1350" b="1" dirty="0"/>
          </a:p>
          <a:p>
            <a:pPr lvl="1"/>
            <a:r>
              <a:rPr lang="en-US" sz="1350" dirty="0"/>
              <a:t>Source: GOME, GOME-2, MIPAS, MLS, OMI, SBUV, SBUV/2, SCIAMACHY, TOMS</a:t>
            </a:r>
          </a:p>
          <a:p>
            <a:r>
              <a:rPr lang="en-US" sz="1800" b="1" dirty="0"/>
              <a:t>Water </a:t>
            </a:r>
            <a:r>
              <a:rPr lang="en-US" sz="1800" dirty="0"/>
              <a:t>Vapor</a:t>
            </a:r>
          </a:p>
          <a:p>
            <a:pPr lvl="1"/>
            <a:r>
              <a:rPr lang="en-US" sz="1350" b="1" dirty="0"/>
              <a:t>Total Column Water vapor tcvw </a:t>
            </a:r>
            <a:r>
              <a:rPr lang="en-US" sz="1350" dirty="0"/>
              <a:t>[kg/m</a:t>
            </a:r>
            <a:r>
              <a:rPr lang="en-US" sz="1350" baseline="30000" dirty="0"/>
              <a:t>2</a:t>
            </a:r>
            <a:r>
              <a:rPr lang="en-US" sz="1350" dirty="0"/>
              <a:t>]</a:t>
            </a:r>
            <a:r>
              <a:rPr lang="en-US" sz="1350" b="1" dirty="0"/>
              <a:t> </a:t>
            </a:r>
          </a:p>
          <a:p>
            <a:pPr lvl="1"/>
            <a:r>
              <a:rPr lang="en-US" sz="1350" dirty="0"/>
              <a:t>Source: AMSR-2, AMSRE, GMI, SSM/I, SSMIS, TMI, MVIRI, SEVIRI, GOES IMAGES, MTSAT IMAGER, AHI</a:t>
            </a:r>
          </a:p>
          <a:p>
            <a:r>
              <a:rPr lang="en-US" sz="1650" dirty="0"/>
              <a:t>Data URL</a:t>
            </a:r>
          </a:p>
          <a:p>
            <a:pPr lvl="1"/>
            <a:r>
              <a:rPr lang="en-US" sz="1350" dirty="0">
                <a:hlinkClick r:id="rId3"/>
              </a:rPr>
              <a:t>https://cds.climate.copernicus.eu/cdsapp#!/dataset/reanalysis-era5-single-levels?tab=overview</a:t>
            </a:r>
            <a:r>
              <a:rPr lang="en-US" sz="1350" dirty="0"/>
              <a:t> </a:t>
            </a:r>
          </a:p>
          <a:p>
            <a:pPr lvl="1"/>
            <a:r>
              <a:rPr lang="en-US" sz="1350" dirty="0"/>
              <a:t>Option to set up API for data download</a:t>
            </a:r>
            <a:endParaRPr lang="en-US" sz="788" dirty="0"/>
          </a:p>
          <a:p>
            <a:pPr lvl="1"/>
            <a:endParaRPr lang="en-US" sz="1350" dirty="0"/>
          </a:p>
          <a:p>
            <a:r>
              <a:rPr lang="en-US" sz="1500" dirty="0"/>
              <a:t>ERA-5 inputs: </a:t>
            </a:r>
            <a:r>
              <a:rPr lang="en-US" sz="1500" dirty="0">
                <a:solidFill>
                  <a:schemeClr val="accent5"/>
                </a:solidFill>
                <a:hlinkClick r:id="rId4"/>
              </a:rPr>
              <a:t>https://confluence.ecmwf.int/display/CKB/ERA5%3A+data+documentation</a:t>
            </a:r>
            <a:r>
              <a:rPr lang="en-US" sz="1500" dirty="0">
                <a:solidFill>
                  <a:schemeClr val="accent5"/>
                </a:solidFill>
              </a:rPr>
              <a:t> </a:t>
            </a:r>
          </a:p>
          <a:p>
            <a:endParaRPr lang="en-US" dirty="0"/>
          </a:p>
        </p:txBody>
      </p:sp>
    </p:spTree>
    <p:extLst>
      <p:ext uri="{BB962C8B-B14F-4D97-AF65-F5344CB8AC3E}">
        <p14:creationId xmlns:p14="http://schemas.microsoft.com/office/powerpoint/2010/main" val="2081170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BFC7C-95F1-49D0-A54E-7F8AD87DED9C}"/>
              </a:ext>
            </a:extLst>
          </p:cNvPr>
          <p:cNvSpPr>
            <a:spLocks noGrp="1"/>
          </p:cNvSpPr>
          <p:nvPr>
            <p:ph type="title"/>
          </p:nvPr>
        </p:nvSpPr>
        <p:spPr/>
        <p:txBody>
          <a:bodyPr>
            <a:normAutofit fontScale="90000"/>
          </a:bodyPr>
          <a:lstStyle/>
          <a:p>
            <a:r>
              <a:rPr lang="en-US" dirty="0"/>
              <a:t>Time Series Analysis</a:t>
            </a:r>
          </a:p>
        </p:txBody>
      </p:sp>
      <p:sp>
        <p:nvSpPr>
          <p:cNvPr id="3" name="Content Placeholder 2">
            <a:extLst>
              <a:ext uri="{FF2B5EF4-FFF2-40B4-BE49-F238E27FC236}">
                <a16:creationId xmlns:a16="http://schemas.microsoft.com/office/drawing/2014/main" id="{9A4673B6-207E-4665-BA38-B89705241927}"/>
              </a:ext>
            </a:extLst>
          </p:cNvPr>
          <p:cNvSpPr>
            <a:spLocks noGrp="1"/>
          </p:cNvSpPr>
          <p:nvPr>
            <p:ph idx="1"/>
          </p:nvPr>
        </p:nvSpPr>
        <p:spPr/>
        <p:txBody>
          <a:bodyPr>
            <a:normAutofit/>
          </a:bodyPr>
          <a:lstStyle/>
          <a:p>
            <a:r>
              <a:rPr lang="en-US" sz="1600" dirty="0"/>
              <a:t>1 year of Landsat 8 and 9 acquisitions over WRS-2 P39/R37 (total of 38)</a:t>
            </a:r>
          </a:p>
          <a:p>
            <a:r>
              <a:rPr lang="en-US" sz="1600" dirty="0"/>
              <a:t>Cloud and Shadow contaminated pixels are masked</a:t>
            </a:r>
          </a:p>
          <a:p>
            <a:r>
              <a:rPr lang="en-US" sz="1600" dirty="0"/>
              <a:t>Surface Reflectance is processed using both MODIS and VIIRS O3 and WV</a:t>
            </a:r>
          </a:p>
        </p:txBody>
      </p:sp>
      <p:pic>
        <p:nvPicPr>
          <p:cNvPr id="7" name="Picture 6" descr="1 year time series analysis of Landsat 8 and 9 acquisitions over WRS-2 P39/R37">
            <a:extLst>
              <a:ext uri="{FF2B5EF4-FFF2-40B4-BE49-F238E27FC236}">
                <a16:creationId xmlns:a16="http://schemas.microsoft.com/office/drawing/2014/main" id="{22316F13-6B59-461F-ACBE-C5122D7E1F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1156" y="2047663"/>
            <a:ext cx="5283994" cy="2732500"/>
          </a:xfrm>
          <a:prstGeom prst="rect">
            <a:avLst/>
          </a:prstGeom>
        </p:spPr>
      </p:pic>
    </p:spTree>
    <p:extLst>
      <p:ext uri="{BB962C8B-B14F-4D97-AF65-F5344CB8AC3E}">
        <p14:creationId xmlns:p14="http://schemas.microsoft.com/office/powerpoint/2010/main" val="394039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FB580-E52F-1023-9D66-DCC164C770C9}"/>
              </a:ext>
            </a:extLst>
          </p:cNvPr>
          <p:cNvSpPr>
            <a:spLocks noGrp="1"/>
          </p:cNvSpPr>
          <p:nvPr>
            <p:ph type="title"/>
          </p:nvPr>
        </p:nvSpPr>
        <p:spPr/>
        <p:txBody>
          <a:bodyPr>
            <a:normAutofit fontScale="90000"/>
          </a:bodyPr>
          <a:lstStyle/>
          <a:p>
            <a:r>
              <a:rPr lang="en-US" dirty="0"/>
              <a:t>MODIS vs VIIRS Atmospheric Measurements</a:t>
            </a:r>
          </a:p>
        </p:txBody>
      </p:sp>
      <p:graphicFrame>
        <p:nvGraphicFramePr>
          <p:cNvPr id="4" name="Chart 3" descr="Graph displaying MODIS vs VIIRS water vapor">
            <a:extLst>
              <a:ext uri="{FF2B5EF4-FFF2-40B4-BE49-F238E27FC236}">
                <a16:creationId xmlns:a16="http://schemas.microsoft.com/office/drawing/2014/main" id="{581DCD1B-A971-104C-1D17-6BB40FBF499F}"/>
              </a:ext>
            </a:extLst>
          </p:cNvPr>
          <p:cNvGraphicFramePr>
            <a:graphicFrameLocks/>
          </p:cNvGraphicFramePr>
          <p:nvPr>
            <p:extLst>
              <p:ext uri="{D42A27DB-BD31-4B8C-83A1-F6EECF244321}">
                <p14:modId xmlns:p14="http://schemas.microsoft.com/office/powerpoint/2010/main" val="3443267321"/>
              </p:ext>
            </p:extLst>
          </p:nvPr>
        </p:nvGraphicFramePr>
        <p:xfrm>
          <a:off x="275295" y="2680980"/>
          <a:ext cx="8428364" cy="224092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descr="Graph displaying MODIS vs VIIRS ozone values">
            <a:extLst>
              <a:ext uri="{FF2B5EF4-FFF2-40B4-BE49-F238E27FC236}">
                <a16:creationId xmlns:a16="http://schemas.microsoft.com/office/drawing/2014/main" id="{9E834AE9-0572-C1FB-2A00-29226087237D}"/>
              </a:ext>
            </a:extLst>
          </p:cNvPr>
          <p:cNvGraphicFramePr>
            <a:graphicFrameLocks/>
          </p:cNvGraphicFramePr>
          <p:nvPr>
            <p:extLst>
              <p:ext uri="{D42A27DB-BD31-4B8C-83A1-F6EECF244321}">
                <p14:modId xmlns:p14="http://schemas.microsoft.com/office/powerpoint/2010/main" val="3799694688"/>
              </p:ext>
            </p:extLst>
          </p:nvPr>
        </p:nvGraphicFramePr>
        <p:xfrm>
          <a:off x="144666" y="840819"/>
          <a:ext cx="8494295" cy="189806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63169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A7587-3BEA-4A3C-899B-26F63318423C}"/>
              </a:ext>
            </a:extLst>
          </p:cNvPr>
          <p:cNvSpPr>
            <a:spLocks noGrp="1"/>
          </p:cNvSpPr>
          <p:nvPr>
            <p:ph type="title"/>
          </p:nvPr>
        </p:nvSpPr>
        <p:spPr/>
        <p:txBody>
          <a:bodyPr>
            <a:normAutofit fontScale="90000"/>
          </a:bodyPr>
          <a:lstStyle/>
          <a:p>
            <a:r>
              <a:rPr lang="en-US" dirty="0"/>
              <a:t>Surface Reflectance at Random Pixels</a:t>
            </a:r>
          </a:p>
        </p:txBody>
      </p:sp>
      <p:sp>
        <p:nvSpPr>
          <p:cNvPr id="3" name="Content Placeholder 2">
            <a:extLst>
              <a:ext uri="{FF2B5EF4-FFF2-40B4-BE49-F238E27FC236}">
                <a16:creationId xmlns:a16="http://schemas.microsoft.com/office/drawing/2014/main" id="{B56BA980-DA12-4954-94BF-7967F49C5918}"/>
              </a:ext>
            </a:extLst>
          </p:cNvPr>
          <p:cNvSpPr>
            <a:spLocks noGrp="1"/>
          </p:cNvSpPr>
          <p:nvPr>
            <p:ph idx="1"/>
          </p:nvPr>
        </p:nvSpPr>
        <p:spPr>
          <a:xfrm>
            <a:off x="335280" y="783354"/>
            <a:ext cx="4458176" cy="3996809"/>
          </a:xfrm>
        </p:spPr>
        <p:txBody>
          <a:bodyPr/>
          <a:lstStyle/>
          <a:p>
            <a:r>
              <a:rPr lang="en-US" dirty="0"/>
              <a:t>N = 10,000 points randomly selected across the scene</a:t>
            </a:r>
          </a:p>
          <a:p>
            <a:endParaRPr lang="en-US" dirty="0"/>
          </a:p>
          <a:p>
            <a:r>
              <a:rPr lang="en-US" dirty="0"/>
              <a:t>Time series of average SR summarized (regardless of land cover type)</a:t>
            </a:r>
          </a:p>
          <a:p>
            <a:endParaRPr lang="en-US" dirty="0"/>
          </a:p>
        </p:txBody>
      </p:sp>
      <p:pic>
        <p:nvPicPr>
          <p:cNvPr id="6" name="Picture 5" descr="A picture containing text, stationary, envelope&#10;&#10;Description automatically generated">
            <a:extLst>
              <a:ext uri="{FF2B5EF4-FFF2-40B4-BE49-F238E27FC236}">
                <a16:creationId xmlns:a16="http://schemas.microsoft.com/office/drawing/2014/main" id="{D77B0A1D-7B0C-D655-1834-0F25241991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783353"/>
            <a:ext cx="4017378" cy="3996809"/>
          </a:xfrm>
          <a:prstGeom prst="rect">
            <a:avLst/>
          </a:prstGeom>
        </p:spPr>
      </p:pic>
    </p:spTree>
    <p:extLst>
      <p:ext uri="{BB962C8B-B14F-4D97-AF65-F5344CB8AC3E}">
        <p14:creationId xmlns:p14="http://schemas.microsoft.com/office/powerpoint/2010/main" val="3879956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descr="Chart, line chart&#10;&#10;Description automatically generated">
            <a:extLst>
              <a:ext uri="{FF2B5EF4-FFF2-40B4-BE49-F238E27FC236}">
                <a16:creationId xmlns:a16="http://schemas.microsoft.com/office/drawing/2014/main" id="{ADABE64D-5A31-74BD-BB3F-6CB4D04494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5890" y="1349319"/>
            <a:ext cx="5681164" cy="2743200"/>
          </a:xfrm>
          <a:prstGeom prst="rect">
            <a:avLst/>
          </a:prstGeom>
        </p:spPr>
      </p:pic>
      <p:pic>
        <p:nvPicPr>
          <p:cNvPr id="70" name="Picture 69" descr="Chart, line chart&#10;&#10;Description automatically generated">
            <a:extLst>
              <a:ext uri="{FF2B5EF4-FFF2-40B4-BE49-F238E27FC236}">
                <a16:creationId xmlns:a16="http://schemas.microsoft.com/office/drawing/2014/main" id="{A5349953-DE8A-59EC-FBC9-2A545B7E3E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5890" y="1349319"/>
            <a:ext cx="5681164" cy="2743200"/>
          </a:xfrm>
          <a:prstGeom prst="rect">
            <a:avLst/>
          </a:prstGeom>
        </p:spPr>
      </p:pic>
      <p:pic>
        <p:nvPicPr>
          <p:cNvPr id="72" name="Picture 71" descr="Chart, line chart&#10;&#10;Description automatically generated">
            <a:extLst>
              <a:ext uri="{FF2B5EF4-FFF2-40B4-BE49-F238E27FC236}">
                <a16:creationId xmlns:a16="http://schemas.microsoft.com/office/drawing/2014/main" id="{68EA81FF-7597-B9D4-A8D6-C294DCF2A6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5890" y="1349319"/>
            <a:ext cx="5681164" cy="2743200"/>
          </a:xfrm>
          <a:prstGeom prst="rect">
            <a:avLst/>
          </a:prstGeom>
        </p:spPr>
      </p:pic>
      <p:pic>
        <p:nvPicPr>
          <p:cNvPr id="74" name="Picture 73" descr="Chart, line chart&#10;&#10;Description automatically generated">
            <a:extLst>
              <a:ext uri="{FF2B5EF4-FFF2-40B4-BE49-F238E27FC236}">
                <a16:creationId xmlns:a16="http://schemas.microsoft.com/office/drawing/2014/main" id="{016A89D3-7437-415B-D0EB-154F5E1D15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5890" y="1349319"/>
            <a:ext cx="5681164" cy="2743200"/>
          </a:xfrm>
          <a:prstGeom prst="rect">
            <a:avLst/>
          </a:prstGeom>
        </p:spPr>
      </p:pic>
      <p:pic>
        <p:nvPicPr>
          <p:cNvPr id="76" name="Picture 75" descr="Chart, line chart&#10;&#10;Description automatically generated">
            <a:extLst>
              <a:ext uri="{FF2B5EF4-FFF2-40B4-BE49-F238E27FC236}">
                <a16:creationId xmlns:a16="http://schemas.microsoft.com/office/drawing/2014/main" id="{F5933965-232A-C199-C87F-25FC935A22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85890" y="1349319"/>
            <a:ext cx="5665256" cy="2743200"/>
          </a:xfrm>
          <a:prstGeom prst="rect">
            <a:avLst/>
          </a:prstGeom>
        </p:spPr>
      </p:pic>
      <p:pic>
        <p:nvPicPr>
          <p:cNvPr id="78" name="Picture 77" descr="Chart, line chart&#10;&#10;Description automatically generated">
            <a:extLst>
              <a:ext uri="{FF2B5EF4-FFF2-40B4-BE49-F238E27FC236}">
                <a16:creationId xmlns:a16="http://schemas.microsoft.com/office/drawing/2014/main" id="{3A78DE8F-7C04-4F9E-D2B2-AEC974D1A6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85890" y="1349319"/>
            <a:ext cx="5681164" cy="2743200"/>
          </a:xfrm>
          <a:prstGeom prst="rect">
            <a:avLst/>
          </a:prstGeom>
        </p:spPr>
      </p:pic>
      <p:pic>
        <p:nvPicPr>
          <p:cNvPr id="66" name="Picture 65" descr="Chart, line chart, histogram&#10;&#10;Description automatically generated">
            <a:extLst>
              <a:ext uri="{FF2B5EF4-FFF2-40B4-BE49-F238E27FC236}">
                <a16:creationId xmlns:a16="http://schemas.microsoft.com/office/drawing/2014/main" id="{7691DDB9-A2B0-DB1D-6640-4D2CD3E80B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85890" y="1349319"/>
            <a:ext cx="5681164" cy="2743200"/>
          </a:xfrm>
          <a:prstGeom prst="rect">
            <a:avLst/>
          </a:prstGeom>
        </p:spPr>
      </p:pic>
      <p:sp>
        <p:nvSpPr>
          <p:cNvPr id="2" name="Title 1">
            <a:extLst>
              <a:ext uri="{FF2B5EF4-FFF2-40B4-BE49-F238E27FC236}">
                <a16:creationId xmlns:a16="http://schemas.microsoft.com/office/drawing/2014/main" id="{7A1B9785-5552-496F-9720-5D7DB79F8FE0}"/>
              </a:ext>
            </a:extLst>
          </p:cNvPr>
          <p:cNvSpPr>
            <a:spLocks noGrp="1"/>
          </p:cNvSpPr>
          <p:nvPr>
            <p:ph type="title"/>
          </p:nvPr>
        </p:nvSpPr>
        <p:spPr/>
        <p:txBody>
          <a:bodyPr>
            <a:normAutofit fontScale="90000"/>
          </a:bodyPr>
          <a:lstStyle/>
          <a:p>
            <a:r>
              <a:rPr lang="en-US" dirty="0"/>
              <a:t>Time Series of SR Bands</a:t>
            </a:r>
          </a:p>
        </p:txBody>
      </p:sp>
      <p:sp>
        <p:nvSpPr>
          <p:cNvPr id="3" name="Content Placeholder 2">
            <a:extLst>
              <a:ext uri="{FF2B5EF4-FFF2-40B4-BE49-F238E27FC236}">
                <a16:creationId xmlns:a16="http://schemas.microsoft.com/office/drawing/2014/main" id="{131DA954-1D15-461E-BD3D-71D5AA1C22E0}"/>
              </a:ext>
            </a:extLst>
          </p:cNvPr>
          <p:cNvSpPr>
            <a:spLocks noGrp="1"/>
          </p:cNvSpPr>
          <p:nvPr>
            <p:ph idx="1"/>
          </p:nvPr>
        </p:nvSpPr>
        <p:spPr/>
        <p:txBody>
          <a:bodyPr>
            <a:normAutofit/>
          </a:bodyPr>
          <a:lstStyle/>
          <a:p>
            <a:r>
              <a:rPr lang="en-US" sz="1800" dirty="0"/>
              <a:t>Good agreement across all SR Bands</a:t>
            </a:r>
          </a:p>
        </p:txBody>
      </p:sp>
      <p:cxnSp>
        <p:nvCxnSpPr>
          <p:cNvPr id="8" name="Straight Connector 7">
            <a:extLst>
              <a:ext uri="{FF2B5EF4-FFF2-40B4-BE49-F238E27FC236}">
                <a16:creationId xmlns:a16="http://schemas.microsoft.com/office/drawing/2014/main" id="{DFED420C-C136-4897-A0AC-FC32AC1A8E2B}"/>
              </a:ext>
              <a:ext uri="{C183D7F6-B498-43B3-948B-1728B52AA6E4}">
                <adec:decorative xmlns:adec="http://schemas.microsoft.com/office/drawing/2017/decorative" val="1"/>
              </a:ext>
            </a:extLst>
          </p:cNvPr>
          <p:cNvCxnSpPr>
            <a:cxnSpLocks/>
          </p:cNvCxnSpPr>
          <p:nvPr/>
        </p:nvCxnSpPr>
        <p:spPr>
          <a:xfrm>
            <a:off x="5430480" y="1427764"/>
            <a:ext cx="0" cy="225254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42F91B5-1E88-4844-A3BC-662C94B4AD9E}"/>
              </a:ext>
              <a:ext uri="{C183D7F6-B498-43B3-948B-1728B52AA6E4}">
                <adec:decorative xmlns:adec="http://schemas.microsoft.com/office/drawing/2017/decorative" val="1"/>
              </a:ext>
            </a:extLst>
          </p:cNvPr>
          <p:cNvCxnSpPr>
            <a:cxnSpLocks/>
          </p:cNvCxnSpPr>
          <p:nvPr/>
        </p:nvCxnSpPr>
        <p:spPr>
          <a:xfrm>
            <a:off x="7998823" y="1397445"/>
            <a:ext cx="0" cy="225254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7B89496-ED94-4E58-A5D1-11C3F2181563}"/>
              </a:ext>
              <a:ext uri="{C183D7F6-B498-43B3-948B-1728B52AA6E4}">
                <adec:decorative xmlns:adec="http://schemas.microsoft.com/office/drawing/2017/decorative" val="1"/>
              </a:ext>
            </a:extLst>
          </p:cNvPr>
          <p:cNvCxnSpPr>
            <a:cxnSpLocks/>
          </p:cNvCxnSpPr>
          <p:nvPr/>
        </p:nvCxnSpPr>
        <p:spPr>
          <a:xfrm flipH="1">
            <a:off x="3796095" y="3565542"/>
            <a:ext cx="1634385" cy="0"/>
          </a:xfrm>
          <a:prstGeom prst="straightConnector1">
            <a:avLst/>
          </a:prstGeom>
          <a:ln>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8CC7908-B3A0-4ED5-9B91-6C08B2FB5FA6}"/>
              </a:ext>
              <a:ext uri="{C183D7F6-B498-43B3-948B-1728B52AA6E4}">
                <adec:decorative xmlns:adec="http://schemas.microsoft.com/office/drawing/2017/decorative" val="1"/>
              </a:ext>
            </a:extLst>
          </p:cNvPr>
          <p:cNvCxnSpPr>
            <a:cxnSpLocks/>
          </p:cNvCxnSpPr>
          <p:nvPr/>
        </p:nvCxnSpPr>
        <p:spPr>
          <a:xfrm flipH="1">
            <a:off x="7998823" y="3565542"/>
            <a:ext cx="733525" cy="0"/>
          </a:xfrm>
          <a:prstGeom prst="straightConnector1">
            <a:avLst/>
          </a:prstGeom>
          <a:ln>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C4BA78DC-0A34-B5E9-423E-9A948CBB4FC7}"/>
              </a:ext>
            </a:extLst>
          </p:cNvPr>
          <p:cNvSpPr txBox="1"/>
          <p:nvPr/>
        </p:nvSpPr>
        <p:spPr>
          <a:xfrm>
            <a:off x="304674" y="1528573"/>
            <a:ext cx="3034253" cy="1754326"/>
          </a:xfrm>
          <a:prstGeom prst="rect">
            <a:avLst/>
          </a:prstGeom>
          <a:noFill/>
        </p:spPr>
        <p:txBody>
          <a:bodyPr wrap="square" rtlCol="0">
            <a:spAutoFit/>
          </a:bodyPr>
          <a:lstStyle/>
          <a:p>
            <a:pPr marL="285750" indent="-285750">
              <a:buFont typeface="Wingdings" panose="05000000000000000000" pitchFamily="2" charset="2"/>
              <a:buChar char="§"/>
            </a:pPr>
            <a:r>
              <a:rPr lang="en-US" sz="1800" dirty="0"/>
              <a:t>Very small VIIRS overestimation visible for SR B4 (Red) during monsoon season</a:t>
            </a:r>
          </a:p>
          <a:p>
            <a:pPr marL="285750" indent="-285750">
              <a:buFont typeface="Wingdings" panose="05000000000000000000" pitchFamily="2" charset="2"/>
              <a:buChar char="§"/>
            </a:pPr>
            <a:endParaRPr lang="en-US" sz="1800" dirty="0"/>
          </a:p>
          <a:p>
            <a:endParaRPr lang="en-US" dirty="0"/>
          </a:p>
        </p:txBody>
      </p:sp>
      <p:sp>
        <p:nvSpPr>
          <p:cNvPr id="104" name="TextBox 103">
            <a:extLst>
              <a:ext uri="{FF2B5EF4-FFF2-40B4-BE49-F238E27FC236}">
                <a16:creationId xmlns:a16="http://schemas.microsoft.com/office/drawing/2014/main" id="{94A05BD9-5AC4-425D-313F-D03B27EBCBF6}"/>
              </a:ext>
            </a:extLst>
          </p:cNvPr>
          <p:cNvSpPr txBox="1"/>
          <p:nvPr/>
        </p:nvSpPr>
        <p:spPr>
          <a:xfrm>
            <a:off x="251637" y="3020001"/>
            <a:ext cx="3034253" cy="1200329"/>
          </a:xfrm>
          <a:prstGeom prst="rect">
            <a:avLst/>
          </a:prstGeom>
          <a:noFill/>
        </p:spPr>
        <p:txBody>
          <a:bodyPr wrap="square" rtlCol="0">
            <a:spAutoFit/>
          </a:bodyPr>
          <a:lstStyle/>
          <a:p>
            <a:pPr marL="285750" indent="-285750">
              <a:buFont typeface="Wingdings" panose="05000000000000000000" pitchFamily="2" charset="2"/>
              <a:buChar char="§"/>
            </a:pPr>
            <a:r>
              <a:rPr lang="en-US" sz="1800" dirty="0"/>
              <a:t>Visible separation for SWIR2 band (</a:t>
            </a:r>
            <a:r>
              <a:rPr lang="en-US" sz="1800" dirty="0" err="1">
                <a:effectLst/>
                <a:ea typeface="Calibri" panose="020F0502020204030204" pitchFamily="34" charset="0"/>
              </a:rPr>
              <a:t>ρ</a:t>
            </a:r>
            <a:r>
              <a:rPr lang="en-US" sz="1800" baseline="-25000" dirty="0" err="1">
                <a:effectLst/>
                <a:ea typeface="Calibri" panose="020F0502020204030204" pitchFamily="34" charset="0"/>
              </a:rPr>
              <a:t>VIIRS</a:t>
            </a:r>
            <a:r>
              <a:rPr lang="en-US" sz="1800" baseline="-25000" dirty="0">
                <a:effectLst/>
                <a:ea typeface="Calibri" panose="020F0502020204030204" pitchFamily="34" charset="0"/>
              </a:rPr>
              <a:t> </a:t>
            </a:r>
            <a:r>
              <a:rPr lang="en-US" sz="1800" dirty="0">
                <a:effectLst/>
                <a:ea typeface="Calibri" panose="020F0502020204030204" pitchFamily="34" charset="0"/>
              </a:rPr>
              <a:t>≥ </a:t>
            </a:r>
            <a:r>
              <a:rPr lang="en-US" sz="1800" dirty="0" err="1">
                <a:effectLst/>
                <a:ea typeface="Calibri" panose="020F0502020204030204" pitchFamily="34" charset="0"/>
              </a:rPr>
              <a:t>ρ</a:t>
            </a:r>
            <a:r>
              <a:rPr lang="en-US" sz="1800" baseline="-25000" dirty="0" err="1">
                <a:effectLst/>
                <a:ea typeface="Calibri" panose="020F0502020204030204" pitchFamily="34" charset="0"/>
              </a:rPr>
              <a:t>MODIS</a:t>
            </a:r>
            <a:r>
              <a:rPr lang="en-US" sz="1800" dirty="0"/>
              <a:t>).</a:t>
            </a:r>
          </a:p>
          <a:p>
            <a:pPr marL="285750" indent="-285750">
              <a:buFont typeface="Wingdings" panose="05000000000000000000" pitchFamily="2" charset="2"/>
              <a:buChar char="§"/>
            </a:pPr>
            <a:endParaRPr lang="en-US" sz="1800" dirty="0"/>
          </a:p>
          <a:p>
            <a:endParaRPr lang="en-US" dirty="0"/>
          </a:p>
        </p:txBody>
      </p:sp>
      <p:sp>
        <p:nvSpPr>
          <p:cNvPr id="108" name="TextBox 107">
            <a:extLst>
              <a:ext uri="{FF2B5EF4-FFF2-40B4-BE49-F238E27FC236}">
                <a16:creationId xmlns:a16="http://schemas.microsoft.com/office/drawing/2014/main" id="{041CFDBC-2284-0D15-3BC6-6355AF57424E}"/>
              </a:ext>
            </a:extLst>
          </p:cNvPr>
          <p:cNvSpPr txBox="1"/>
          <p:nvPr/>
        </p:nvSpPr>
        <p:spPr>
          <a:xfrm>
            <a:off x="8144830" y="3343166"/>
            <a:ext cx="553452" cy="276999"/>
          </a:xfrm>
          <a:prstGeom prst="rect">
            <a:avLst/>
          </a:prstGeom>
          <a:noFill/>
        </p:spPr>
        <p:txBody>
          <a:bodyPr wrap="square" rtlCol="0">
            <a:spAutoFit/>
          </a:bodyPr>
          <a:lstStyle/>
          <a:p>
            <a:r>
              <a:rPr lang="en-US" sz="1200" dirty="0">
                <a:solidFill>
                  <a:schemeClr val="bg1">
                    <a:lumMod val="65000"/>
                  </a:schemeClr>
                </a:solidFill>
                <a:latin typeface="Arial" panose="020B0604020202020204" pitchFamily="34" charset="0"/>
                <a:cs typeface="Arial" panose="020B0604020202020204" pitchFamily="34" charset="0"/>
              </a:rPr>
              <a:t>Dry</a:t>
            </a:r>
          </a:p>
        </p:txBody>
      </p:sp>
      <p:sp>
        <p:nvSpPr>
          <p:cNvPr id="110" name="TextBox 109">
            <a:extLst>
              <a:ext uri="{FF2B5EF4-FFF2-40B4-BE49-F238E27FC236}">
                <a16:creationId xmlns:a16="http://schemas.microsoft.com/office/drawing/2014/main" id="{2EF6EE3F-0450-2672-541B-AE231727DD7E}"/>
              </a:ext>
            </a:extLst>
          </p:cNvPr>
          <p:cNvSpPr txBox="1"/>
          <p:nvPr/>
        </p:nvSpPr>
        <p:spPr>
          <a:xfrm>
            <a:off x="4138863" y="3343166"/>
            <a:ext cx="859035" cy="276999"/>
          </a:xfrm>
          <a:prstGeom prst="rect">
            <a:avLst/>
          </a:prstGeom>
          <a:noFill/>
        </p:spPr>
        <p:txBody>
          <a:bodyPr wrap="square" rtlCol="0">
            <a:spAutoFit/>
          </a:bodyPr>
          <a:lstStyle/>
          <a:p>
            <a:r>
              <a:rPr lang="en-US" sz="1200" dirty="0">
                <a:solidFill>
                  <a:schemeClr val="bg1">
                    <a:lumMod val="65000"/>
                  </a:schemeClr>
                </a:solidFill>
                <a:latin typeface="Arial" panose="020B0604020202020204" pitchFamily="34" charset="0"/>
                <a:cs typeface="Arial" panose="020B0604020202020204" pitchFamily="34" charset="0"/>
              </a:rPr>
              <a:t>Monsoon</a:t>
            </a:r>
          </a:p>
        </p:txBody>
      </p:sp>
    </p:spTree>
    <p:extLst>
      <p:ext uri="{BB962C8B-B14F-4D97-AF65-F5344CB8AC3E}">
        <p14:creationId xmlns:p14="http://schemas.microsoft.com/office/powerpoint/2010/main" val="2317419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0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C5D8E-CBEB-405F-BE4F-93283FEEE952}"/>
              </a:ext>
            </a:extLst>
          </p:cNvPr>
          <p:cNvSpPr>
            <a:spLocks noGrp="1"/>
          </p:cNvSpPr>
          <p:nvPr>
            <p:ph type="title"/>
          </p:nvPr>
        </p:nvSpPr>
        <p:spPr/>
        <p:txBody>
          <a:bodyPr>
            <a:normAutofit fontScale="90000"/>
          </a:bodyPr>
          <a:lstStyle/>
          <a:p>
            <a:r>
              <a:rPr lang="en-US" dirty="0"/>
              <a:t>Average NDVI </a:t>
            </a:r>
          </a:p>
        </p:txBody>
      </p:sp>
      <p:sp>
        <p:nvSpPr>
          <p:cNvPr id="3" name="Content Placeholder 2">
            <a:extLst>
              <a:ext uri="{FF2B5EF4-FFF2-40B4-BE49-F238E27FC236}">
                <a16:creationId xmlns:a16="http://schemas.microsoft.com/office/drawing/2014/main" id="{1A218AAC-3DD3-4BA5-8180-60CCAC786C83}"/>
              </a:ext>
            </a:extLst>
          </p:cNvPr>
          <p:cNvSpPr>
            <a:spLocks noGrp="1"/>
          </p:cNvSpPr>
          <p:nvPr>
            <p:ph idx="1"/>
          </p:nvPr>
        </p:nvSpPr>
        <p:spPr/>
        <p:txBody>
          <a:bodyPr>
            <a:normAutofit/>
          </a:bodyPr>
          <a:lstStyle/>
          <a:p>
            <a:r>
              <a:rPr lang="en-US" sz="1400" dirty="0"/>
              <a:t>The VIIRS-derived NDVI is slightly smaller than MODIS during monsoon season (caused by SR B4 overestimation).</a:t>
            </a:r>
          </a:p>
        </p:txBody>
      </p:sp>
      <p:pic>
        <p:nvPicPr>
          <p:cNvPr id="6" name="Picture 5" descr="Chart, line chart, histogram&#10;&#10;Description automatically generated">
            <a:extLst>
              <a:ext uri="{FF2B5EF4-FFF2-40B4-BE49-F238E27FC236}">
                <a16:creationId xmlns:a16="http://schemas.microsoft.com/office/drawing/2014/main" id="{08E3E6C0-3D1A-4461-9E80-BD1DE6F4E9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1621" y="1568431"/>
            <a:ext cx="6225351" cy="2977186"/>
          </a:xfrm>
          <a:prstGeom prst="rect">
            <a:avLst/>
          </a:prstGeom>
        </p:spPr>
      </p:pic>
    </p:spTree>
    <p:extLst>
      <p:ext uri="{BB962C8B-B14F-4D97-AF65-F5344CB8AC3E}">
        <p14:creationId xmlns:p14="http://schemas.microsoft.com/office/powerpoint/2010/main" val="134042792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59123</TotalTime>
  <Words>5894</Words>
  <Application>Microsoft Office PowerPoint</Application>
  <PresentationFormat>On-screen Show (16:9)</PresentationFormat>
  <Paragraphs>869</Paragraphs>
  <Slides>48</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-apple-system</vt:lpstr>
      <vt:lpstr>Arial</vt:lpstr>
      <vt:lpstr>Calibri</vt:lpstr>
      <vt:lpstr>Cambria Math</vt:lpstr>
      <vt:lpstr>Times New Roman</vt:lpstr>
      <vt:lpstr>TimesNewRomanPSMT</vt:lpstr>
      <vt:lpstr>Wingdings</vt:lpstr>
      <vt:lpstr>Office Theme</vt:lpstr>
      <vt:lpstr>Landsat Collection 2 MODIS-VIIRS Transition Update  Landsat Science Team February 2023 </vt:lpstr>
      <vt:lpstr>Outline</vt:lpstr>
      <vt:lpstr>Current Sources of L8-9 SR Atmospheric Auxiliary</vt:lpstr>
      <vt:lpstr>End of Terra/Aqua Missions</vt:lpstr>
      <vt:lpstr>Time Series Analysis</vt:lpstr>
      <vt:lpstr>MODIS vs VIIRS Atmospheric Measurements</vt:lpstr>
      <vt:lpstr>Surface Reflectance at Random Pixels</vt:lpstr>
      <vt:lpstr>Time Series of SR Bands</vt:lpstr>
      <vt:lpstr>Average NDVI </vt:lpstr>
      <vt:lpstr>Boxplots of NDVI Difference</vt:lpstr>
      <vt:lpstr>Recommendation Requested in August 2022 LST </vt:lpstr>
      <vt:lpstr>External Data Dependency</vt:lpstr>
      <vt:lpstr>Where and when Terra is now?</vt:lpstr>
      <vt:lpstr>Updated Transition Plans</vt:lpstr>
      <vt:lpstr>Surface Reflectance Difference</vt:lpstr>
      <vt:lpstr>Growing Season in Continental U.S.</vt:lpstr>
      <vt:lpstr>Backup</vt:lpstr>
      <vt:lpstr>Boxplots of SR Band 4 Difference</vt:lpstr>
      <vt:lpstr>Boxplots of SR Band 7 Difference</vt:lpstr>
      <vt:lpstr>Boxplots of SR Band 5 Difference</vt:lpstr>
      <vt:lpstr>Alternative Sources of Ozone and Water Vapor</vt:lpstr>
      <vt:lpstr>Mission Data - Total Ozone (TOZ)</vt:lpstr>
      <vt:lpstr>Mission Data - Water vapor </vt:lpstr>
      <vt:lpstr>Atmospheric Reanalysis</vt:lpstr>
      <vt:lpstr>MODIS Replacement: VIIRS CMG</vt:lpstr>
      <vt:lpstr>VIIRS CMG Data Characteristics</vt:lpstr>
      <vt:lpstr>VIIRS CMG Data Availability</vt:lpstr>
      <vt:lpstr>APU Analysis (Dr Vermote) – Top VIIRS Bottom MODIS</vt:lpstr>
      <vt:lpstr>APU Analysis (Dr Vermote) – Top VIIRS Bottom MODIS</vt:lpstr>
      <vt:lpstr>SR Comparison - Scene-wide Statistics</vt:lpstr>
      <vt:lpstr>SR Difference Examples</vt:lpstr>
      <vt:lpstr>SR Difference Examples</vt:lpstr>
      <vt:lpstr>SR Difference Examples</vt:lpstr>
      <vt:lpstr>Difference Summary</vt:lpstr>
      <vt:lpstr>Growing Season</vt:lpstr>
      <vt:lpstr>MODIS vs VIIRS CMG</vt:lpstr>
      <vt:lpstr>NOAA’s JPSS Mission</vt:lpstr>
      <vt:lpstr>NOAA’s JPSS Mission</vt:lpstr>
      <vt:lpstr>VIIRS C2 Processing Plans</vt:lpstr>
      <vt:lpstr>VIIRS CMG Data Ingest</vt:lpstr>
      <vt:lpstr>LaSRC Modifications</vt:lpstr>
      <vt:lpstr>Gaps in VIIRS CMG Data</vt:lpstr>
      <vt:lpstr>Gap Filling – PI’s Approach</vt:lpstr>
      <vt:lpstr>Gap Filling Methods</vt:lpstr>
      <vt:lpstr>Internal Science Verification - Scenes</vt:lpstr>
      <vt:lpstr>Summary</vt:lpstr>
      <vt:lpstr>VNP04ANC</vt:lpstr>
      <vt:lpstr>ECMWF ERA5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Arab, Saeed</dc:creator>
  <cp:lastModifiedBy>Wilson, Holly (Contractor)</cp:lastModifiedBy>
  <cp:revision>301</cp:revision>
  <dcterms:created xsi:type="dcterms:W3CDTF">2019-09-20T19:58:00Z</dcterms:created>
  <dcterms:modified xsi:type="dcterms:W3CDTF">2023-02-14T15:51:53Z</dcterms:modified>
</cp:coreProperties>
</file>